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19" r:id="rId50"/>
    <p:sldId id="320" r:id="rId51"/>
    <p:sldId id="321" r:id="rId52"/>
    <p:sldId id="309" r:id="rId53"/>
    <p:sldId id="308" r:id="rId54"/>
    <p:sldId id="314" r:id="rId55"/>
    <p:sldId id="316" r:id="rId56"/>
    <p:sldId id="313" r:id="rId57"/>
    <p:sldId id="317" r:id="rId58"/>
    <p:sldId id="312" r:id="rId59"/>
    <p:sldId id="315" r:id="rId6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y m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1A876E-6C41-4659-B301-B7AE20D4DFF9}">
  <a:tblStyle styleId="{C61A876E-6C41-4659-B301-B7AE20D4DF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5"/>
    <p:restoredTop sz="94689"/>
  </p:normalViewPr>
  <p:slideViewPr>
    <p:cSldViewPr snapToGrid="0" snapToObjects="1">
      <p:cViewPr varScale="1">
        <p:scale>
          <a:sx n="123" d="100"/>
          <a:sy n="123" d="100"/>
        </p:scale>
        <p:origin x="1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11-26T10:53:14.791" idx="1">
    <p:pos x="196" y="725"/>
    <p:text>only lst since 10/2020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67cb700d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67cb700d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64ff64c5_1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64ff64c5_1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d4ea593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d4ea593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44adf19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44adf19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44adf19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44adf19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44adf19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44adf19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5ad77b3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5ad77b3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5ad77b3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5ad77b3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5ad77b3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5ad77b3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5ad77b3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5ad77b3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067cb700d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067cb700d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5ad77b3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45ad77b3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5ad77b3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5ad77b3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5ad77b3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45ad77b3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5ad77b3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5ad77b3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5ad77b3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45ad77b3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5ad77b3d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45ad77b3d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45ad77b3d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45ad77b3d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45ad77b3d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45ad77b3d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45ad77b3d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45ad77b3d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45ad77b3d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45ad77b3d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3d7367e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3d7367e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45ad77b3d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45ad77b3d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45ad77b3d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45ad77b3d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45ad77b3d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45ad77b3d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45ad77b3d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45ad77b3d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45ad77b3d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45ad77b3d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45ad77b3d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45ad77b3d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45ad77b3d_0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45ad77b3d_0_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45ad77b3d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45ad77b3d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45ad77b3d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45ad77b3d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45ad77b3d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45ad77b3d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44adf19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44adf19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45ad77b3d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45ad77b3d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45ad77b3d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345ad77b3d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45ad77b3d_0_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45ad77b3d_0_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45ad77b3d_0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345ad77b3d_0_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0d4ea593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0d4ea593e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087df14c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087df14c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arrayfile=`ls | awk -v line=$SLURM_ARRAY_TASK_ID '{if (NR == line) print $0}'`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45ad77b3d_0_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345ad77b3d_0_7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arrayfile=`ls | awk -v line=$SLURM_ARRAY_TASK_ID '{if (NR == line) print $0}'`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0da254442_8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0da254442_8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0d4ea593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0d4ea593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345ad77b3d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345ad77b3d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227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67cb700d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67cb700d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45ad77b3d_0_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345ad77b3d_0_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7052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45ad77b3d_0_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345ad77b3d_0_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643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345ad77b3d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345ad77b3d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5142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345ad77b3d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345ad77b3d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738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64ff64c5_1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64ff64c5_1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64ff64c5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64ff64c5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5ad77b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5ad77b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67cb700d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67cb700d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ozancaglayan/cluster-rc.gi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342375"/>
            <a:ext cx="8520600" cy="14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Introduction to SLURM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LIUM - Le Mans University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715400" y="2774775"/>
            <a:ext cx="41169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v2.0 → 26/11/2020</a:t>
            </a:r>
            <a:endParaRPr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024" y="3491350"/>
            <a:ext cx="1602075" cy="14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6589" y="3744683"/>
            <a:ext cx="3239935" cy="12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2E7230FF-8133-EB47-9A04-5F282E562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91350"/>
            <a:ext cx="2286677" cy="155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397725" y="1013825"/>
            <a:ext cx="8434500" cy="2260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 dirty="0" err="1"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] ~ $ </a:t>
            </a:r>
            <a:r>
              <a:rPr lang="en" sz="1000" dirty="0" err="1">
                <a:latin typeface="Courier New"/>
                <a:ea typeface="Courier New"/>
                <a:cs typeface="Courier New"/>
                <a:sym typeface="Courier New"/>
              </a:rPr>
              <a:t>si</a:t>
            </a:r>
            <a:endParaRPr sz="1000" dirty="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PARTITIO HOSTNAMES        STATE CPUS    S:C:T MEMORY GRES         TIMELIMIT  DEFAULTTIM CPU_LOAD   REASON              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non-k40  gpu02             </a:t>
            </a:r>
            <a:r>
              <a:rPr lang="fr-FR" sz="1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idle</a:t>
            </a:r>
            <a:r>
              <a:rPr lang="fr-FR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40   2:10:2 255920 gpu:v100:1   </a:t>
            </a:r>
            <a:r>
              <a:rPr lang="fr-FR" sz="1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infinite</a:t>
            </a:r>
            <a:r>
              <a:rPr lang="fr-FR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4:00:00    0.05       none                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non-k40  gpu05            mixed   56   2:14:2 126820 gpu:gtx1080t </a:t>
            </a:r>
            <a:r>
              <a:rPr lang="fr-FR" sz="1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infinite</a:t>
            </a:r>
            <a:r>
              <a:rPr lang="fr-FR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4:00:00    13.10      none                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1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gpu</a:t>
            </a:r>
            <a:r>
              <a:rPr lang="fr-FR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gpu01            mixed   40   2:10:2 126896 gpu:k40:2    </a:t>
            </a:r>
            <a:r>
              <a:rPr lang="fr-FR" sz="1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infinite</a:t>
            </a:r>
            <a:r>
              <a:rPr lang="fr-FR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4:00:00    0.00       none                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1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gpu</a:t>
            </a:r>
            <a:r>
              <a:rPr lang="fr-FR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gpu02             </a:t>
            </a:r>
            <a:r>
              <a:rPr lang="fr-FR" sz="1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idle</a:t>
            </a:r>
            <a:r>
              <a:rPr lang="fr-FR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40   2:10:2 255920 gpu:v100:1   </a:t>
            </a:r>
            <a:r>
              <a:rPr lang="fr-FR" sz="1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infinite</a:t>
            </a:r>
            <a:r>
              <a:rPr lang="fr-FR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4:00:00    0.05       none                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1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fr-FR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    cpu10            mixed   24    2:6:2 118838 (</a:t>
            </a:r>
            <a:r>
              <a:rPr lang="fr-FR" sz="1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fr-FR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      </a:t>
            </a:r>
            <a:r>
              <a:rPr lang="fr-FR" sz="1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infinite</a:t>
            </a:r>
            <a:r>
              <a:rPr lang="fr-FR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4:00:00    3.04       none                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1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fr-FR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    cpu15             </a:t>
            </a:r>
            <a:r>
              <a:rPr lang="fr-FR" sz="1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idle</a:t>
            </a:r>
            <a:r>
              <a:rPr lang="fr-FR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32    2:8:2  94624 (</a:t>
            </a:r>
            <a:r>
              <a:rPr lang="fr-FR" sz="1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fr-FR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      </a:t>
            </a:r>
            <a:r>
              <a:rPr lang="fr-FR" sz="1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infinite</a:t>
            </a:r>
            <a:r>
              <a:rPr lang="fr-FR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4:00:00    0.00       none                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9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si -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 more informative sinfo alias</a:t>
            </a:r>
            <a:endParaRPr sz="180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397725" y="3384575"/>
            <a:ext cx="84345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si</a:t>
            </a:r>
            <a:r>
              <a:rPr lang="en" sz="18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800">
                <a:solidFill>
                  <a:schemeClr val="dk2"/>
                </a:solidFill>
              </a:rPr>
              <a:t> → Same as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si</a:t>
            </a:r>
            <a:r>
              <a:rPr lang="en" sz="1800">
                <a:solidFill>
                  <a:schemeClr val="dk2"/>
                </a:solidFill>
              </a:rPr>
              <a:t> but only for </a:t>
            </a:r>
            <a:r>
              <a:rPr lang="en" sz="1800" b="1">
                <a:solidFill>
                  <a:srgbClr val="CC0000"/>
                </a:solidFill>
              </a:rPr>
              <a:t>C</a:t>
            </a:r>
            <a:r>
              <a:rPr lang="en" sz="1800">
                <a:solidFill>
                  <a:schemeClr val="dk2"/>
                </a:solidFill>
              </a:rPr>
              <a:t>PU nodes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si</a:t>
            </a:r>
            <a:r>
              <a:rPr lang="en" sz="18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800">
                <a:solidFill>
                  <a:schemeClr val="dk2"/>
                </a:solidFill>
              </a:rPr>
              <a:t> → Same as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si</a:t>
            </a:r>
            <a:r>
              <a:rPr lang="en" sz="1800">
                <a:solidFill>
                  <a:schemeClr val="dk2"/>
                </a:solidFill>
              </a:rPr>
              <a:t> but only for </a:t>
            </a:r>
            <a:r>
              <a:rPr lang="en" sz="1800" b="1">
                <a:solidFill>
                  <a:srgbClr val="CC0000"/>
                </a:solidFill>
              </a:rPr>
              <a:t>G</a:t>
            </a:r>
            <a:r>
              <a:rPr lang="en" sz="1800">
                <a:solidFill>
                  <a:schemeClr val="dk2"/>
                </a:solidFill>
              </a:rPr>
              <a:t>PU nodes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235500" y="1194600"/>
            <a:ext cx="8520600" cy="23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allocated, completing, </a:t>
            </a:r>
            <a:r>
              <a:rPr lang="en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down, drained, draining, fail failing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future, idle, maint, mixed, perfctrs,</a:t>
            </a:r>
            <a:b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power_down, power_up, reserved, and unknown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Contact system administrators if you observe some nodes in </a:t>
            </a:r>
            <a:r>
              <a:rPr lang="en">
                <a:solidFill>
                  <a:srgbClr val="CC0000"/>
                </a:solidFill>
                <a:highlight>
                  <a:srgbClr val="FFFFFF"/>
                </a:highlight>
              </a:rPr>
              <a:t>red</a:t>
            </a:r>
            <a:r>
              <a:rPr lang="en">
                <a:highlight>
                  <a:srgbClr val="FFFFFF"/>
                </a:highlight>
              </a:rPr>
              <a:t> states.</a:t>
            </a:r>
            <a:endParaRPr>
              <a:highlight>
                <a:srgbClr val="FFFFFF"/>
              </a:highlight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An asterisk 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"*"</a:t>
            </a:r>
            <a:r>
              <a:rPr lang="en">
                <a:highlight>
                  <a:srgbClr val="FFFFFF"/>
                </a:highlight>
              </a:rPr>
              <a:t> after a 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 </a:t>
            </a:r>
            <a:r>
              <a:rPr lang="en">
                <a:highlight>
                  <a:srgbClr val="FFFFFF"/>
                </a:highlight>
              </a:rPr>
              <a:t>→ node is currently not responding.</a:t>
            </a:r>
            <a:endParaRPr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mixed</a:t>
            </a:r>
            <a:r>
              <a:rPr lang="en"/>
              <a:t> means that the node has both allocated and idle resources.</a:t>
            </a:r>
            <a:endParaRPr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9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Node States (see.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man sinfo</a:t>
            </a:r>
            <a:r>
              <a:rPr lang="en">
                <a:solidFill>
                  <a:schemeClr val="dk2"/>
                </a:solidFill>
              </a:rPr>
              <a:t>)</a:t>
            </a:r>
            <a:endParaRPr sz="1800" b="1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9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squeue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- Getting information about jobs and queues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>
              <a:solidFill>
                <a:srgbClr val="A64D7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387900" y="937625"/>
            <a:ext cx="8434500" cy="331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~ $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squeue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JOBID PARTITION     NAME     USER ST       TIME  NODES 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NODELIST(REASON)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9127      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HCPBrx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broux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PD       0:00      1 (Resources)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9128      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HCPBrx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broux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PD       0:00      1 (Priority)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9126      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HCPBrx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broux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      56:45      1 cpu10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25124      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gpu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ipython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bougares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    1:19:02      1 gpu01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25123      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gpu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ner_bLST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caubrier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    1:20:22      1 gpu06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25103      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gpu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Deep_spe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ghannay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    2:31:28      1 gpu07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25102      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bash 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camelin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    2:36:42      1 cpu19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25094      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gpu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decode_u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laurent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    2:56:14      2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gpu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[10-11]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25093      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bash 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ghannay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    2:56:26      1 cpu19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25091      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gpu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LSTM50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barhoumi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    3:20:23      1 gpu01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25077      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gpu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python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barhoumi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    4:16:22      1 gpu01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17891      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gpu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amnmt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-re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caglayan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   11:34:43      1 gpu08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17881      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gpu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amnmt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-re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caglayan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   11:49:57      1 gpu10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311700" y="1194600"/>
            <a:ext cx="8520600" cy="35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JobLaunchFailure</a:t>
            </a:r>
            <a:r>
              <a:rPr lang="en" sz="1400">
                <a:highlight>
                  <a:srgbClr val="FFFFFF"/>
                </a:highlight>
              </a:rPr>
              <a:t/>
            </a:r>
            <a:br>
              <a:rPr lang="en" sz="1400">
                <a:highlight>
                  <a:srgbClr val="FFFFFF"/>
                </a:highlight>
              </a:rPr>
            </a:br>
            <a:r>
              <a:rPr lang="en" sz="1400">
                <a:highlight>
                  <a:srgbClr val="FFFFFF"/>
                </a:highlight>
              </a:rPr>
              <a:t>The job could not be launched. This may be due to a file system problem, invalid program name, etc.</a:t>
            </a:r>
            <a:endParaRPr sz="1400"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Priority</a:t>
            </a:r>
            <a:r>
              <a:rPr lang="en" sz="1400">
                <a:highlight>
                  <a:srgbClr val="FFFFFF"/>
                </a:highlight>
              </a:rPr>
              <a:t/>
            </a:r>
            <a:br>
              <a:rPr lang="en" sz="1400">
                <a:highlight>
                  <a:srgbClr val="FFFFFF"/>
                </a:highlight>
              </a:rPr>
            </a:br>
            <a:r>
              <a:rPr lang="en" sz="1400">
                <a:highlight>
                  <a:srgbClr val="FFFFFF"/>
                </a:highlight>
              </a:rPr>
              <a:t>One or more higher priority jobs exist for this partition or advanced reservation.</a:t>
            </a:r>
            <a:endParaRPr sz="1400"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ReqNodeNotAvail</a:t>
            </a:r>
            <a:r>
              <a:rPr lang="en" sz="1400">
                <a:highlight>
                  <a:srgbClr val="FFFFFF"/>
                </a:highlight>
              </a:rPr>
              <a:t/>
            </a:r>
            <a:br>
              <a:rPr lang="en" sz="1400">
                <a:highlight>
                  <a:srgbClr val="FFFFFF"/>
                </a:highlight>
              </a:rPr>
            </a:br>
            <a:r>
              <a:rPr lang="en" sz="1400">
                <a:highlight>
                  <a:srgbClr val="FFFFFF"/>
                </a:highlight>
              </a:rPr>
              <a:t>Some  node  specifically  required  by  the  job  is not currently available.</a:t>
            </a:r>
            <a:endParaRPr sz="1400"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Resources</a:t>
            </a:r>
            <a:r>
              <a:rPr lang="en" sz="1400">
                <a:highlight>
                  <a:srgbClr val="FFFFFF"/>
                </a:highlight>
              </a:rPr>
              <a:t/>
            </a:r>
            <a:br>
              <a:rPr lang="en" sz="1400">
                <a:highlight>
                  <a:srgbClr val="FFFFFF"/>
                </a:highlight>
              </a:rPr>
            </a:br>
            <a:r>
              <a:rPr lang="en" sz="1400">
                <a:highlight>
                  <a:srgbClr val="FFFFFF"/>
                </a:highlight>
              </a:rPr>
              <a:t>The job is waiting for resources to become available.</a:t>
            </a:r>
            <a:endParaRPr sz="1400"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TimeLimit</a:t>
            </a:r>
            <a:r>
              <a:rPr lang="en" sz="1400">
                <a:highlight>
                  <a:srgbClr val="FFFFFF"/>
                </a:highlight>
              </a:rPr>
              <a:t/>
            </a:r>
            <a:br>
              <a:rPr lang="en" sz="1400">
                <a:highlight>
                  <a:srgbClr val="FFFFFF"/>
                </a:highlight>
              </a:rPr>
            </a:br>
            <a:r>
              <a:rPr lang="en" sz="1400">
                <a:highlight>
                  <a:srgbClr val="FFFFFF"/>
                </a:highlight>
              </a:rPr>
              <a:t>The job exhausted its time limit.</a:t>
            </a:r>
            <a:endParaRPr sz="1400">
              <a:highlight>
                <a:srgbClr val="FFFFFF"/>
              </a:highlight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9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Job Reason Codes (see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man squeue</a:t>
            </a:r>
            <a:r>
              <a:rPr lang="en">
                <a:solidFill>
                  <a:schemeClr val="dk2"/>
                </a:solidFill>
              </a:rPr>
              <a:t>)</a:t>
            </a:r>
            <a:endParaRPr sz="1800" b="1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9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sq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- A more informative squeue alias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>
              <a:solidFill>
                <a:srgbClr val="A64D7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387900" y="937625"/>
            <a:ext cx="8434500" cy="238746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~ $ sq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JOBID    USER       NAME                 ST   NODES NODELIST(REASON)     TRES_PER_NODE   CPU MIN_MEM REQ_NODES  TIME_LIMIT  TIME_LEFT  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41311   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amehrish</a:t>
            </a: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slurm-jupyter</a:t>
            </a: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    1     gpu01                gpu:2           4   10000M             10:00:00    6:06:59    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36888   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bardet</a:t>
            </a: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slurm-jupyter</a:t>
            </a: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    1     cpu10                N/A             2   10G                10-00:00:00 2-08:54:59 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41682   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bougares</a:t>
            </a: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bash</a:t>
            </a: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R    1     cpu47                N/A             8   60G     cpu47      4:00:00     3:31:47    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41408   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broux</a:t>
            </a: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slurm-jupyter</a:t>
            </a: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    1     cpu10                N/A             2   100G               4:00:00     2:35:20    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38967   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larcher</a:t>
            </a: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di3_large_HP         R    1     raid02               gpu:gtxTitanX:2 16  20G     raid02     15-00:00:00 12-14:54:18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36808   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larcher</a:t>
            </a: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dihard3              R    1     gpu22                gpu:rtx8000:1   6   30G                30-00:00:00 21-15:52:01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40531_1 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laurent</a:t>
            </a: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nemetuepas_HP</a:t>
            </a: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    1     gpu22                gpu:1           2   30G     gpu22      30-00:00:00 28-14:38:52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38944_1 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laurent</a:t>
            </a: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nemetuepas_HP</a:t>
            </a: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    1     gpu21                gpu:1           2   30G     gpu21      30-00:00:00 26-23:55:25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38927_1 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laurent</a:t>
            </a: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nemetuepas_HP</a:t>
            </a: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    1     gpu21                gpu:1           2   30G     gpu21      30-00:00:00 26-23:26:38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38670   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mlebour</a:t>
            </a: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bash</a:t>
            </a: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R    1     gpu05                gpu:3           32  10G                4-00:00:00  17:54:51   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41310   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mshamsi</a:t>
            </a: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bash</a:t>
            </a: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R    1     cpu47                N/A             4   20G                2-00:00:00  1-19:45:23 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40857   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mshamsi</a:t>
            </a: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slurm-jupyter</a:t>
            </a: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    1     cpu47                N/A             2   10G                365-00:00:0 364-00:04:1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36996   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mshamsi</a:t>
            </a: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bash</a:t>
            </a: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R    1     gpu25                gpu:rtx6000:1   2   20G                10-00:00:00 2-20:45:53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397725" y="3917975"/>
            <a:ext cx="8434500" cy="11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sq</a:t>
            </a:r>
            <a:r>
              <a:rPr lang="en" sz="18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800">
                <a:solidFill>
                  <a:schemeClr val="dk2"/>
                </a:solidFill>
              </a:rPr>
              <a:t> → Same as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sq</a:t>
            </a:r>
            <a:r>
              <a:rPr lang="en" sz="1800">
                <a:solidFill>
                  <a:schemeClr val="dk2"/>
                </a:solidFill>
              </a:rPr>
              <a:t> but only for </a:t>
            </a:r>
            <a:r>
              <a:rPr lang="en" sz="1800" b="1">
                <a:solidFill>
                  <a:srgbClr val="CC0000"/>
                </a:solidFill>
              </a:rPr>
              <a:t>C</a:t>
            </a:r>
            <a:r>
              <a:rPr lang="en" sz="1800">
                <a:solidFill>
                  <a:schemeClr val="dk2"/>
                </a:solidFill>
              </a:rPr>
              <a:t>PU jobs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sq</a:t>
            </a:r>
            <a:r>
              <a:rPr lang="en" sz="18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800">
                <a:solidFill>
                  <a:schemeClr val="dk2"/>
                </a:solidFill>
              </a:rPr>
              <a:t> → Same as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sq</a:t>
            </a:r>
            <a:r>
              <a:rPr lang="en" sz="1800">
                <a:solidFill>
                  <a:schemeClr val="dk2"/>
                </a:solidFill>
              </a:rPr>
              <a:t> but only for </a:t>
            </a:r>
            <a:r>
              <a:rPr lang="en" sz="1800" b="1">
                <a:solidFill>
                  <a:srgbClr val="CC0000"/>
                </a:solidFill>
              </a:rPr>
              <a:t>G</a:t>
            </a:r>
            <a:r>
              <a:rPr lang="en" sz="1800">
                <a:solidFill>
                  <a:schemeClr val="dk2"/>
                </a:solidFill>
              </a:rPr>
              <a:t>PU jobs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sq</a:t>
            </a:r>
            <a:r>
              <a:rPr lang="en" sz="18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800">
                <a:solidFill>
                  <a:schemeClr val="dk2"/>
                </a:solidFill>
              </a:rPr>
              <a:t> → Same as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sq</a:t>
            </a:r>
            <a:r>
              <a:rPr lang="en" sz="1800">
                <a:solidFill>
                  <a:schemeClr val="dk2"/>
                </a:solidFill>
              </a:rPr>
              <a:t> but only for the </a:t>
            </a:r>
            <a:r>
              <a:rPr lang="en" sz="1800" b="1">
                <a:solidFill>
                  <a:srgbClr val="CC0000"/>
                </a:solidFill>
              </a:rPr>
              <a:t>u</a:t>
            </a:r>
            <a:r>
              <a:rPr lang="en" sz="1800">
                <a:solidFill>
                  <a:schemeClr val="dk2"/>
                </a:solidFill>
              </a:rPr>
              <a:t>ser’s jobs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9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sstat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- Display various informations about a running job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278975" y="1080075"/>
            <a:ext cx="8314800" cy="3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Only for </a:t>
            </a:r>
            <a:r>
              <a:rPr lang="en" sz="1800" b="1">
                <a:solidFill>
                  <a:schemeClr val="dk2"/>
                </a:solidFill>
                <a:highlight>
                  <a:schemeClr val="lt1"/>
                </a:highlight>
              </a:rPr>
              <a:t>your running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 jobs and job steps.</a:t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An alias 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sst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 is provided to get statistics about CPU time, memory usage, disk I/O for a running job:</a:t>
            </a:r>
            <a:b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/>
            </a:r>
            <a:b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/>
            </a:r>
            <a:b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/>
            </a:r>
            <a:b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/>
            </a:r>
            <a:b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</a:b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AveCPU</a:t>
            </a:r>
            <a:r>
              <a:rPr lang="en" sz="1800">
                <a:solidFill>
                  <a:schemeClr val="dk2"/>
                </a:solidFill>
              </a:rPr>
              <a:t>: Average (system + user) CPU time of all tasks in job</a:t>
            </a:r>
            <a:endParaRPr sz="180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MaxRSS</a:t>
            </a:r>
            <a:r>
              <a:rPr lang="en" sz="1800">
                <a:solidFill>
                  <a:schemeClr val="dk2"/>
                </a:solidFill>
              </a:rPr>
              <a:t>: Maximum resident set size (memory) of all tasks in job.</a:t>
            </a:r>
            <a:endParaRPr sz="180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See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man sstat</a:t>
            </a:r>
            <a:r>
              <a:rPr lang="en" sz="1800">
                <a:solidFill>
                  <a:schemeClr val="dk2"/>
                </a:solidFill>
              </a:rPr>
              <a:t> for further columns and descriptions.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540300" y="2233025"/>
            <a:ext cx="8053500" cy="1365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17881 has 2 steps running inside .0 and .2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~ $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sst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17881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JobID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NTasks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AveCPU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AveRSS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MaxRSS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MaxDiskRead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MaxDiskWrite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 -------- ---------- ---------- ---------- ------------ ------------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17881.0             1   11:45:25 19934104K  20779596K     6586.07M     3550.70M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17881.2             1   11:44:13 19947916K  20840280K     6606.34M     3603.51M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9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sacct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- Displays accounting data for all jobs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278975" y="1080075"/>
            <a:ext cx="8314800" cy="3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By default it shows job statistics starting from 00:00:00 of the current day:</a:t>
            </a:r>
            <a:b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/>
            </a:r>
            <a:b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/>
            </a:r>
            <a:b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</a:b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Provide 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-S YYYY-MM-DD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 to set starting time:</a:t>
            </a:r>
            <a:b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/>
            </a:r>
            <a:b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/>
            </a:r>
            <a:b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/>
            </a:r>
            <a:b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/>
            </a:r>
            <a:b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</a:b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You can also provide an end time with 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-E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.</a:t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845100" y="1547225"/>
            <a:ext cx="7672500" cy="71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~ $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sacct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JobID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JobName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Partition    Account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AllocCPUS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State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ExitCode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 ---------- ---------- ---------- ---------- ---------- --------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845100" y="2868725"/>
            <a:ext cx="7672500" cy="1260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~ $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sacct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-S 2018-03-02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JobID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JobName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Partition    Account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AllocCPUS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State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ExitCode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 ---------- ---------- ---------- ---------- ---------- --------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71028       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batchtest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gpu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20     FAILED      1:0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71029       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batchtest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gpu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20  COMPLETED      0:0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71029.batch       batch                 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20  COMPLETED      0:0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9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sacct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- Displays accounting data for all jobs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59" name="Google Shape;159;p29"/>
          <p:cNvGraphicFramePr/>
          <p:nvPr/>
        </p:nvGraphicFramePr>
        <p:xfrm>
          <a:off x="952500" y="1215675"/>
          <a:ext cx="7239000" cy="2671055"/>
        </p:xfrm>
        <a:graphic>
          <a:graphicData uri="http://schemas.openxmlformats.org/drawingml/2006/table">
            <a:tbl>
              <a:tblPr>
                <a:noFill/>
                <a:tableStyleId>{C61A876E-6C41-4659-B301-B7AE20D4DFF9}</a:tableStyleId>
              </a:tblPr>
              <a:tblGrid>
                <a:gridCol w="1972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6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-a, --allusers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</a:rPr>
                        <a:t>Displays all users jobs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9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-j job(.step)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</a:rPr>
                        <a:t>Displays information about specified job (step)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1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-N &lt;nodelist&gt;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</a:rPr>
                        <a:t>Display jobs that ran on any of these nodes.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--name &lt;namelist&gt;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</a:rPr>
                        <a:t>Display jobs that have any of these names.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1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-o &lt;fields&gt;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</a:rPr>
                        <a:t>Define which columns you want to see in the output.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1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-s &lt;statelist&gt;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</a:rPr>
                        <a:t>Selects jobs based on their state 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9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sacct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- Displays accounting data for all jobs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5" name="Google Shape;165;p30"/>
          <p:cNvSpPr txBox="1"/>
          <p:nvPr/>
        </p:nvSpPr>
        <p:spPr>
          <a:xfrm>
            <a:off x="278975" y="1080075"/>
            <a:ext cx="8314800" cy="3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We provide several aliases for 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sacct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 (all limited to the last day by default)</a:t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sac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 → Show my jobs</a:t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sac</a:t>
            </a:r>
            <a:r>
              <a:rPr lang="en" sz="1800" b="1">
                <a:solidFill>
                  <a:srgbClr val="CC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 → Show my </a:t>
            </a:r>
            <a:r>
              <a:rPr lang="en" sz="1800" b="1">
                <a:solidFill>
                  <a:srgbClr val="CC0000"/>
                </a:solidFill>
                <a:highlight>
                  <a:schemeClr val="lt1"/>
                </a:highlight>
              </a:rPr>
              <a:t>r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unning jobs</a:t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sac</a:t>
            </a:r>
            <a:r>
              <a:rPr lang="en" sz="1800" b="1">
                <a:solidFill>
                  <a:srgbClr val="CC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 → Show my </a:t>
            </a:r>
            <a:r>
              <a:rPr lang="en" sz="1800" b="1">
                <a:solidFill>
                  <a:srgbClr val="CC0000"/>
                </a:solidFill>
                <a:highlight>
                  <a:schemeClr val="lt1"/>
                </a:highlight>
              </a:rPr>
              <a:t>f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ailed jobs</a:t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You can call these aliases with extra arguments of course</a:t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507575" y="2868725"/>
            <a:ext cx="8520600" cy="1688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~ $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sacf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-S 2018-02-20 -E 2018-02-22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JobID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JobName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NCPU      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NodeList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AllocGRES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ReqMem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MaxRSS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State    Elapsed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 -------- ---- --------------- ------------ ---------- ---------- ---------- ----------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3397     bash    1           cpu32                     4Gn               TIMEOUT   11:43:43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3397.ba+    batch    1           cpu19                     4Gn     15.96G  CANCELLED 5-00:00:31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3397.0     bash    1           cpu32                     4Gn      0.01G     FAILED   00:05:45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3625    gpu05    1           cpu27                     4Gn      0.00G     FAILED   00:00:00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4236     bash    1           gpu10        gpu:1        4Gn      1.58G     FAILED   00:04:26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7" name="Google Shape;167;p30"/>
          <p:cNvCxnSpPr/>
          <p:nvPr/>
        </p:nvCxnSpPr>
        <p:spPr>
          <a:xfrm flipH="1">
            <a:off x="5098300" y="4478000"/>
            <a:ext cx="428700" cy="22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Google Shape;168;p30"/>
          <p:cNvSpPr txBox="1"/>
          <p:nvPr/>
        </p:nvSpPr>
        <p:spPr>
          <a:xfrm>
            <a:off x="3417700" y="4556825"/>
            <a:ext cx="18723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4G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→ per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4G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→ per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9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sreport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- Generate reports from SLURM accounting data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4" name="Google Shape;174;p31"/>
          <p:cNvSpPr txBox="1"/>
          <p:nvPr/>
        </p:nvSpPr>
        <p:spPr>
          <a:xfrm>
            <a:off x="278975" y="927675"/>
            <a:ext cx="8314800" cy="11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By default it shows statistics starting from 00:00:00 of the current day</a:t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Pass 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Start=YYYY-MM-DD (End=YYYY-MM-DD)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●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sre</a:t>
            </a:r>
            <a:r>
              <a:rPr lang="en" sz="1800" b="1">
                <a:solidFill>
                  <a:srgbClr val="CC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 → sreport top </a:t>
            </a:r>
            <a:r>
              <a:rPr lang="en" sz="1800" b="1">
                <a:solidFill>
                  <a:srgbClr val="CC0000"/>
                </a:solidFill>
                <a:highlight>
                  <a:schemeClr val="lt1"/>
                </a:highlight>
              </a:rPr>
              <a:t>u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ser utilization (for the current day)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829200" y="2028250"/>
            <a:ext cx="7764600" cy="284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~ $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sreu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</a:pPr>
            <a:r>
              <a:rPr lang="fr-FR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 10 </a:t>
            </a:r>
            <a:r>
              <a:rPr lang="fr-FR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fr-FR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2020-11-25T00:00:00 - 2020-11-25T23:59:59 (86400 secs)</a:t>
            </a:r>
          </a:p>
          <a:p>
            <a:pPr lvl="0">
              <a:lnSpc>
                <a:spcPct val="115000"/>
              </a:lnSpc>
            </a:pPr>
            <a:r>
              <a:rPr lang="fr-FR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Usage </a:t>
            </a:r>
            <a:r>
              <a:rPr lang="fr-FR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reported</a:t>
            </a:r>
            <a:r>
              <a:rPr lang="fr-FR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 CPU </a:t>
            </a:r>
            <a:r>
              <a:rPr lang="fr-FR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Hours</a:t>
            </a:r>
            <a:r>
              <a:rPr lang="fr-FR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fr-FR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Percentage</a:t>
            </a:r>
            <a:r>
              <a:rPr lang="fr-FR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of Total</a:t>
            </a:r>
          </a:p>
          <a:p>
            <a:pPr lvl="0">
              <a:lnSpc>
                <a:spcPct val="115000"/>
              </a:lnSpc>
            </a:pPr>
            <a:r>
              <a:rPr lang="fr-FR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Login              </a:t>
            </a:r>
            <a:r>
              <a:rPr lang="fr-FR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Used</a:t>
            </a:r>
            <a:r>
              <a:rPr lang="fr-FR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lnSpc>
                <a:spcPct val="115000"/>
              </a:lnSpc>
            </a:pPr>
            <a:r>
              <a:rPr lang="fr-FR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-FR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broux</a:t>
            </a:r>
            <a:r>
              <a:rPr lang="fr-FR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1620(3.52%) </a:t>
            </a:r>
          </a:p>
          <a:p>
            <a:pPr lvl="0">
              <a:lnSpc>
                <a:spcPct val="115000"/>
              </a:lnSpc>
            </a:pPr>
            <a:r>
              <a:rPr lang="fr-FR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mlebour</a:t>
            </a:r>
            <a:r>
              <a:rPr lang="fr-FR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768(1.67%) </a:t>
            </a:r>
          </a:p>
          <a:p>
            <a:pPr lvl="0">
              <a:lnSpc>
                <a:spcPct val="115000"/>
              </a:lnSpc>
            </a:pPr>
            <a:r>
              <a:rPr lang="fr-FR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fr-FR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tprouteau</a:t>
            </a:r>
            <a:r>
              <a:rPr lang="fr-FR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627(1.36%) </a:t>
            </a:r>
          </a:p>
          <a:p>
            <a:pPr lvl="0">
              <a:lnSpc>
                <a:spcPct val="115000"/>
              </a:lnSpc>
            </a:pPr>
            <a:r>
              <a:rPr lang="fr-FR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larcher</a:t>
            </a:r>
            <a:r>
              <a:rPr lang="fr-FR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528(1.15%) </a:t>
            </a:r>
          </a:p>
          <a:p>
            <a:pPr lvl="0">
              <a:lnSpc>
                <a:spcPct val="115000"/>
              </a:lnSpc>
            </a:pPr>
            <a:r>
              <a:rPr lang="fr-FR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mshamsi</a:t>
            </a:r>
            <a:r>
              <a:rPr lang="fr-FR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471(1.02%) </a:t>
            </a:r>
          </a:p>
          <a:p>
            <a:pPr lvl="0">
              <a:lnSpc>
                <a:spcPct val="115000"/>
              </a:lnSpc>
            </a:pPr>
            <a:r>
              <a:rPr lang="fr-FR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fr-FR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tmario</a:t>
            </a:r>
            <a:r>
              <a:rPr lang="fr-FR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192(0.42%) </a:t>
            </a:r>
          </a:p>
          <a:p>
            <a:pPr lvl="0">
              <a:lnSpc>
                <a:spcPct val="115000"/>
              </a:lnSpc>
            </a:pPr>
            <a:r>
              <a:rPr lang="fr-FR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FR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laurent</a:t>
            </a:r>
            <a:r>
              <a:rPr lang="fr-FR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141(0.31%) </a:t>
            </a:r>
          </a:p>
          <a:p>
            <a:pPr lvl="0">
              <a:lnSpc>
                <a:spcPct val="115000"/>
              </a:lnSpc>
            </a:pPr>
            <a:r>
              <a:rPr lang="fr-FR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-FR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vpelloin</a:t>
            </a:r>
            <a:r>
              <a:rPr lang="fr-FR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114(0.25%) </a:t>
            </a:r>
          </a:p>
          <a:p>
            <a:pPr lvl="0">
              <a:lnSpc>
                <a:spcPct val="115000"/>
              </a:lnSpc>
            </a:pPr>
            <a:r>
              <a:rPr lang="fr-FR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-FR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amehrish</a:t>
            </a:r>
            <a:r>
              <a:rPr lang="fr-FR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80(0.17%) </a:t>
            </a:r>
          </a:p>
          <a:p>
            <a:pPr lvl="0">
              <a:lnSpc>
                <a:spcPct val="115000"/>
              </a:lnSpc>
            </a:pPr>
            <a:r>
              <a:rPr lang="fr-FR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fr-FR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bardet</a:t>
            </a:r>
            <a:r>
              <a:rPr lang="fr-FR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48(0.10%) 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Definitions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Node:</a:t>
            </a:r>
            <a:r>
              <a:rPr lang="en" dirty="0"/>
              <a:t> A compute resource for SLURM (i.e. a single machine with CPU/GPU)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Partition: </a:t>
            </a:r>
            <a:r>
              <a:rPr lang="en" sz="1800" dirty="0"/>
              <a:t>A collection of nodes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We have 2 main partitions: </a:t>
            </a:r>
            <a:r>
              <a:rPr lang="en" sz="1800" dirty="0" err="1"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dirty="0">
                <a:sym typeface="Courier New"/>
              </a:rPr>
              <a:t>and</a:t>
            </a:r>
            <a:r>
              <a:rPr lang="en" sz="1800" dirty="0"/>
              <a:t> </a:t>
            </a:r>
            <a:r>
              <a:rPr lang="en" sz="1800" dirty="0" err="1">
                <a:latin typeface="Courier New"/>
                <a:ea typeface="Courier New"/>
                <a:cs typeface="Courier New"/>
                <a:sym typeface="Courier New"/>
              </a:rPr>
              <a:t>gpu</a:t>
            </a:r>
            <a:r>
              <a:rPr lang="en" sz="1800" dirty="0"/>
              <a:t>.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 err="1"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" sz="1800" dirty="0"/>
              <a:t> is the </a:t>
            </a:r>
            <a:r>
              <a:rPr lang="en" sz="1800" b="1" dirty="0"/>
              <a:t>default</a:t>
            </a:r>
            <a:r>
              <a:rPr lang="en" sz="1800" dirty="0"/>
              <a:t>.</a:t>
            </a:r>
          </a:p>
          <a:p>
            <a:pPr lvl="1">
              <a:spcBef>
                <a:spcPts val="0"/>
              </a:spcBef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non-k40 </a:t>
            </a:r>
            <a:r>
              <a:rPr lang="en" sz="1800" dirty="0">
                <a:sym typeface="Courier New"/>
              </a:rPr>
              <a:t>is an extra GPU partition with out K40 GPU</a:t>
            </a:r>
            <a:r>
              <a:rPr lang="en" sz="1800" dirty="0"/>
              <a:t/>
            </a:r>
            <a:br>
              <a:rPr lang="en" sz="1800" dirty="0"/>
            </a:b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Job: </a:t>
            </a:r>
            <a:r>
              <a:rPr lang="en" sz="1800" b="1" dirty="0"/>
              <a:t>Allocation</a:t>
            </a:r>
            <a:r>
              <a:rPr lang="en" sz="1800" dirty="0"/>
              <a:t> of resources assigned to a user</a:t>
            </a:r>
            <a:r>
              <a:rPr lang="en" dirty="0"/>
              <a:t>.</a:t>
            </a:r>
            <a:endParaRPr sz="1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Job Step:</a:t>
            </a:r>
            <a:r>
              <a:rPr lang="en" dirty="0"/>
              <a:t> set of  (possibly parallel) tasks within a</a:t>
            </a:r>
            <a:r>
              <a:rPr lang="en" b="1" dirty="0"/>
              <a:t> single job allocation</a:t>
            </a:r>
            <a:endParaRPr b="1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A single job step may use all allocated resources for itself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Several job steps may </a:t>
            </a:r>
            <a:r>
              <a:rPr lang="en" sz="1800" dirty="0" err="1"/>
              <a:t>parallely</a:t>
            </a:r>
            <a:r>
              <a:rPr lang="en" sz="1800" dirty="0"/>
              <a:t> use a portion of the allocated resources</a:t>
            </a: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9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sreport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- Generate reports from SLURM accounting data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278975" y="927675"/>
            <a:ext cx="8314800" cy="11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By default it shows statistics starting from 00:00:00 of the current day</a:t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Pass 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Start=YYYY-MM-DD (End=YYYY-MM-DD)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●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sre</a:t>
            </a:r>
            <a:r>
              <a:rPr lang="en" sz="1800" b="1">
                <a:solidFill>
                  <a:srgbClr val="CC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 → sreport top </a:t>
            </a:r>
            <a:r>
              <a:rPr lang="en" sz="1800" b="1">
                <a:solidFill>
                  <a:srgbClr val="CC0000"/>
                </a:solidFill>
                <a:highlight>
                  <a:schemeClr val="lt1"/>
                </a:highlight>
              </a:rPr>
              <a:t>u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ser utilization (with time interval)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829200" y="2028250"/>
            <a:ext cx="7764600" cy="3002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~ $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sreu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Start=2018-02-15 End=2018-03-03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Top 10 Users 2018-02-15T00:00:00 - 2018-03-02T23:59:59 (1382400 secs)</a:t>
            </a:r>
            <a:endParaRPr sz="11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Usage reported in </a:t>
            </a:r>
            <a:r>
              <a:rPr lang="en" sz="11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CPU Hours/Percentage</a:t>
            </a:r>
            <a:r>
              <a:rPr lang="en" sz="11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of Total</a:t>
            </a:r>
            <a:endParaRPr sz="11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Login              Used</a:t>
            </a:r>
            <a:endParaRPr sz="11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 -----------------</a:t>
            </a:r>
            <a:endParaRPr sz="11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100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tomashenko</a:t>
            </a:r>
            <a:r>
              <a:rPr lang="en" sz="11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10780(5.85%)</a:t>
            </a:r>
            <a:endParaRPr sz="11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100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bardet</a:t>
            </a:r>
            <a:r>
              <a:rPr lang="en" sz="11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2491(1.35%)</a:t>
            </a:r>
            <a:endParaRPr sz="11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mdhaffar</a:t>
            </a:r>
            <a:r>
              <a:rPr lang="en" sz="11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1413(0.77%)</a:t>
            </a:r>
            <a:endParaRPr sz="11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laurent</a:t>
            </a:r>
            <a:r>
              <a:rPr lang="en" sz="11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1180(0.64%)</a:t>
            </a:r>
            <a:endParaRPr sz="11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100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broux</a:t>
            </a:r>
            <a:r>
              <a:rPr lang="en" sz="11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1055(0.57%)</a:t>
            </a:r>
            <a:endParaRPr sz="11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barhoumi</a:t>
            </a:r>
            <a:r>
              <a:rPr lang="en" sz="11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733(0.40%)</a:t>
            </a:r>
            <a:endParaRPr sz="11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desnous</a:t>
            </a:r>
            <a:r>
              <a:rPr lang="en" sz="11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385(0.21%)</a:t>
            </a:r>
            <a:endParaRPr sz="11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caglayan</a:t>
            </a:r>
            <a:r>
              <a:rPr lang="en" sz="11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243(0.13%)</a:t>
            </a:r>
            <a:endParaRPr sz="11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ghannay</a:t>
            </a:r>
            <a:r>
              <a:rPr lang="en" sz="11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150(0.08%)</a:t>
            </a:r>
            <a:endParaRPr sz="11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camelin</a:t>
            </a:r>
            <a:r>
              <a:rPr lang="en" sz="11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122(0.07%)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9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scj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- An alias for </a:t>
            </a: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scontrol show job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355175" y="887525"/>
            <a:ext cx="8314800" cy="410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~ $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scj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101465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JobId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=101465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JobName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=bash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UserId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caglayan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(2103)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(200)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MCS_label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=N/A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JobState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RUNNING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Reason=None Dependency=(null)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RunTime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=00:07:08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TimeLimit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05:00:00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TimeMin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=N/A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SubmitTime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=2018-03-04T14:25:35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EligibleTime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=2018-03-04T14:25:35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StartTime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=2018-03-04T14:25:35 </a:t>
            </a:r>
            <a:r>
              <a:rPr lang="en" sz="11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EndTime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=2018-03-04T19:25:35 Deadline=N/A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PreemptTime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=None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SuspendTime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=None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SecsPreSuspend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Partition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AllocNode:Sid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=lst2:20584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NodeList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=cpu27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NumNodes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=1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NumCPUs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=1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NumTasks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=1 CPUs/Task=1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ReqB:S:C:T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=0:0:*:*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TRES=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=1,mem=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4G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,node=1,billing=1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Socks/Node=*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NtasksPerN:B:S:C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=0:0:*:*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CoreSpec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=*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Nodes=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cpu27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CPU_IDs=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0-1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Mem=4096 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GRES_IDX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MinCPUsNode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=1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MinMemoryNode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=4G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MinTmpDiskNode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Features=(null)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DelayBoot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=00:00:00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Gres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=(null) Reservation=(null)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OverSubscribe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=OK Contiguous=0 Licenses=(null) Network=(null)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Command=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/bin/bash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WorkDir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=/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lium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/buster1/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caglayan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Power=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15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Initiating/canceling jobs with SLURM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srun, sbatch, scancel</a:t>
            </a:r>
            <a:r>
              <a:rPr lang="en"/>
              <a:t/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Best Practices</a:t>
            </a:r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/>
              <a:t> is suitable for short-lived interactive shell sessions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Always prefer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sbatch</a:t>
            </a:r>
            <a:r>
              <a:rPr lang="en"/>
              <a:t>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/>
              <a:t> for long-lived jobs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sbatch</a:t>
            </a:r>
            <a:r>
              <a:rPr lang="en" sz="1800"/>
              <a:t> will queue your job,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 sz="1800"/>
              <a:t> will block your terminal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Easy to lose control with many windows running many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 sz="1800"/>
              <a:t> sessions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your job finishes earlier than the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TimeLimit</a:t>
            </a:r>
            <a:r>
              <a:rPr lang="en" sz="1800"/>
              <a:t>, your session will continue to take resources unless you quit!</a:t>
            </a:r>
            <a:br>
              <a:rPr lang="en" sz="1800"/>
            </a:b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non-trivial to use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 sz="1800"/>
              <a:t> for many tasks on same or different nodes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sbatch</a:t>
            </a:r>
            <a:r>
              <a:rPr lang="en" sz="1800"/>
              <a:t> supports job arrays,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 sz="1800"/>
              <a:t> does not.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Common Concepts</a:t>
            </a:r>
            <a:endParaRPr/>
          </a:p>
        </p:txBody>
      </p:sp>
      <p:sp>
        <p:nvSpPr>
          <p:cNvPr id="205" name="Google Shape;205;p36"/>
          <p:cNvSpPr/>
          <p:nvPr/>
        </p:nvSpPr>
        <p:spPr>
          <a:xfrm>
            <a:off x="266450" y="1553075"/>
            <a:ext cx="2460300" cy="2008800"/>
          </a:xfrm>
          <a:prstGeom prst="rect">
            <a:avLst/>
          </a:prstGeom>
          <a:solidFill>
            <a:srgbClr val="FCE5C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6"/>
          <p:cNvGrpSpPr/>
          <p:nvPr/>
        </p:nvGrpSpPr>
        <p:grpSpPr>
          <a:xfrm>
            <a:off x="379250" y="1665850"/>
            <a:ext cx="1049100" cy="474000"/>
            <a:chOff x="981325" y="1421225"/>
            <a:chExt cx="1049100" cy="474000"/>
          </a:xfrm>
        </p:grpSpPr>
        <p:sp>
          <p:nvSpPr>
            <p:cNvPr id="207" name="Google Shape;207;p36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8" name="Google Shape;208;p36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09" name="Google Shape;209;p36"/>
          <p:cNvGrpSpPr/>
          <p:nvPr/>
        </p:nvGrpSpPr>
        <p:grpSpPr>
          <a:xfrm>
            <a:off x="1541150" y="1665850"/>
            <a:ext cx="1049100" cy="474000"/>
            <a:chOff x="981325" y="1421225"/>
            <a:chExt cx="1049100" cy="474000"/>
          </a:xfrm>
        </p:grpSpPr>
        <p:sp>
          <p:nvSpPr>
            <p:cNvPr id="210" name="Google Shape;210;p36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12" name="Google Shape;212;p36"/>
          <p:cNvGrpSpPr/>
          <p:nvPr/>
        </p:nvGrpSpPr>
        <p:grpSpPr>
          <a:xfrm>
            <a:off x="379250" y="2260050"/>
            <a:ext cx="1049100" cy="474000"/>
            <a:chOff x="981325" y="1421225"/>
            <a:chExt cx="1049100" cy="474000"/>
          </a:xfrm>
        </p:grpSpPr>
        <p:sp>
          <p:nvSpPr>
            <p:cNvPr id="213" name="Google Shape;213;p36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4" name="Google Shape;214;p36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15" name="Google Shape;215;p36"/>
          <p:cNvGrpSpPr/>
          <p:nvPr/>
        </p:nvGrpSpPr>
        <p:grpSpPr>
          <a:xfrm>
            <a:off x="1541150" y="2260050"/>
            <a:ext cx="1049100" cy="474000"/>
            <a:chOff x="981325" y="1421225"/>
            <a:chExt cx="1049100" cy="474000"/>
          </a:xfrm>
        </p:grpSpPr>
        <p:sp>
          <p:nvSpPr>
            <p:cNvPr id="216" name="Google Shape;216;p36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7" name="Google Shape;217;p36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218" name="Google Shape;218;p36"/>
          <p:cNvSpPr/>
          <p:nvPr/>
        </p:nvSpPr>
        <p:spPr>
          <a:xfrm>
            <a:off x="972050" y="2880263"/>
            <a:ext cx="1049100" cy="569100"/>
          </a:xfrm>
          <a:prstGeom prst="rect">
            <a:avLst/>
          </a:prstGeom>
          <a:solidFill>
            <a:srgbClr val="F3F3F3"/>
          </a:solidFill>
          <a:ln w="2857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36"/>
          <p:cNvSpPr txBox="1"/>
          <p:nvPr/>
        </p:nvSpPr>
        <p:spPr>
          <a:xfrm>
            <a:off x="266450" y="3716225"/>
            <a:ext cx="24603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Node with 4 CPUs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36"/>
          <p:cNvSpPr txBox="1"/>
          <p:nvPr/>
        </p:nvSpPr>
        <p:spPr>
          <a:xfrm>
            <a:off x="266450" y="2982575"/>
            <a:ext cx="6993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Common Concepts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6" name="Google Shape;226;p37"/>
          <p:cNvSpPr/>
          <p:nvPr/>
        </p:nvSpPr>
        <p:spPr>
          <a:xfrm>
            <a:off x="266450" y="1553075"/>
            <a:ext cx="2460300" cy="2008800"/>
          </a:xfrm>
          <a:prstGeom prst="rect">
            <a:avLst/>
          </a:prstGeom>
          <a:solidFill>
            <a:srgbClr val="FCE5C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" name="Google Shape;227;p37"/>
          <p:cNvGrpSpPr/>
          <p:nvPr/>
        </p:nvGrpSpPr>
        <p:grpSpPr>
          <a:xfrm>
            <a:off x="379250" y="1665850"/>
            <a:ext cx="1049100" cy="474000"/>
            <a:chOff x="981325" y="1421225"/>
            <a:chExt cx="1049100" cy="474000"/>
          </a:xfrm>
        </p:grpSpPr>
        <p:sp>
          <p:nvSpPr>
            <p:cNvPr id="228" name="Google Shape;228;p37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9" name="Google Shape;229;p37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30" name="Google Shape;230;p37"/>
          <p:cNvGrpSpPr/>
          <p:nvPr/>
        </p:nvGrpSpPr>
        <p:grpSpPr>
          <a:xfrm>
            <a:off x="1541150" y="1665850"/>
            <a:ext cx="1049100" cy="474000"/>
            <a:chOff x="981325" y="1421225"/>
            <a:chExt cx="1049100" cy="474000"/>
          </a:xfrm>
        </p:grpSpPr>
        <p:sp>
          <p:nvSpPr>
            <p:cNvPr id="231" name="Google Shape;231;p37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2" name="Google Shape;232;p37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33" name="Google Shape;233;p37"/>
          <p:cNvGrpSpPr/>
          <p:nvPr/>
        </p:nvGrpSpPr>
        <p:grpSpPr>
          <a:xfrm>
            <a:off x="379250" y="2260050"/>
            <a:ext cx="1049100" cy="474000"/>
            <a:chOff x="981325" y="1421225"/>
            <a:chExt cx="1049100" cy="474000"/>
          </a:xfrm>
        </p:grpSpPr>
        <p:sp>
          <p:nvSpPr>
            <p:cNvPr id="234" name="Google Shape;234;p37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5" name="Google Shape;235;p37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36" name="Google Shape;236;p37"/>
          <p:cNvGrpSpPr/>
          <p:nvPr/>
        </p:nvGrpSpPr>
        <p:grpSpPr>
          <a:xfrm>
            <a:off x="1541150" y="2260050"/>
            <a:ext cx="1049100" cy="474000"/>
            <a:chOff x="981325" y="1421225"/>
            <a:chExt cx="1049100" cy="474000"/>
          </a:xfrm>
        </p:grpSpPr>
        <p:sp>
          <p:nvSpPr>
            <p:cNvPr id="237" name="Google Shape;237;p37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8" name="Google Shape;238;p37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239" name="Google Shape;239;p37"/>
          <p:cNvSpPr txBox="1"/>
          <p:nvPr/>
        </p:nvSpPr>
        <p:spPr>
          <a:xfrm>
            <a:off x="266450" y="3716225"/>
            <a:ext cx="24603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Node with 4 CPUs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37"/>
          <p:cNvSpPr/>
          <p:nvPr/>
        </p:nvSpPr>
        <p:spPr>
          <a:xfrm>
            <a:off x="972050" y="2880263"/>
            <a:ext cx="1049100" cy="569100"/>
          </a:xfrm>
          <a:prstGeom prst="rect">
            <a:avLst/>
          </a:prstGeom>
          <a:solidFill>
            <a:srgbClr val="F3F3F3"/>
          </a:solidFill>
          <a:ln w="2857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37"/>
          <p:cNvSpPr txBox="1"/>
          <p:nvPr/>
        </p:nvSpPr>
        <p:spPr>
          <a:xfrm>
            <a:off x="3541800" y="967575"/>
            <a:ext cx="52905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srun -N1 -c1 ~/train.py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37"/>
          <p:cNvSpPr/>
          <p:nvPr/>
        </p:nvSpPr>
        <p:spPr>
          <a:xfrm>
            <a:off x="1490450" y="2223711"/>
            <a:ext cx="1150500" cy="572700"/>
          </a:xfrm>
          <a:prstGeom prst="rect">
            <a:avLst/>
          </a:prstGeom>
          <a:solidFill>
            <a:srgbClr val="EFEFEF">
              <a:alpha val="55769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7"/>
          <p:cNvSpPr txBox="1"/>
          <p:nvPr/>
        </p:nvSpPr>
        <p:spPr>
          <a:xfrm>
            <a:off x="3554325" y="3716225"/>
            <a:ext cx="3564300" cy="1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Memory = 3 GB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Time Limit = 4 hours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4" name="Google Shape;244;p37"/>
          <p:cNvCxnSpPr/>
          <p:nvPr/>
        </p:nvCxnSpPr>
        <p:spPr>
          <a:xfrm>
            <a:off x="4363700" y="1345025"/>
            <a:ext cx="0" cy="11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37"/>
          <p:cNvCxnSpPr/>
          <p:nvPr/>
        </p:nvCxnSpPr>
        <p:spPr>
          <a:xfrm>
            <a:off x="4767259" y="1345025"/>
            <a:ext cx="0" cy="7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6" name="Google Shape;246;p37"/>
          <p:cNvSpPr txBox="1"/>
          <p:nvPr/>
        </p:nvSpPr>
        <p:spPr>
          <a:xfrm>
            <a:off x="3985850" y="2420825"/>
            <a:ext cx="7557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 Node</a:t>
            </a:r>
            <a:endParaRPr/>
          </a:p>
        </p:txBody>
      </p:sp>
      <p:sp>
        <p:nvSpPr>
          <p:cNvPr id="247" name="Google Shape;247;p37"/>
          <p:cNvSpPr txBox="1"/>
          <p:nvPr/>
        </p:nvSpPr>
        <p:spPr>
          <a:xfrm>
            <a:off x="4389400" y="2069650"/>
            <a:ext cx="7557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 CPU</a:t>
            </a:r>
            <a:endParaRPr/>
          </a:p>
        </p:txBody>
      </p:sp>
      <p:sp>
        <p:nvSpPr>
          <p:cNvPr id="248" name="Google Shape;248;p37"/>
          <p:cNvSpPr/>
          <p:nvPr/>
        </p:nvSpPr>
        <p:spPr>
          <a:xfrm>
            <a:off x="1816025" y="2871125"/>
            <a:ext cx="191700" cy="5691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7"/>
          <p:cNvSpPr txBox="1"/>
          <p:nvPr/>
        </p:nvSpPr>
        <p:spPr>
          <a:xfrm>
            <a:off x="266450" y="2982575"/>
            <a:ext cx="6993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RAM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Common Concepts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5" name="Google Shape;255;p38"/>
          <p:cNvSpPr/>
          <p:nvPr/>
        </p:nvSpPr>
        <p:spPr>
          <a:xfrm>
            <a:off x="266450" y="1553075"/>
            <a:ext cx="2460300" cy="2008800"/>
          </a:xfrm>
          <a:prstGeom prst="rect">
            <a:avLst/>
          </a:prstGeom>
          <a:solidFill>
            <a:srgbClr val="FCE5C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38"/>
          <p:cNvGrpSpPr/>
          <p:nvPr/>
        </p:nvGrpSpPr>
        <p:grpSpPr>
          <a:xfrm>
            <a:off x="379250" y="1665850"/>
            <a:ext cx="1049100" cy="474000"/>
            <a:chOff x="981325" y="1421225"/>
            <a:chExt cx="1049100" cy="474000"/>
          </a:xfrm>
        </p:grpSpPr>
        <p:sp>
          <p:nvSpPr>
            <p:cNvPr id="257" name="Google Shape;257;p38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8" name="Google Shape;258;p38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59" name="Google Shape;259;p38"/>
          <p:cNvGrpSpPr/>
          <p:nvPr/>
        </p:nvGrpSpPr>
        <p:grpSpPr>
          <a:xfrm>
            <a:off x="1541150" y="1665850"/>
            <a:ext cx="1049100" cy="474000"/>
            <a:chOff x="981325" y="1421225"/>
            <a:chExt cx="1049100" cy="474000"/>
          </a:xfrm>
        </p:grpSpPr>
        <p:sp>
          <p:nvSpPr>
            <p:cNvPr id="260" name="Google Shape;260;p38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1" name="Google Shape;261;p38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62" name="Google Shape;262;p38"/>
          <p:cNvGrpSpPr/>
          <p:nvPr/>
        </p:nvGrpSpPr>
        <p:grpSpPr>
          <a:xfrm>
            <a:off x="379250" y="2260050"/>
            <a:ext cx="1049100" cy="474000"/>
            <a:chOff x="981325" y="1421225"/>
            <a:chExt cx="1049100" cy="474000"/>
          </a:xfrm>
        </p:grpSpPr>
        <p:sp>
          <p:nvSpPr>
            <p:cNvPr id="263" name="Google Shape;263;p38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4" name="Google Shape;264;p38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65" name="Google Shape;265;p38"/>
          <p:cNvGrpSpPr/>
          <p:nvPr/>
        </p:nvGrpSpPr>
        <p:grpSpPr>
          <a:xfrm>
            <a:off x="1541150" y="2260050"/>
            <a:ext cx="1049100" cy="474000"/>
            <a:chOff x="981325" y="1421225"/>
            <a:chExt cx="1049100" cy="474000"/>
          </a:xfrm>
        </p:grpSpPr>
        <p:sp>
          <p:nvSpPr>
            <p:cNvPr id="266" name="Google Shape;266;p38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7" name="Google Shape;267;p38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268" name="Google Shape;268;p38"/>
          <p:cNvSpPr txBox="1"/>
          <p:nvPr/>
        </p:nvSpPr>
        <p:spPr>
          <a:xfrm>
            <a:off x="266450" y="3716225"/>
            <a:ext cx="24603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Node with 4 CPUs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38"/>
          <p:cNvSpPr/>
          <p:nvPr/>
        </p:nvSpPr>
        <p:spPr>
          <a:xfrm>
            <a:off x="972050" y="2880263"/>
            <a:ext cx="1049100" cy="569100"/>
          </a:xfrm>
          <a:prstGeom prst="rect">
            <a:avLst/>
          </a:prstGeom>
          <a:solidFill>
            <a:srgbClr val="F3F3F3"/>
          </a:solidFill>
          <a:ln w="2857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38"/>
          <p:cNvSpPr txBox="1"/>
          <p:nvPr/>
        </p:nvSpPr>
        <p:spPr>
          <a:xfrm>
            <a:off x="3541800" y="967575"/>
            <a:ext cx="52905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srun -N1 </a:t>
            </a:r>
            <a:r>
              <a:rPr lang="en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-c2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~/train.py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38"/>
          <p:cNvSpPr/>
          <p:nvPr/>
        </p:nvSpPr>
        <p:spPr>
          <a:xfrm>
            <a:off x="311700" y="2223700"/>
            <a:ext cx="2329200" cy="572700"/>
          </a:xfrm>
          <a:prstGeom prst="rect">
            <a:avLst/>
          </a:prstGeom>
          <a:solidFill>
            <a:srgbClr val="EFEFEF">
              <a:alpha val="55769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8"/>
          <p:cNvSpPr txBox="1"/>
          <p:nvPr/>
        </p:nvSpPr>
        <p:spPr>
          <a:xfrm>
            <a:off x="3554325" y="3716225"/>
            <a:ext cx="3564300" cy="1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Memory = </a:t>
            </a:r>
            <a:r>
              <a:rPr lang="en">
                <a:solidFill>
                  <a:srgbClr val="A64D79"/>
                </a:solidFill>
                <a:latin typeface="Lato"/>
                <a:ea typeface="Lato"/>
                <a:cs typeface="Lato"/>
                <a:sym typeface="Lato"/>
              </a:rPr>
              <a:t>2x3GB = 6GB</a:t>
            </a:r>
            <a:endParaRPr>
              <a:solidFill>
                <a:srgbClr val="A64D7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Time Limit = 4 hours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3" name="Google Shape;273;p38"/>
          <p:cNvCxnSpPr/>
          <p:nvPr/>
        </p:nvCxnSpPr>
        <p:spPr>
          <a:xfrm>
            <a:off x="4363700" y="1345025"/>
            <a:ext cx="0" cy="11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4" name="Google Shape;274;p38"/>
          <p:cNvCxnSpPr/>
          <p:nvPr/>
        </p:nvCxnSpPr>
        <p:spPr>
          <a:xfrm>
            <a:off x="4767259" y="1345025"/>
            <a:ext cx="0" cy="7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5" name="Google Shape;275;p38"/>
          <p:cNvSpPr txBox="1"/>
          <p:nvPr/>
        </p:nvSpPr>
        <p:spPr>
          <a:xfrm>
            <a:off x="3985850" y="2420825"/>
            <a:ext cx="7557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 Node</a:t>
            </a:r>
            <a:endParaRPr/>
          </a:p>
        </p:txBody>
      </p:sp>
      <p:sp>
        <p:nvSpPr>
          <p:cNvPr id="276" name="Google Shape;276;p38"/>
          <p:cNvSpPr txBox="1"/>
          <p:nvPr/>
        </p:nvSpPr>
        <p:spPr>
          <a:xfrm>
            <a:off x="4389400" y="2069650"/>
            <a:ext cx="7557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  <a:latin typeface="Lato"/>
                <a:ea typeface="Lato"/>
                <a:cs typeface="Lato"/>
                <a:sym typeface="Lato"/>
              </a:rPr>
              <a:t>2 CPU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266450" y="2982575"/>
            <a:ext cx="6993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RAM</a:t>
            </a:r>
            <a:endParaRPr/>
          </a:p>
        </p:txBody>
      </p:sp>
      <p:sp>
        <p:nvSpPr>
          <p:cNvPr id="278" name="Google Shape;278;p38"/>
          <p:cNvSpPr/>
          <p:nvPr/>
        </p:nvSpPr>
        <p:spPr>
          <a:xfrm>
            <a:off x="1601700" y="2871125"/>
            <a:ext cx="405900" cy="5691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Common Concepts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4" name="Google Shape;284;p39"/>
          <p:cNvSpPr/>
          <p:nvPr/>
        </p:nvSpPr>
        <p:spPr>
          <a:xfrm>
            <a:off x="266450" y="1553075"/>
            <a:ext cx="2460300" cy="2008800"/>
          </a:xfrm>
          <a:prstGeom prst="rect">
            <a:avLst/>
          </a:prstGeom>
          <a:solidFill>
            <a:srgbClr val="FCE5C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" name="Google Shape;285;p39"/>
          <p:cNvGrpSpPr/>
          <p:nvPr/>
        </p:nvGrpSpPr>
        <p:grpSpPr>
          <a:xfrm>
            <a:off x="379250" y="1665850"/>
            <a:ext cx="1049100" cy="474000"/>
            <a:chOff x="981325" y="1421225"/>
            <a:chExt cx="1049100" cy="474000"/>
          </a:xfrm>
        </p:grpSpPr>
        <p:sp>
          <p:nvSpPr>
            <p:cNvPr id="286" name="Google Shape;286;p39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7" name="Google Shape;287;p39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88" name="Google Shape;288;p39"/>
          <p:cNvGrpSpPr/>
          <p:nvPr/>
        </p:nvGrpSpPr>
        <p:grpSpPr>
          <a:xfrm>
            <a:off x="1541150" y="1665850"/>
            <a:ext cx="1049100" cy="474000"/>
            <a:chOff x="981325" y="1421225"/>
            <a:chExt cx="1049100" cy="474000"/>
          </a:xfrm>
        </p:grpSpPr>
        <p:sp>
          <p:nvSpPr>
            <p:cNvPr id="289" name="Google Shape;289;p39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0" name="Google Shape;290;p39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91" name="Google Shape;291;p39"/>
          <p:cNvGrpSpPr/>
          <p:nvPr/>
        </p:nvGrpSpPr>
        <p:grpSpPr>
          <a:xfrm>
            <a:off x="379250" y="2260050"/>
            <a:ext cx="1049100" cy="474000"/>
            <a:chOff x="981325" y="1421225"/>
            <a:chExt cx="1049100" cy="474000"/>
          </a:xfrm>
        </p:grpSpPr>
        <p:sp>
          <p:nvSpPr>
            <p:cNvPr id="292" name="Google Shape;292;p39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3" name="Google Shape;293;p39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94" name="Google Shape;294;p39"/>
          <p:cNvGrpSpPr/>
          <p:nvPr/>
        </p:nvGrpSpPr>
        <p:grpSpPr>
          <a:xfrm>
            <a:off x="1541150" y="2260050"/>
            <a:ext cx="1049100" cy="474000"/>
            <a:chOff x="981325" y="1421225"/>
            <a:chExt cx="1049100" cy="474000"/>
          </a:xfrm>
        </p:grpSpPr>
        <p:sp>
          <p:nvSpPr>
            <p:cNvPr id="295" name="Google Shape;295;p39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6" name="Google Shape;296;p39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297" name="Google Shape;297;p39"/>
          <p:cNvSpPr txBox="1"/>
          <p:nvPr/>
        </p:nvSpPr>
        <p:spPr>
          <a:xfrm>
            <a:off x="266450" y="3716225"/>
            <a:ext cx="24603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Node with 4 CPUs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39"/>
          <p:cNvSpPr/>
          <p:nvPr/>
        </p:nvSpPr>
        <p:spPr>
          <a:xfrm>
            <a:off x="972050" y="2880263"/>
            <a:ext cx="1049100" cy="569100"/>
          </a:xfrm>
          <a:prstGeom prst="rect">
            <a:avLst/>
          </a:prstGeom>
          <a:solidFill>
            <a:srgbClr val="F3F3F3"/>
          </a:solidFill>
          <a:ln w="2857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39"/>
          <p:cNvSpPr txBox="1"/>
          <p:nvPr/>
        </p:nvSpPr>
        <p:spPr>
          <a:xfrm>
            <a:off x="3541800" y="967575"/>
            <a:ext cx="52905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srun -N1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-c2</a:t>
            </a:r>
            <a:r>
              <a:rPr lang="en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--mem 16G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~/train.py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39"/>
          <p:cNvSpPr/>
          <p:nvPr/>
        </p:nvSpPr>
        <p:spPr>
          <a:xfrm>
            <a:off x="311700" y="2223700"/>
            <a:ext cx="2329200" cy="572700"/>
          </a:xfrm>
          <a:prstGeom prst="rect">
            <a:avLst/>
          </a:prstGeom>
          <a:solidFill>
            <a:srgbClr val="EFEFEF">
              <a:alpha val="55769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9"/>
          <p:cNvSpPr txBox="1"/>
          <p:nvPr/>
        </p:nvSpPr>
        <p:spPr>
          <a:xfrm>
            <a:off x="3554325" y="3716225"/>
            <a:ext cx="3564300" cy="1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Memory = </a:t>
            </a:r>
            <a:r>
              <a:rPr lang="en">
                <a:solidFill>
                  <a:srgbClr val="A64D79"/>
                </a:solidFill>
                <a:latin typeface="Lato"/>
                <a:ea typeface="Lato"/>
                <a:cs typeface="Lato"/>
                <a:sym typeface="Lato"/>
              </a:rPr>
              <a:t>16GB</a:t>
            </a:r>
            <a:endParaRPr>
              <a:solidFill>
                <a:srgbClr val="A64D7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Time Limit = 4 hours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2" name="Google Shape;302;p39"/>
          <p:cNvCxnSpPr/>
          <p:nvPr/>
        </p:nvCxnSpPr>
        <p:spPr>
          <a:xfrm>
            <a:off x="4363700" y="1345025"/>
            <a:ext cx="0" cy="11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p39"/>
          <p:cNvCxnSpPr/>
          <p:nvPr/>
        </p:nvCxnSpPr>
        <p:spPr>
          <a:xfrm>
            <a:off x="4767259" y="1345025"/>
            <a:ext cx="0" cy="7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4" name="Google Shape;304;p39"/>
          <p:cNvSpPr txBox="1"/>
          <p:nvPr/>
        </p:nvSpPr>
        <p:spPr>
          <a:xfrm>
            <a:off x="3985850" y="2420825"/>
            <a:ext cx="7557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 Node</a:t>
            </a:r>
            <a:endParaRPr/>
          </a:p>
        </p:txBody>
      </p:sp>
      <p:sp>
        <p:nvSpPr>
          <p:cNvPr id="305" name="Google Shape;305;p39"/>
          <p:cNvSpPr txBox="1"/>
          <p:nvPr/>
        </p:nvSpPr>
        <p:spPr>
          <a:xfrm>
            <a:off x="4389400" y="2069650"/>
            <a:ext cx="7557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 CPU</a:t>
            </a:r>
            <a:endParaRPr/>
          </a:p>
        </p:txBody>
      </p:sp>
      <p:sp>
        <p:nvSpPr>
          <p:cNvPr id="306" name="Google Shape;306;p39"/>
          <p:cNvSpPr txBox="1"/>
          <p:nvPr/>
        </p:nvSpPr>
        <p:spPr>
          <a:xfrm>
            <a:off x="266450" y="2982575"/>
            <a:ext cx="6993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RAM</a:t>
            </a:r>
            <a:endParaRPr/>
          </a:p>
        </p:txBody>
      </p:sp>
      <p:sp>
        <p:nvSpPr>
          <p:cNvPr id="307" name="Google Shape;307;p39"/>
          <p:cNvSpPr/>
          <p:nvPr/>
        </p:nvSpPr>
        <p:spPr>
          <a:xfrm>
            <a:off x="1251850" y="2871125"/>
            <a:ext cx="755700" cy="5691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9"/>
          <p:cNvSpPr/>
          <p:nvPr/>
        </p:nvSpPr>
        <p:spPr>
          <a:xfrm>
            <a:off x="4996875" y="1345025"/>
            <a:ext cx="552700" cy="2549200"/>
          </a:xfrm>
          <a:custGeom>
            <a:avLst/>
            <a:gdLst/>
            <a:ahLst/>
            <a:cxnLst/>
            <a:rect l="l" t="t" r="r" b="b"/>
            <a:pathLst>
              <a:path w="22108" h="101968" extrusionOk="0">
                <a:moveTo>
                  <a:pt x="22108" y="0"/>
                </a:moveTo>
                <a:lnTo>
                  <a:pt x="22108" y="101968"/>
                </a:lnTo>
                <a:lnTo>
                  <a:pt x="0" y="1019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Common Concepts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4" name="Google Shape;314;p40"/>
          <p:cNvSpPr/>
          <p:nvPr/>
        </p:nvSpPr>
        <p:spPr>
          <a:xfrm>
            <a:off x="266450" y="1553075"/>
            <a:ext cx="2460300" cy="2008800"/>
          </a:xfrm>
          <a:prstGeom prst="rect">
            <a:avLst/>
          </a:prstGeom>
          <a:solidFill>
            <a:srgbClr val="FCE5C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40"/>
          <p:cNvGrpSpPr/>
          <p:nvPr/>
        </p:nvGrpSpPr>
        <p:grpSpPr>
          <a:xfrm>
            <a:off x="379250" y="1665850"/>
            <a:ext cx="1049100" cy="474000"/>
            <a:chOff x="981325" y="1421225"/>
            <a:chExt cx="1049100" cy="474000"/>
          </a:xfrm>
        </p:grpSpPr>
        <p:sp>
          <p:nvSpPr>
            <p:cNvPr id="316" name="Google Shape;316;p40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18" name="Google Shape;318;p40"/>
          <p:cNvGrpSpPr/>
          <p:nvPr/>
        </p:nvGrpSpPr>
        <p:grpSpPr>
          <a:xfrm>
            <a:off x="1541150" y="1665850"/>
            <a:ext cx="1049100" cy="474000"/>
            <a:chOff x="981325" y="1421225"/>
            <a:chExt cx="1049100" cy="474000"/>
          </a:xfrm>
        </p:grpSpPr>
        <p:sp>
          <p:nvSpPr>
            <p:cNvPr id="319" name="Google Shape;319;p40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21" name="Google Shape;321;p40"/>
          <p:cNvGrpSpPr/>
          <p:nvPr/>
        </p:nvGrpSpPr>
        <p:grpSpPr>
          <a:xfrm>
            <a:off x="379250" y="2260050"/>
            <a:ext cx="1049100" cy="474000"/>
            <a:chOff x="981325" y="1421225"/>
            <a:chExt cx="1049100" cy="474000"/>
          </a:xfrm>
        </p:grpSpPr>
        <p:sp>
          <p:nvSpPr>
            <p:cNvPr id="322" name="Google Shape;322;p40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24" name="Google Shape;324;p40"/>
          <p:cNvGrpSpPr/>
          <p:nvPr/>
        </p:nvGrpSpPr>
        <p:grpSpPr>
          <a:xfrm>
            <a:off x="1541150" y="2260050"/>
            <a:ext cx="1049100" cy="474000"/>
            <a:chOff x="981325" y="1421225"/>
            <a:chExt cx="1049100" cy="474000"/>
          </a:xfrm>
        </p:grpSpPr>
        <p:sp>
          <p:nvSpPr>
            <p:cNvPr id="325" name="Google Shape;325;p40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27" name="Google Shape;327;p40"/>
          <p:cNvSpPr txBox="1"/>
          <p:nvPr/>
        </p:nvSpPr>
        <p:spPr>
          <a:xfrm>
            <a:off x="266450" y="3716225"/>
            <a:ext cx="24603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Node with 4 CPUs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40"/>
          <p:cNvSpPr/>
          <p:nvPr/>
        </p:nvSpPr>
        <p:spPr>
          <a:xfrm>
            <a:off x="972050" y="2880263"/>
            <a:ext cx="1049100" cy="569100"/>
          </a:xfrm>
          <a:prstGeom prst="rect">
            <a:avLst/>
          </a:prstGeom>
          <a:solidFill>
            <a:srgbClr val="F3F3F3"/>
          </a:solidFill>
          <a:ln w="2857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9" name="Google Shape;329;p40"/>
          <p:cNvSpPr txBox="1"/>
          <p:nvPr/>
        </p:nvSpPr>
        <p:spPr>
          <a:xfrm>
            <a:off x="3541800" y="967575"/>
            <a:ext cx="52905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srun -N1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-c2</a:t>
            </a:r>
            <a:r>
              <a:rPr lang="en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--mem 16G </a:t>
            </a:r>
            <a:r>
              <a:rPr lang="en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--time 02-00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~/train.py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Google Shape;330;p40"/>
          <p:cNvSpPr/>
          <p:nvPr/>
        </p:nvSpPr>
        <p:spPr>
          <a:xfrm>
            <a:off x="311700" y="2223700"/>
            <a:ext cx="2329200" cy="572700"/>
          </a:xfrm>
          <a:prstGeom prst="rect">
            <a:avLst/>
          </a:prstGeom>
          <a:solidFill>
            <a:srgbClr val="EFEFEF">
              <a:alpha val="55769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0"/>
          <p:cNvSpPr txBox="1"/>
          <p:nvPr/>
        </p:nvSpPr>
        <p:spPr>
          <a:xfrm>
            <a:off x="3554325" y="3716225"/>
            <a:ext cx="3564300" cy="1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Memory = 16GB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Time Limit = </a:t>
            </a:r>
            <a:r>
              <a:rPr lang="en">
                <a:solidFill>
                  <a:srgbClr val="A64D79"/>
                </a:solidFill>
                <a:latin typeface="Lato"/>
                <a:ea typeface="Lato"/>
                <a:cs typeface="Lato"/>
                <a:sym typeface="Lato"/>
              </a:rPr>
              <a:t>2 days</a:t>
            </a:r>
            <a:endParaRPr>
              <a:solidFill>
                <a:srgbClr val="A64D7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2" name="Google Shape;332;p40"/>
          <p:cNvCxnSpPr/>
          <p:nvPr/>
        </p:nvCxnSpPr>
        <p:spPr>
          <a:xfrm>
            <a:off x="4363700" y="1345025"/>
            <a:ext cx="0" cy="11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" name="Google Shape;333;p40"/>
          <p:cNvCxnSpPr/>
          <p:nvPr/>
        </p:nvCxnSpPr>
        <p:spPr>
          <a:xfrm>
            <a:off x="4767259" y="1345025"/>
            <a:ext cx="0" cy="7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4" name="Google Shape;334;p40"/>
          <p:cNvSpPr txBox="1"/>
          <p:nvPr/>
        </p:nvSpPr>
        <p:spPr>
          <a:xfrm>
            <a:off x="3985850" y="2420825"/>
            <a:ext cx="7557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 Node</a:t>
            </a:r>
            <a:endParaRPr/>
          </a:p>
        </p:txBody>
      </p:sp>
      <p:sp>
        <p:nvSpPr>
          <p:cNvPr id="335" name="Google Shape;335;p40"/>
          <p:cNvSpPr txBox="1"/>
          <p:nvPr/>
        </p:nvSpPr>
        <p:spPr>
          <a:xfrm>
            <a:off x="4389400" y="2069650"/>
            <a:ext cx="7557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 CPU</a:t>
            </a:r>
            <a:endParaRPr/>
          </a:p>
        </p:txBody>
      </p:sp>
      <p:sp>
        <p:nvSpPr>
          <p:cNvPr id="336" name="Google Shape;336;p40"/>
          <p:cNvSpPr txBox="1"/>
          <p:nvPr/>
        </p:nvSpPr>
        <p:spPr>
          <a:xfrm>
            <a:off x="266450" y="2982575"/>
            <a:ext cx="6993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RAM</a:t>
            </a:r>
            <a:endParaRPr/>
          </a:p>
        </p:txBody>
      </p:sp>
      <p:sp>
        <p:nvSpPr>
          <p:cNvPr id="337" name="Google Shape;337;p40"/>
          <p:cNvSpPr/>
          <p:nvPr/>
        </p:nvSpPr>
        <p:spPr>
          <a:xfrm>
            <a:off x="1251850" y="2871125"/>
            <a:ext cx="755700" cy="5691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0"/>
          <p:cNvSpPr/>
          <p:nvPr/>
        </p:nvSpPr>
        <p:spPr>
          <a:xfrm>
            <a:off x="4996875" y="1345025"/>
            <a:ext cx="552700" cy="2549200"/>
          </a:xfrm>
          <a:custGeom>
            <a:avLst/>
            <a:gdLst/>
            <a:ahLst/>
            <a:cxnLst/>
            <a:rect l="l" t="t" r="r" b="b"/>
            <a:pathLst>
              <a:path w="22108" h="101968" extrusionOk="0">
                <a:moveTo>
                  <a:pt x="22108" y="0"/>
                </a:moveTo>
                <a:lnTo>
                  <a:pt x="22108" y="101968"/>
                </a:lnTo>
                <a:lnTo>
                  <a:pt x="0" y="1019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9" name="Google Shape;339;p40"/>
          <p:cNvSpPr/>
          <p:nvPr/>
        </p:nvSpPr>
        <p:spPr>
          <a:xfrm>
            <a:off x="5248075" y="1345025"/>
            <a:ext cx="1520699" cy="2783217"/>
          </a:xfrm>
          <a:custGeom>
            <a:avLst/>
            <a:gdLst/>
            <a:ahLst/>
            <a:cxnLst/>
            <a:rect l="l" t="t" r="r" b="b"/>
            <a:pathLst>
              <a:path w="22108" h="101968" extrusionOk="0">
                <a:moveTo>
                  <a:pt x="22108" y="0"/>
                </a:moveTo>
                <a:lnTo>
                  <a:pt x="22108" y="101968"/>
                </a:lnTo>
                <a:lnTo>
                  <a:pt x="0" y="1019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Common Concepts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5" name="Google Shape;345;p41"/>
          <p:cNvSpPr/>
          <p:nvPr/>
        </p:nvSpPr>
        <p:spPr>
          <a:xfrm>
            <a:off x="266450" y="1553075"/>
            <a:ext cx="2460300" cy="2008800"/>
          </a:xfrm>
          <a:prstGeom prst="rect">
            <a:avLst/>
          </a:prstGeom>
          <a:solidFill>
            <a:srgbClr val="FCE5C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41"/>
          <p:cNvGrpSpPr/>
          <p:nvPr/>
        </p:nvGrpSpPr>
        <p:grpSpPr>
          <a:xfrm>
            <a:off x="379250" y="1665850"/>
            <a:ext cx="1049100" cy="474000"/>
            <a:chOff x="981325" y="1421225"/>
            <a:chExt cx="1049100" cy="474000"/>
          </a:xfrm>
        </p:grpSpPr>
        <p:sp>
          <p:nvSpPr>
            <p:cNvPr id="347" name="Google Shape;347;p41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49" name="Google Shape;349;p41"/>
          <p:cNvGrpSpPr/>
          <p:nvPr/>
        </p:nvGrpSpPr>
        <p:grpSpPr>
          <a:xfrm>
            <a:off x="1541150" y="1665850"/>
            <a:ext cx="1049100" cy="474000"/>
            <a:chOff x="981325" y="1421225"/>
            <a:chExt cx="1049100" cy="474000"/>
          </a:xfrm>
        </p:grpSpPr>
        <p:sp>
          <p:nvSpPr>
            <p:cNvPr id="350" name="Google Shape;350;p41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" name="Google Shape;351;p41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52" name="Google Shape;352;p41"/>
          <p:cNvGrpSpPr/>
          <p:nvPr/>
        </p:nvGrpSpPr>
        <p:grpSpPr>
          <a:xfrm>
            <a:off x="379250" y="2260050"/>
            <a:ext cx="1049100" cy="474000"/>
            <a:chOff x="981325" y="1421225"/>
            <a:chExt cx="1049100" cy="474000"/>
          </a:xfrm>
        </p:grpSpPr>
        <p:sp>
          <p:nvSpPr>
            <p:cNvPr id="353" name="Google Shape;353;p41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4" name="Google Shape;354;p41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55" name="Google Shape;355;p41"/>
          <p:cNvGrpSpPr/>
          <p:nvPr/>
        </p:nvGrpSpPr>
        <p:grpSpPr>
          <a:xfrm>
            <a:off x="1541150" y="2260050"/>
            <a:ext cx="1049100" cy="474000"/>
            <a:chOff x="981325" y="1421225"/>
            <a:chExt cx="1049100" cy="474000"/>
          </a:xfrm>
        </p:grpSpPr>
        <p:sp>
          <p:nvSpPr>
            <p:cNvPr id="356" name="Google Shape;356;p41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7" name="Google Shape;357;p41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58" name="Google Shape;358;p41"/>
          <p:cNvSpPr txBox="1"/>
          <p:nvPr/>
        </p:nvSpPr>
        <p:spPr>
          <a:xfrm>
            <a:off x="266450" y="3716225"/>
            <a:ext cx="24603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Node with 4 CPUs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" name="Google Shape;359;p41"/>
          <p:cNvSpPr/>
          <p:nvPr/>
        </p:nvSpPr>
        <p:spPr>
          <a:xfrm>
            <a:off x="972050" y="2880263"/>
            <a:ext cx="1049100" cy="569100"/>
          </a:xfrm>
          <a:prstGeom prst="rect">
            <a:avLst/>
          </a:prstGeom>
          <a:solidFill>
            <a:srgbClr val="F3F3F3"/>
          </a:solidFill>
          <a:ln w="2857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Google Shape;360;p41"/>
          <p:cNvSpPr txBox="1"/>
          <p:nvPr/>
        </p:nvSpPr>
        <p:spPr>
          <a:xfrm>
            <a:off x="3541800" y="967575"/>
            <a:ext cx="52905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srun -N1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-c2</a:t>
            </a:r>
            <a:r>
              <a:rPr lang="en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--mem 16G </a:t>
            </a:r>
            <a:r>
              <a:rPr lang="en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--time 02-00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~/train.py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Google Shape;361;p41"/>
          <p:cNvSpPr/>
          <p:nvPr/>
        </p:nvSpPr>
        <p:spPr>
          <a:xfrm>
            <a:off x="311700" y="2223700"/>
            <a:ext cx="2329200" cy="572700"/>
          </a:xfrm>
          <a:prstGeom prst="rect">
            <a:avLst/>
          </a:prstGeom>
          <a:solidFill>
            <a:srgbClr val="EFEFEF">
              <a:alpha val="55769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1"/>
          <p:cNvSpPr txBox="1"/>
          <p:nvPr/>
        </p:nvSpPr>
        <p:spPr>
          <a:xfrm>
            <a:off x="3554325" y="3716225"/>
            <a:ext cx="3564300" cy="1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Memory = 16GB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Time Limit = </a:t>
            </a:r>
            <a:r>
              <a:rPr lang="en">
                <a:solidFill>
                  <a:srgbClr val="A64D79"/>
                </a:solidFill>
                <a:latin typeface="Lato"/>
                <a:ea typeface="Lato"/>
                <a:cs typeface="Lato"/>
                <a:sym typeface="Lato"/>
              </a:rPr>
              <a:t>2 days</a:t>
            </a:r>
            <a:endParaRPr>
              <a:solidFill>
                <a:srgbClr val="A64D7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3" name="Google Shape;363;p41"/>
          <p:cNvCxnSpPr/>
          <p:nvPr/>
        </p:nvCxnSpPr>
        <p:spPr>
          <a:xfrm>
            <a:off x="4363700" y="1345025"/>
            <a:ext cx="0" cy="11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4" name="Google Shape;364;p41"/>
          <p:cNvCxnSpPr/>
          <p:nvPr/>
        </p:nvCxnSpPr>
        <p:spPr>
          <a:xfrm>
            <a:off x="4767259" y="1345025"/>
            <a:ext cx="0" cy="7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5" name="Google Shape;365;p41"/>
          <p:cNvSpPr txBox="1"/>
          <p:nvPr/>
        </p:nvSpPr>
        <p:spPr>
          <a:xfrm>
            <a:off x="3985850" y="2420825"/>
            <a:ext cx="7557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 Node</a:t>
            </a:r>
            <a:endParaRPr/>
          </a:p>
        </p:txBody>
      </p:sp>
      <p:sp>
        <p:nvSpPr>
          <p:cNvPr id="366" name="Google Shape;366;p41"/>
          <p:cNvSpPr txBox="1"/>
          <p:nvPr/>
        </p:nvSpPr>
        <p:spPr>
          <a:xfrm>
            <a:off x="4389400" y="2069650"/>
            <a:ext cx="7557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 CPU</a:t>
            </a:r>
            <a:endParaRPr/>
          </a:p>
        </p:txBody>
      </p:sp>
      <p:sp>
        <p:nvSpPr>
          <p:cNvPr id="367" name="Google Shape;367;p41"/>
          <p:cNvSpPr txBox="1"/>
          <p:nvPr/>
        </p:nvSpPr>
        <p:spPr>
          <a:xfrm>
            <a:off x="266450" y="2982575"/>
            <a:ext cx="6993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RAM</a:t>
            </a:r>
            <a:endParaRPr/>
          </a:p>
        </p:txBody>
      </p:sp>
      <p:sp>
        <p:nvSpPr>
          <p:cNvPr id="368" name="Google Shape;368;p41"/>
          <p:cNvSpPr/>
          <p:nvPr/>
        </p:nvSpPr>
        <p:spPr>
          <a:xfrm>
            <a:off x="1251850" y="2871125"/>
            <a:ext cx="755700" cy="5691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1"/>
          <p:cNvSpPr/>
          <p:nvPr/>
        </p:nvSpPr>
        <p:spPr>
          <a:xfrm>
            <a:off x="4996875" y="1345025"/>
            <a:ext cx="552700" cy="2549200"/>
          </a:xfrm>
          <a:custGeom>
            <a:avLst/>
            <a:gdLst/>
            <a:ahLst/>
            <a:cxnLst/>
            <a:rect l="l" t="t" r="r" b="b"/>
            <a:pathLst>
              <a:path w="22108" h="101968" extrusionOk="0">
                <a:moveTo>
                  <a:pt x="22108" y="0"/>
                </a:moveTo>
                <a:lnTo>
                  <a:pt x="22108" y="101968"/>
                </a:lnTo>
                <a:lnTo>
                  <a:pt x="0" y="1019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70" name="Google Shape;370;p41"/>
          <p:cNvSpPr/>
          <p:nvPr/>
        </p:nvSpPr>
        <p:spPr>
          <a:xfrm>
            <a:off x="5248075" y="1345025"/>
            <a:ext cx="1520699" cy="2783217"/>
          </a:xfrm>
          <a:custGeom>
            <a:avLst/>
            <a:gdLst/>
            <a:ahLst/>
            <a:cxnLst/>
            <a:rect l="l" t="t" r="r" b="b"/>
            <a:pathLst>
              <a:path w="22108" h="101968" extrusionOk="0">
                <a:moveTo>
                  <a:pt x="22108" y="0"/>
                </a:moveTo>
                <a:lnTo>
                  <a:pt x="22108" y="101968"/>
                </a:lnTo>
                <a:lnTo>
                  <a:pt x="0" y="1019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71" name="Google Shape;371;p41"/>
          <p:cNvSpPr txBox="1"/>
          <p:nvPr/>
        </p:nvSpPr>
        <p:spPr>
          <a:xfrm>
            <a:off x="5705500" y="2140375"/>
            <a:ext cx="2993400" cy="807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-cN</a:t>
            </a:r>
            <a:r>
              <a:rPr lang="en"/>
              <a:t> is the parameter you’ll need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to run a program that will use N CPUs parallely.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Best Practices: General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Connect to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 dirty="0" smtClean="0"/>
              <a:t>Tips : u</a:t>
            </a:r>
            <a:r>
              <a:rPr lang="en" dirty="0" smtClean="0"/>
              <a:t>se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" dirty="0"/>
              <a:t> or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tmux</a:t>
            </a:r>
            <a:r>
              <a:rPr lang="en" dirty="0"/>
              <a:t> on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dirty="0"/>
              <a:t> to manage your shells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Do not use them within </a:t>
            </a:r>
            <a:r>
              <a:rPr lang="en" sz="1800" dirty="0" err="1"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 sz="1800" dirty="0"/>
              <a:t> allocations since you will lose everything when the job exceeds its time limit!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Do not launch heavy processes on the machine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/>
              <a:t>!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Not good for overall responsivity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If the process consumes all memory, swapping may occur causing </a:t>
            </a:r>
            <a:r>
              <a:rPr lang="en" sz="1800" dirty="0" err="1"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800" dirty="0"/>
              <a:t> to not respond to SSH requests.</a:t>
            </a:r>
            <a:endParaRPr sz="1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Common Concepts (GPU partition)</a:t>
            </a:r>
            <a:endParaRPr/>
          </a:p>
        </p:txBody>
      </p:sp>
      <p:sp>
        <p:nvSpPr>
          <p:cNvPr id="377" name="Google Shape;377;p42"/>
          <p:cNvSpPr/>
          <p:nvPr/>
        </p:nvSpPr>
        <p:spPr>
          <a:xfrm>
            <a:off x="266450" y="1553075"/>
            <a:ext cx="3636300" cy="2008800"/>
          </a:xfrm>
          <a:prstGeom prst="rect">
            <a:avLst/>
          </a:prstGeom>
          <a:solidFill>
            <a:srgbClr val="FCE5C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42"/>
          <p:cNvGrpSpPr/>
          <p:nvPr/>
        </p:nvGrpSpPr>
        <p:grpSpPr>
          <a:xfrm>
            <a:off x="379250" y="1665850"/>
            <a:ext cx="1049100" cy="474000"/>
            <a:chOff x="981325" y="1421225"/>
            <a:chExt cx="1049100" cy="474000"/>
          </a:xfrm>
        </p:grpSpPr>
        <p:sp>
          <p:nvSpPr>
            <p:cNvPr id="379" name="Google Shape;379;p42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0" name="Google Shape;380;p42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81" name="Google Shape;381;p42"/>
          <p:cNvGrpSpPr/>
          <p:nvPr/>
        </p:nvGrpSpPr>
        <p:grpSpPr>
          <a:xfrm>
            <a:off x="1541150" y="1665850"/>
            <a:ext cx="1049100" cy="474000"/>
            <a:chOff x="981325" y="1421225"/>
            <a:chExt cx="1049100" cy="474000"/>
          </a:xfrm>
        </p:grpSpPr>
        <p:sp>
          <p:nvSpPr>
            <p:cNvPr id="382" name="Google Shape;382;p42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3" name="Google Shape;383;p42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84" name="Google Shape;384;p42"/>
          <p:cNvGrpSpPr/>
          <p:nvPr/>
        </p:nvGrpSpPr>
        <p:grpSpPr>
          <a:xfrm>
            <a:off x="379250" y="2260050"/>
            <a:ext cx="1049100" cy="474000"/>
            <a:chOff x="981325" y="1421225"/>
            <a:chExt cx="1049100" cy="474000"/>
          </a:xfrm>
        </p:grpSpPr>
        <p:sp>
          <p:nvSpPr>
            <p:cNvPr id="385" name="Google Shape;385;p42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6" name="Google Shape;386;p42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87" name="Google Shape;387;p42"/>
          <p:cNvGrpSpPr/>
          <p:nvPr/>
        </p:nvGrpSpPr>
        <p:grpSpPr>
          <a:xfrm>
            <a:off x="1541150" y="2260050"/>
            <a:ext cx="1049100" cy="474000"/>
            <a:chOff x="981325" y="1421225"/>
            <a:chExt cx="1049100" cy="474000"/>
          </a:xfrm>
        </p:grpSpPr>
        <p:sp>
          <p:nvSpPr>
            <p:cNvPr id="388" name="Google Shape;388;p42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9" name="Google Shape;389;p42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90" name="Google Shape;390;p42"/>
          <p:cNvSpPr/>
          <p:nvPr/>
        </p:nvSpPr>
        <p:spPr>
          <a:xfrm>
            <a:off x="972050" y="2880263"/>
            <a:ext cx="1049100" cy="569100"/>
          </a:xfrm>
          <a:prstGeom prst="rect">
            <a:avLst/>
          </a:prstGeom>
          <a:solidFill>
            <a:srgbClr val="F3F3F3"/>
          </a:solidFill>
          <a:ln w="2857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Google Shape;391;p42"/>
          <p:cNvSpPr txBox="1"/>
          <p:nvPr/>
        </p:nvSpPr>
        <p:spPr>
          <a:xfrm>
            <a:off x="266450" y="2982575"/>
            <a:ext cx="6993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RAM</a:t>
            </a:r>
            <a:endParaRPr/>
          </a:p>
        </p:txBody>
      </p:sp>
      <p:sp>
        <p:nvSpPr>
          <p:cNvPr id="392" name="Google Shape;392;p42"/>
          <p:cNvSpPr/>
          <p:nvPr/>
        </p:nvSpPr>
        <p:spPr>
          <a:xfrm>
            <a:off x="3084850" y="2482600"/>
            <a:ext cx="642900" cy="3645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</a:t>
            </a:r>
            <a:endParaRPr/>
          </a:p>
        </p:txBody>
      </p:sp>
      <p:sp>
        <p:nvSpPr>
          <p:cNvPr id="393" name="Google Shape;393;p42"/>
          <p:cNvSpPr/>
          <p:nvPr/>
        </p:nvSpPr>
        <p:spPr>
          <a:xfrm>
            <a:off x="3084850" y="2950825"/>
            <a:ext cx="642900" cy="3645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</a:t>
            </a:r>
            <a:endParaRPr/>
          </a:p>
        </p:txBody>
      </p:sp>
      <p:sp>
        <p:nvSpPr>
          <p:cNvPr id="394" name="Google Shape;394;p42"/>
          <p:cNvSpPr txBox="1"/>
          <p:nvPr/>
        </p:nvSpPr>
        <p:spPr>
          <a:xfrm>
            <a:off x="266450" y="3640025"/>
            <a:ext cx="36363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GPU node with 4 CPUs and 2 GPUs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Common Concepts (GPU partition)</a:t>
            </a:r>
            <a:endParaRPr/>
          </a:p>
        </p:txBody>
      </p:sp>
      <p:sp>
        <p:nvSpPr>
          <p:cNvPr id="400" name="Google Shape;400;p43"/>
          <p:cNvSpPr/>
          <p:nvPr/>
        </p:nvSpPr>
        <p:spPr>
          <a:xfrm>
            <a:off x="266450" y="1553075"/>
            <a:ext cx="3636300" cy="2008800"/>
          </a:xfrm>
          <a:prstGeom prst="rect">
            <a:avLst/>
          </a:prstGeom>
          <a:solidFill>
            <a:srgbClr val="FCE5C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" name="Google Shape;401;p43"/>
          <p:cNvGrpSpPr/>
          <p:nvPr/>
        </p:nvGrpSpPr>
        <p:grpSpPr>
          <a:xfrm>
            <a:off x="379250" y="1665850"/>
            <a:ext cx="1049100" cy="474000"/>
            <a:chOff x="981325" y="1421225"/>
            <a:chExt cx="1049100" cy="474000"/>
          </a:xfrm>
        </p:grpSpPr>
        <p:sp>
          <p:nvSpPr>
            <p:cNvPr id="402" name="Google Shape;402;p43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3" name="Google Shape;403;p43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04" name="Google Shape;404;p43"/>
          <p:cNvGrpSpPr/>
          <p:nvPr/>
        </p:nvGrpSpPr>
        <p:grpSpPr>
          <a:xfrm>
            <a:off x="1541150" y="1665850"/>
            <a:ext cx="1049100" cy="474000"/>
            <a:chOff x="981325" y="1421225"/>
            <a:chExt cx="1049100" cy="474000"/>
          </a:xfrm>
        </p:grpSpPr>
        <p:sp>
          <p:nvSpPr>
            <p:cNvPr id="405" name="Google Shape;405;p43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6" name="Google Shape;406;p43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07" name="Google Shape;407;p43"/>
          <p:cNvGrpSpPr/>
          <p:nvPr/>
        </p:nvGrpSpPr>
        <p:grpSpPr>
          <a:xfrm>
            <a:off x="379250" y="2260050"/>
            <a:ext cx="1049100" cy="474000"/>
            <a:chOff x="981325" y="1421225"/>
            <a:chExt cx="1049100" cy="474000"/>
          </a:xfrm>
        </p:grpSpPr>
        <p:sp>
          <p:nvSpPr>
            <p:cNvPr id="408" name="Google Shape;408;p43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9" name="Google Shape;409;p43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10" name="Google Shape;410;p43"/>
          <p:cNvGrpSpPr/>
          <p:nvPr/>
        </p:nvGrpSpPr>
        <p:grpSpPr>
          <a:xfrm>
            <a:off x="1541150" y="2260050"/>
            <a:ext cx="1049100" cy="474000"/>
            <a:chOff x="981325" y="1421225"/>
            <a:chExt cx="1049100" cy="474000"/>
          </a:xfrm>
        </p:grpSpPr>
        <p:sp>
          <p:nvSpPr>
            <p:cNvPr id="411" name="Google Shape;411;p43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2" name="Google Shape;412;p43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13" name="Google Shape;413;p43"/>
          <p:cNvSpPr/>
          <p:nvPr/>
        </p:nvSpPr>
        <p:spPr>
          <a:xfrm>
            <a:off x="972050" y="2880263"/>
            <a:ext cx="1049100" cy="569100"/>
          </a:xfrm>
          <a:prstGeom prst="rect">
            <a:avLst/>
          </a:prstGeom>
          <a:solidFill>
            <a:srgbClr val="F3F3F3"/>
          </a:solidFill>
          <a:ln w="2857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p43"/>
          <p:cNvSpPr txBox="1"/>
          <p:nvPr/>
        </p:nvSpPr>
        <p:spPr>
          <a:xfrm>
            <a:off x="266450" y="3640025"/>
            <a:ext cx="36363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GPU node with 4 CPUs and 2 GPUs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415;p43"/>
          <p:cNvSpPr txBox="1"/>
          <p:nvPr/>
        </p:nvSpPr>
        <p:spPr>
          <a:xfrm>
            <a:off x="266450" y="2982575"/>
            <a:ext cx="6993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RAM</a:t>
            </a:r>
            <a:endParaRPr/>
          </a:p>
        </p:txBody>
      </p:sp>
      <p:sp>
        <p:nvSpPr>
          <p:cNvPr id="416" name="Google Shape;416;p43"/>
          <p:cNvSpPr/>
          <p:nvPr/>
        </p:nvSpPr>
        <p:spPr>
          <a:xfrm>
            <a:off x="3084850" y="2482600"/>
            <a:ext cx="642900" cy="3645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</a:t>
            </a:r>
            <a:endParaRPr/>
          </a:p>
        </p:txBody>
      </p:sp>
      <p:sp>
        <p:nvSpPr>
          <p:cNvPr id="417" name="Google Shape;417;p43"/>
          <p:cNvSpPr/>
          <p:nvPr/>
        </p:nvSpPr>
        <p:spPr>
          <a:xfrm>
            <a:off x="3084850" y="2950825"/>
            <a:ext cx="642900" cy="3645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</a:t>
            </a:r>
            <a:endParaRPr/>
          </a:p>
        </p:txBody>
      </p:sp>
      <p:sp>
        <p:nvSpPr>
          <p:cNvPr id="418" name="Google Shape;418;p43"/>
          <p:cNvSpPr txBox="1"/>
          <p:nvPr/>
        </p:nvSpPr>
        <p:spPr>
          <a:xfrm>
            <a:off x="3999000" y="1119975"/>
            <a:ext cx="52905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srun -N1 -c1 </a:t>
            </a:r>
            <a:r>
              <a:rPr lang="en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-p gpu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~/train.py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9" name="Google Shape;419;p43"/>
          <p:cNvSpPr txBox="1"/>
          <p:nvPr/>
        </p:nvSpPr>
        <p:spPr>
          <a:xfrm>
            <a:off x="4011525" y="3640025"/>
            <a:ext cx="3564300" cy="1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Memory = 10GB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Time Limit = 4 hours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20" name="Google Shape;420;p43"/>
          <p:cNvCxnSpPr/>
          <p:nvPr/>
        </p:nvCxnSpPr>
        <p:spPr>
          <a:xfrm>
            <a:off x="4820900" y="1497425"/>
            <a:ext cx="0" cy="11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" name="Google Shape;421;p43"/>
          <p:cNvCxnSpPr/>
          <p:nvPr/>
        </p:nvCxnSpPr>
        <p:spPr>
          <a:xfrm>
            <a:off x="5224459" y="1497425"/>
            <a:ext cx="0" cy="7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2" name="Google Shape;422;p43"/>
          <p:cNvSpPr txBox="1"/>
          <p:nvPr/>
        </p:nvSpPr>
        <p:spPr>
          <a:xfrm>
            <a:off x="4443050" y="2573225"/>
            <a:ext cx="7557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 Node</a:t>
            </a:r>
            <a:endParaRPr/>
          </a:p>
        </p:txBody>
      </p:sp>
      <p:sp>
        <p:nvSpPr>
          <p:cNvPr id="423" name="Google Shape;423;p43"/>
          <p:cNvSpPr txBox="1"/>
          <p:nvPr/>
        </p:nvSpPr>
        <p:spPr>
          <a:xfrm>
            <a:off x="4846600" y="2222050"/>
            <a:ext cx="7557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 CPU</a:t>
            </a:r>
            <a:endParaRPr/>
          </a:p>
        </p:txBody>
      </p:sp>
      <p:sp>
        <p:nvSpPr>
          <p:cNvPr id="424" name="Google Shape;424;p43"/>
          <p:cNvSpPr/>
          <p:nvPr/>
        </p:nvSpPr>
        <p:spPr>
          <a:xfrm>
            <a:off x="1477625" y="2871125"/>
            <a:ext cx="530100" cy="5691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3"/>
          <p:cNvSpPr/>
          <p:nvPr/>
        </p:nvSpPr>
        <p:spPr>
          <a:xfrm>
            <a:off x="1490450" y="2223711"/>
            <a:ext cx="1150500" cy="572700"/>
          </a:xfrm>
          <a:prstGeom prst="rect">
            <a:avLst/>
          </a:prstGeom>
          <a:solidFill>
            <a:srgbClr val="EFEFEF">
              <a:alpha val="55769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Common Concepts (GPU partition)</a:t>
            </a:r>
            <a:endParaRPr/>
          </a:p>
        </p:txBody>
      </p:sp>
      <p:sp>
        <p:nvSpPr>
          <p:cNvPr id="431" name="Google Shape;431;p44"/>
          <p:cNvSpPr/>
          <p:nvPr/>
        </p:nvSpPr>
        <p:spPr>
          <a:xfrm>
            <a:off x="266450" y="1553075"/>
            <a:ext cx="3636300" cy="2008800"/>
          </a:xfrm>
          <a:prstGeom prst="rect">
            <a:avLst/>
          </a:prstGeom>
          <a:solidFill>
            <a:srgbClr val="FCE5C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" name="Google Shape;432;p44"/>
          <p:cNvGrpSpPr/>
          <p:nvPr/>
        </p:nvGrpSpPr>
        <p:grpSpPr>
          <a:xfrm>
            <a:off x="379250" y="1665850"/>
            <a:ext cx="1049100" cy="474000"/>
            <a:chOff x="981325" y="1421225"/>
            <a:chExt cx="1049100" cy="474000"/>
          </a:xfrm>
        </p:grpSpPr>
        <p:sp>
          <p:nvSpPr>
            <p:cNvPr id="433" name="Google Shape;433;p44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4" name="Google Shape;434;p44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35" name="Google Shape;435;p44"/>
          <p:cNvGrpSpPr/>
          <p:nvPr/>
        </p:nvGrpSpPr>
        <p:grpSpPr>
          <a:xfrm>
            <a:off x="1541150" y="1665850"/>
            <a:ext cx="1049100" cy="474000"/>
            <a:chOff x="981325" y="1421225"/>
            <a:chExt cx="1049100" cy="474000"/>
          </a:xfrm>
        </p:grpSpPr>
        <p:sp>
          <p:nvSpPr>
            <p:cNvPr id="436" name="Google Shape;436;p44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7" name="Google Shape;437;p44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38" name="Google Shape;438;p44"/>
          <p:cNvGrpSpPr/>
          <p:nvPr/>
        </p:nvGrpSpPr>
        <p:grpSpPr>
          <a:xfrm>
            <a:off x="379250" y="2260050"/>
            <a:ext cx="1049100" cy="474000"/>
            <a:chOff x="981325" y="1421225"/>
            <a:chExt cx="1049100" cy="474000"/>
          </a:xfrm>
        </p:grpSpPr>
        <p:sp>
          <p:nvSpPr>
            <p:cNvPr id="439" name="Google Shape;439;p44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0" name="Google Shape;440;p44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41" name="Google Shape;441;p44"/>
          <p:cNvGrpSpPr/>
          <p:nvPr/>
        </p:nvGrpSpPr>
        <p:grpSpPr>
          <a:xfrm>
            <a:off x="1541150" y="2260050"/>
            <a:ext cx="1049100" cy="474000"/>
            <a:chOff x="981325" y="1421225"/>
            <a:chExt cx="1049100" cy="474000"/>
          </a:xfrm>
        </p:grpSpPr>
        <p:sp>
          <p:nvSpPr>
            <p:cNvPr id="442" name="Google Shape;442;p44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3" name="Google Shape;443;p44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44" name="Google Shape;444;p44"/>
          <p:cNvSpPr/>
          <p:nvPr/>
        </p:nvSpPr>
        <p:spPr>
          <a:xfrm>
            <a:off x="972050" y="2880263"/>
            <a:ext cx="1049100" cy="569100"/>
          </a:xfrm>
          <a:prstGeom prst="rect">
            <a:avLst/>
          </a:prstGeom>
          <a:solidFill>
            <a:srgbClr val="F3F3F3"/>
          </a:solidFill>
          <a:ln w="2857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Google Shape;445;p44"/>
          <p:cNvSpPr txBox="1"/>
          <p:nvPr/>
        </p:nvSpPr>
        <p:spPr>
          <a:xfrm>
            <a:off x="266450" y="3640025"/>
            <a:ext cx="36363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GPU node with 4 CPUs and 2 GPUs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" name="Google Shape;446;p44"/>
          <p:cNvSpPr txBox="1"/>
          <p:nvPr/>
        </p:nvSpPr>
        <p:spPr>
          <a:xfrm>
            <a:off x="266450" y="2982575"/>
            <a:ext cx="6993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RAM</a:t>
            </a:r>
            <a:endParaRPr/>
          </a:p>
        </p:txBody>
      </p:sp>
      <p:sp>
        <p:nvSpPr>
          <p:cNvPr id="447" name="Google Shape;447;p44"/>
          <p:cNvSpPr/>
          <p:nvPr/>
        </p:nvSpPr>
        <p:spPr>
          <a:xfrm>
            <a:off x="3084850" y="2482600"/>
            <a:ext cx="642900" cy="3645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</a:t>
            </a:r>
            <a:endParaRPr/>
          </a:p>
        </p:txBody>
      </p:sp>
      <p:sp>
        <p:nvSpPr>
          <p:cNvPr id="448" name="Google Shape;448;p44"/>
          <p:cNvSpPr/>
          <p:nvPr/>
        </p:nvSpPr>
        <p:spPr>
          <a:xfrm>
            <a:off x="3084850" y="2950825"/>
            <a:ext cx="642900" cy="3645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</a:t>
            </a:r>
            <a:endParaRPr/>
          </a:p>
        </p:txBody>
      </p:sp>
      <p:sp>
        <p:nvSpPr>
          <p:cNvPr id="449" name="Google Shape;449;p44"/>
          <p:cNvSpPr txBox="1"/>
          <p:nvPr/>
        </p:nvSpPr>
        <p:spPr>
          <a:xfrm>
            <a:off x="3999000" y="1119975"/>
            <a:ext cx="52905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srun -N1 -c1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-p gpu</a:t>
            </a:r>
            <a:r>
              <a:rPr lang="en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--gres gpu:1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~/train.py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p44"/>
          <p:cNvSpPr txBox="1"/>
          <p:nvPr/>
        </p:nvSpPr>
        <p:spPr>
          <a:xfrm>
            <a:off x="4011525" y="3640025"/>
            <a:ext cx="3564300" cy="1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Memory = 10GB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Time Limit = 4 hours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1" name="Google Shape;451;p44"/>
          <p:cNvCxnSpPr/>
          <p:nvPr/>
        </p:nvCxnSpPr>
        <p:spPr>
          <a:xfrm>
            <a:off x="4820900" y="1497425"/>
            <a:ext cx="0" cy="11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" name="Google Shape;452;p44"/>
          <p:cNvCxnSpPr/>
          <p:nvPr/>
        </p:nvCxnSpPr>
        <p:spPr>
          <a:xfrm>
            <a:off x="5224459" y="1497425"/>
            <a:ext cx="0" cy="7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3" name="Google Shape;453;p44"/>
          <p:cNvSpPr txBox="1"/>
          <p:nvPr/>
        </p:nvSpPr>
        <p:spPr>
          <a:xfrm>
            <a:off x="4443050" y="2573225"/>
            <a:ext cx="7557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 Node</a:t>
            </a:r>
            <a:endParaRPr/>
          </a:p>
        </p:txBody>
      </p:sp>
      <p:sp>
        <p:nvSpPr>
          <p:cNvPr id="454" name="Google Shape;454;p44"/>
          <p:cNvSpPr txBox="1"/>
          <p:nvPr/>
        </p:nvSpPr>
        <p:spPr>
          <a:xfrm>
            <a:off x="4846600" y="2222050"/>
            <a:ext cx="7557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 CPU</a:t>
            </a:r>
            <a:endParaRPr/>
          </a:p>
        </p:txBody>
      </p:sp>
      <p:sp>
        <p:nvSpPr>
          <p:cNvPr id="455" name="Google Shape;455;p44"/>
          <p:cNvSpPr/>
          <p:nvPr/>
        </p:nvSpPr>
        <p:spPr>
          <a:xfrm>
            <a:off x="1477625" y="2871125"/>
            <a:ext cx="530100" cy="5691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4"/>
          <p:cNvSpPr/>
          <p:nvPr/>
        </p:nvSpPr>
        <p:spPr>
          <a:xfrm>
            <a:off x="1490450" y="2223711"/>
            <a:ext cx="1150500" cy="572700"/>
          </a:xfrm>
          <a:prstGeom prst="rect">
            <a:avLst/>
          </a:prstGeom>
          <a:solidFill>
            <a:srgbClr val="EFEFEF">
              <a:alpha val="55769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4"/>
          <p:cNvSpPr/>
          <p:nvPr/>
        </p:nvSpPr>
        <p:spPr>
          <a:xfrm>
            <a:off x="3026075" y="2429350"/>
            <a:ext cx="755700" cy="474000"/>
          </a:xfrm>
          <a:prstGeom prst="rect">
            <a:avLst/>
          </a:prstGeom>
          <a:solidFill>
            <a:srgbClr val="EFEFEF">
              <a:alpha val="55769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Common Concepts (GPU partition)</a:t>
            </a:r>
            <a:endParaRPr/>
          </a:p>
        </p:txBody>
      </p:sp>
      <p:sp>
        <p:nvSpPr>
          <p:cNvPr id="463" name="Google Shape;463;p45"/>
          <p:cNvSpPr/>
          <p:nvPr/>
        </p:nvSpPr>
        <p:spPr>
          <a:xfrm>
            <a:off x="266450" y="1553075"/>
            <a:ext cx="3636300" cy="2008800"/>
          </a:xfrm>
          <a:prstGeom prst="rect">
            <a:avLst/>
          </a:prstGeom>
          <a:solidFill>
            <a:srgbClr val="FCE5C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45"/>
          <p:cNvGrpSpPr/>
          <p:nvPr/>
        </p:nvGrpSpPr>
        <p:grpSpPr>
          <a:xfrm>
            <a:off x="379250" y="1665850"/>
            <a:ext cx="1049100" cy="474000"/>
            <a:chOff x="981325" y="1421225"/>
            <a:chExt cx="1049100" cy="474000"/>
          </a:xfrm>
        </p:grpSpPr>
        <p:sp>
          <p:nvSpPr>
            <p:cNvPr id="465" name="Google Shape;465;p45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6" name="Google Shape;466;p45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67" name="Google Shape;467;p45"/>
          <p:cNvGrpSpPr/>
          <p:nvPr/>
        </p:nvGrpSpPr>
        <p:grpSpPr>
          <a:xfrm>
            <a:off x="1541150" y="1665850"/>
            <a:ext cx="1049100" cy="474000"/>
            <a:chOff x="981325" y="1421225"/>
            <a:chExt cx="1049100" cy="474000"/>
          </a:xfrm>
        </p:grpSpPr>
        <p:sp>
          <p:nvSpPr>
            <p:cNvPr id="468" name="Google Shape;468;p45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9" name="Google Shape;469;p45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70" name="Google Shape;470;p45"/>
          <p:cNvGrpSpPr/>
          <p:nvPr/>
        </p:nvGrpSpPr>
        <p:grpSpPr>
          <a:xfrm>
            <a:off x="379250" y="2260050"/>
            <a:ext cx="1049100" cy="474000"/>
            <a:chOff x="981325" y="1421225"/>
            <a:chExt cx="1049100" cy="474000"/>
          </a:xfrm>
        </p:grpSpPr>
        <p:sp>
          <p:nvSpPr>
            <p:cNvPr id="471" name="Google Shape;471;p45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72" name="Google Shape;472;p45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73" name="Google Shape;473;p45"/>
          <p:cNvGrpSpPr/>
          <p:nvPr/>
        </p:nvGrpSpPr>
        <p:grpSpPr>
          <a:xfrm>
            <a:off x="1541150" y="2260050"/>
            <a:ext cx="1049100" cy="474000"/>
            <a:chOff x="981325" y="1421225"/>
            <a:chExt cx="1049100" cy="474000"/>
          </a:xfrm>
        </p:grpSpPr>
        <p:sp>
          <p:nvSpPr>
            <p:cNvPr id="474" name="Google Shape;474;p45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75" name="Google Shape;475;p45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76" name="Google Shape;476;p45"/>
          <p:cNvSpPr/>
          <p:nvPr/>
        </p:nvSpPr>
        <p:spPr>
          <a:xfrm>
            <a:off x="972050" y="2880263"/>
            <a:ext cx="1049100" cy="569100"/>
          </a:xfrm>
          <a:prstGeom prst="rect">
            <a:avLst/>
          </a:prstGeom>
          <a:solidFill>
            <a:srgbClr val="F3F3F3"/>
          </a:solidFill>
          <a:ln w="2857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Google Shape;477;p45"/>
          <p:cNvSpPr txBox="1"/>
          <p:nvPr/>
        </p:nvSpPr>
        <p:spPr>
          <a:xfrm>
            <a:off x="266450" y="3640025"/>
            <a:ext cx="36363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GPU node with 4 CPUs and 2 GPUs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8" name="Google Shape;478;p45"/>
          <p:cNvSpPr txBox="1"/>
          <p:nvPr/>
        </p:nvSpPr>
        <p:spPr>
          <a:xfrm>
            <a:off x="266450" y="2982575"/>
            <a:ext cx="6993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RAM</a:t>
            </a:r>
            <a:endParaRPr/>
          </a:p>
        </p:txBody>
      </p:sp>
      <p:sp>
        <p:nvSpPr>
          <p:cNvPr id="479" name="Google Shape;479;p45"/>
          <p:cNvSpPr/>
          <p:nvPr/>
        </p:nvSpPr>
        <p:spPr>
          <a:xfrm>
            <a:off x="3084850" y="2482600"/>
            <a:ext cx="642900" cy="3645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</a:t>
            </a:r>
            <a:endParaRPr/>
          </a:p>
        </p:txBody>
      </p:sp>
      <p:sp>
        <p:nvSpPr>
          <p:cNvPr id="480" name="Google Shape;480;p45"/>
          <p:cNvSpPr/>
          <p:nvPr/>
        </p:nvSpPr>
        <p:spPr>
          <a:xfrm>
            <a:off x="3084850" y="2950825"/>
            <a:ext cx="642900" cy="3645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</a:t>
            </a:r>
            <a:endParaRPr/>
          </a:p>
        </p:txBody>
      </p:sp>
      <p:sp>
        <p:nvSpPr>
          <p:cNvPr id="481" name="Google Shape;481;p45"/>
          <p:cNvSpPr txBox="1"/>
          <p:nvPr/>
        </p:nvSpPr>
        <p:spPr>
          <a:xfrm>
            <a:off x="3999000" y="1119975"/>
            <a:ext cx="52905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srun -N1 -c1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-p gpu</a:t>
            </a:r>
            <a:r>
              <a:rPr lang="en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--gres gpu:2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~/train.py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Google Shape;482;p45"/>
          <p:cNvSpPr txBox="1"/>
          <p:nvPr/>
        </p:nvSpPr>
        <p:spPr>
          <a:xfrm>
            <a:off x="4011525" y="3640025"/>
            <a:ext cx="3564300" cy="1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Memory = 10GB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Time Limit = 4 hours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3" name="Google Shape;483;p45"/>
          <p:cNvCxnSpPr/>
          <p:nvPr/>
        </p:nvCxnSpPr>
        <p:spPr>
          <a:xfrm>
            <a:off x="4820900" y="1497425"/>
            <a:ext cx="0" cy="11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4" name="Google Shape;484;p45"/>
          <p:cNvCxnSpPr/>
          <p:nvPr/>
        </p:nvCxnSpPr>
        <p:spPr>
          <a:xfrm>
            <a:off x="5224459" y="1497425"/>
            <a:ext cx="0" cy="7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5" name="Google Shape;485;p45"/>
          <p:cNvSpPr txBox="1"/>
          <p:nvPr/>
        </p:nvSpPr>
        <p:spPr>
          <a:xfrm>
            <a:off x="4443050" y="2573225"/>
            <a:ext cx="7557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 Node</a:t>
            </a:r>
            <a:endParaRPr/>
          </a:p>
        </p:txBody>
      </p:sp>
      <p:sp>
        <p:nvSpPr>
          <p:cNvPr id="486" name="Google Shape;486;p45"/>
          <p:cNvSpPr txBox="1"/>
          <p:nvPr/>
        </p:nvSpPr>
        <p:spPr>
          <a:xfrm>
            <a:off x="4846600" y="2222050"/>
            <a:ext cx="7557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 CPU</a:t>
            </a:r>
            <a:endParaRPr/>
          </a:p>
        </p:txBody>
      </p:sp>
      <p:sp>
        <p:nvSpPr>
          <p:cNvPr id="487" name="Google Shape;487;p45"/>
          <p:cNvSpPr/>
          <p:nvPr/>
        </p:nvSpPr>
        <p:spPr>
          <a:xfrm>
            <a:off x="1477625" y="2871125"/>
            <a:ext cx="530100" cy="5691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45"/>
          <p:cNvSpPr/>
          <p:nvPr/>
        </p:nvSpPr>
        <p:spPr>
          <a:xfrm>
            <a:off x="1490450" y="2223711"/>
            <a:ext cx="1150500" cy="572700"/>
          </a:xfrm>
          <a:prstGeom prst="rect">
            <a:avLst/>
          </a:prstGeom>
          <a:solidFill>
            <a:srgbClr val="EFEFEF">
              <a:alpha val="55769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5"/>
          <p:cNvSpPr/>
          <p:nvPr/>
        </p:nvSpPr>
        <p:spPr>
          <a:xfrm>
            <a:off x="3026075" y="2429350"/>
            <a:ext cx="755700" cy="917700"/>
          </a:xfrm>
          <a:prstGeom prst="rect">
            <a:avLst/>
          </a:prstGeom>
          <a:solidFill>
            <a:srgbClr val="EFEFEF">
              <a:alpha val="55769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Common Concepts (GPU partition)</a:t>
            </a:r>
            <a:endParaRPr/>
          </a:p>
        </p:txBody>
      </p:sp>
      <p:sp>
        <p:nvSpPr>
          <p:cNvPr id="495" name="Google Shape;495;p46"/>
          <p:cNvSpPr/>
          <p:nvPr/>
        </p:nvSpPr>
        <p:spPr>
          <a:xfrm>
            <a:off x="266450" y="1553075"/>
            <a:ext cx="3636300" cy="2008800"/>
          </a:xfrm>
          <a:prstGeom prst="rect">
            <a:avLst/>
          </a:prstGeom>
          <a:solidFill>
            <a:srgbClr val="FCE5C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46"/>
          <p:cNvGrpSpPr/>
          <p:nvPr/>
        </p:nvGrpSpPr>
        <p:grpSpPr>
          <a:xfrm>
            <a:off x="379250" y="1665850"/>
            <a:ext cx="1049100" cy="474000"/>
            <a:chOff x="981325" y="1421225"/>
            <a:chExt cx="1049100" cy="474000"/>
          </a:xfrm>
        </p:grpSpPr>
        <p:sp>
          <p:nvSpPr>
            <p:cNvPr id="497" name="Google Shape;497;p46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8" name="Google Shape;498;p46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99" name="Google Shape;499;p46"/>
          <p:cNvGrpSpPr/>
          <p:nvPr/>
        </p:nvGrpSpPr>
        <p:grpSpPr>
          <a:xfrm>
            <a:off x="1541150" y="1665850"/>
            <a:ext cx="1049100" cy="474000"/>
            <a:chOff x="981325" y="1421225"/>
            <a:chExt cx="1049100" cy="474000"/>
          </a:xfrm>
        </p:grpSpPr>
        <p:sp>
          <p:nvSpPr>
            <p:cNvPr id="500" name="Google Shape;500;p46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1" name="Google Shape;501;p46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502" name="Google Shape;502;p46"/>
          <p:cNvGrpSpPr/>
          <p:nvPr/>
        </p:nvGrpSpPr>
        <p:grpSpPr>
          <a:xfrm>
            <a:off x="379250" y="2260050"/>
            <a:ext cx="1049100" cy="474000"/>
            <a:chOff x="981325" y="1421225"/>
            <a:chExt cx="1049100" cy="474000"/>
          </a:xfrm>
        </p:grpSpPr>
        <p:sp>
          <p:nvSpPr>
            <p:cNvPr id="503" name="Google Shape;503;p46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4" name="Google Shape;504;p46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505" name="Google Shape;505;p46"/>
          <p:cNvGrpSpPr/>
          <p:nvPr/>
        </p:nvGrpSpPr>
        <p:grpSpPr>
          <a:xfrm>
            <a:off x="1541150" y="2260050"/>
            <a:ext cx="1049100" cy="474000"/>
            <a:chOff x="981325" y="1421225"/>
            <a:chExt cx="1049100" cy="474000"/>
          </a:xfrm>
        </p:grpSpPr>
        <p:sp>
          <p:nvSpPr>
            <p:cNvPr id="506" name="Google Shape;506;p46"/>
            <p:cNvSpPr/>
            <p:nvPr/>
          </p:nvSpPr>
          <p:spPr>
            <a:xfrm>
              <a:off x="981325" y="1421225"/>
              <a:ext cx="1049100" cy="2370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CPU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7" name="Google Shape;507;p46"/>
            <p:cNvSpPr/>
            <p:nvPr/>
          </p:nvSpPr>
          <p:spPr>
            <a:xfrm>
              <a:off x="981325" y="1658225"/>
              <a:ext cx="1049100" cy="237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T1  |  T2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508" name="Google Shape;508;p46"/>
          <p:cNvSpPr/>
          <p:nvPr/>
        </p:nvSpPr>
        <p:spPr>
          <a:xfrm>
            <a:off x="972050" y="2880263"/>
            <a:ext cx="1049100" cy="569100"/>
          </a:xfrm>
          <a:prstGeom prst="rect">
            <a:avLst/>
          </a:prstGeom>
          <a:solidFill>
            <a:srgbClr val="F3F3F3"/>
          </a:solidFill>
          <a:ln w="2857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9" name="Google Shape;509;p46"/>
          <p:cNvSpPr txBox="1"/>
          <p:nvPr/>
        </p:nvSpPr>
        <p:spPr>
          <a:xfrm>
            <a:off x="266450" y="3640025"/>
            <a:ext cx="36363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GPU node with 4 CPUs and 2 GPUs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0" name="Google Shape;510;p46"/>
          <p:cNvSpPr txBox="1"/>
          <p:nvPr/>
        </p:nvSpPr>
        <p:spPr>
          <a:xfrm>
            <a:off x="266450" y="2982575"/>
            <a:ext cx="6993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RAM</a:t>
            </a:r>
            <a:endParaRPr/>
          </a:p>
        </p:txBody>
      </p:sp>
      <p:sp>
        <p:nvSpPr>
          <p:cNvPr id="511" name="Google Shape;511;p46"/>
          <p:cNvSpPr/>
          <p:nvPr/>
        </p:nvSpPr>
        <p:spPr>
          <a:xfrm>
            <a:off x="3084850" y="2482600"/>
            <a:ext cx="642900" cy="3645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</a:t>
            </a:r>
            <a:endParaRPr/>
          </a:p>
        </p:txBody>
      </p:sp>
      <p:sp>
        <p:nvSpPr>
          <p:cNvPr id="512" name="Google Shape;512;p46"/>
          <p:cNvSpPr/>
          <p:nvPr/>
        </p:nvSpPr>
        <p:spPr>
          <a:xfrm>
            <a:off x="3084850" y="2950825"/>
            <a:ext cx="642900" cy="3645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</a:t>
            </a:r>
            <a:endParaRPr/>
          </a:p>
        </p:txBody>
      </p:sp>
      <p:sp>
        <p:nvSpPr>
          <p:cNvPr id="513" name="Google Shape;513;p46"/>
          <p:cNvSpPr txBox="1"/>
          <p:nvPr/>
        </p:nvSpPr>
        <p:spPr>
          <a:xfrm>
            <a:off x="3999000" y="1119975"/>
            <a:ext cx="52905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srun -N1 -c1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-p gpu</a:t>
            </a:r>
            <a:r>
              <a:rPr lang="en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--gres gpu:2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~/train.py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Google Shape;514;p46"/>
          <p:cNvSpPr txBox="1"/>
          <p:nvPr/>
        </p:nvSpPr>
        <p:spPr>
          <a:xfrm>
            <a:off x="4011525" y="3640025"/>
            <a:ext cx="3564300" cy="1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Memory = 10GB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Time Limit = 4 hours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5" name="Google Shape;515;p46"/>
          <p:cNvCxnSpPr/>
          <p:nvPr/>
        </p:nvCxnSpPr>
        <p:spPr>
          <a:xfrm>
            <a:off x="4820900" y="1497425"/>
            <a:ext cx="0" cy="11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6" name="Google Shape;516;p46"/>
          <p:cNvCxnSpPr/>
          <p:nvPr/>
        </p:nvCxnSpPr>
        <p:spPr>
          <a:xfrm>
            <a:off x="5224459" y="1497425"/>
            <a:ext cx="0" cy="7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7" name="Google Shape;517;p46"/>
          <p:cNvSpPr txBox="1"/>
          <p:nvPr/>
        </p:nvSpPr>
        <p:spPr>
          <a:xfrm>
            <a:off x="4443050" y="2573225"/>
            <a:ext cx="7557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 Node</a:t>
            </a:r>
            <a:endParaRPr/>
          </a:p>
        </p:txBody>
      </p:sp>
      <p:sp>
        <p:nvSpPr>
          <p:cNvPr id="518" name="Google Shape;518;p46"/>
          <p:cNvSpPr txBox="1"/>
          <p:nvPr/>
        </p:nvSpPr>
        <p:spPr>
          <a:xfrm>
            <a:off x="4846600" y="2222050"/>
            <a:ext cx="7557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 CPU</a:t>
            </a:r>
            <a:endParaRPr/>
          </a:p>
        </p:txBody>
      </p:sp>
      <p:sp>
        <p:nvSpPr>
          <p:cNvPr id="519" name="Google Shape;519;p46"/>
          <p:cNvSpPr/>
          <p:nvPr/>
        </p:nvSpPr>
        <p:spPr>
          <a:xfrm>
            <a:off x="1477625" y="2871125"/>
            <a:ext cx="530100" cy="5691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6"/>
          <p:cNvSpPr/>
          <p:nvPr/>
        </p:nvSpPr>
        <p:spPr>
          <a:xfrm>
            <a:off x="1490450" y="2223711"/>
            <a:ext cx="1150500" cy="572700"/>
          </a:xfrm>
          <a:prstGeom prst="rect">
            <a:avLst/>
          </a:prstGeom>
          <a:solidFill>
            <a:srgbClr val="EFEFEF">
              <a:alpha val="55769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6"/>
          <p:cNvSpPr txBox="1"/>
          <p:nvPr/>
        </p:nvSpPr>
        <p:spPr>
          <a:xfrm>
            <a:off x="5527000" y="2140375"/>
            <a:ext cx="3429000" cy="9912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--gres gpu:&lt;gpu count&gt;</a:t>
            </a:r>
            <a:r>
              <a:rPr lang="en"/>
              <a:t> should be given in order to have access to a GPU. Otherwise you’ll be given just a CPU from a GPU node!</a:t>
            </a:r>
            <a:endParaRPr/>
          </a:p>
        </p:txBody>
      </p:sp>
      <p:sp>
        <p:nvSpPr>
          <p:cNvPr id="522" name="Google Shape;522;p46"/>
          <p:cNvSpPr/>
          <p:nvPr/>
        </p:nvSpPr>
        <p:spPr>
          <a:xfrm>
            <a:off x="3026075" y="2429350"/>
            <a:ext cx="755700" cy="917700"/>
          </a:xfrm>
          <a:prstGeom prst="rect">
            <a:avLst/>
          </a:prstGeom>
          <a:solidFill>
            <a:srgbClr val="EFEFEF">
              <a:alpha val="55769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More on GPU Allocations</a:t>
            </a:r>
            <a:endParaRPr/>
          </a:p>
        </p:txBody>
      </p:sp>
      <p:sp>
        <p:nvSpPr>
          <p:cNvPr id="528" name="Google Shape;528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-p </a:t>
            </a:r>
            <a:r>
              <a:rPr lang="en" sz="1400" dirty="0" err="1">
                <a:latin typeface="Courier New"/>
                <a:ea typeface="Courier New"/>
                <a:cs typeface="Courier New"/>
                <a:sym typeface="Courier New"/>
              </a:rPr>
              <a:t>gpu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--</a:t>
            </a:r>
            <a:r>
              <a:rPr lang="en" sz="1400" dirty="0" err="1">
                <a:latin typeface="Courier New"/>
                <a:ea typeface="Courier New"/>
                <a:cs typeface="Courier New"/>
                <a:sym typeface="Courier New"/>
              </a:rPr>
              <a:t>gres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gpu:1			|  	1 GPU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-p </a:t>
            </a:r>
            <a:r>
              <a:rPr lang="en" sz="1400" dirty="0" err="1">
                <a:latin typeface="Courier New"/>
                <a:ea typeface="Courier New"/>
                <a:cs typeface="Courier New"/>
                <a:sym typeface="Courier New"/>
              </a:rPr>
              <a:t>gpu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--</a:t>
            </a:r>
            <a:r>
              <a:rPr lang="en" sz="1400" dirty="0" err="1">
                <a:latin typeface="Courier New"/>
                <a:ea typeface="Courier New"/>
                <a:cs typeface="Courier New"/>
                <a:sym typeface="Courier New"/>
              </a:rPr>
              <a:t>gres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 err="1">
                <a:latin typeface="Courier New"/>
                <a:ea typeface="Courier New"/>
                <a:cs typeface="Courier New"/>
                <a:sym typeface="Courier New"/>
              </a:rPr>
              <a:t>gpu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:&lt;model&gt;:1	 	|	1 GPU of model &lt;model&gt;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-317500">
              <a:buSzPts val="1400"/>
              <a:buFont typeface="Courier New"/>
              <a:buChar char="●"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-p </a:t>
            </a:r>
            <a:r>
              <a:rPr lang="en" sz="1400" dirty="0" err="1">
                <a:latin typeface="Courier New"/>
                <a:ea typeface="Courier New"/>
                <a:cs typeface="Courier New"/>
                <a:sym typeface="Courier New"/>
              </a:rPr>
              <a:t>gpu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--</a:t>
            </a:r>
            <a:r>
              <a:rPr lang="en" sz="1400" dirty="0" err="1">
                <a:latin typeface="Courier New"/>
                <a:ea typeface="Courier New"/>
                <a:cs typeface="Courier New"/>
                <a:sym typeface="Courier New"/>
              </a:rPr>
              <a:t>gres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gpu:1 -C gpu12gb 	| 	1 GPU with 12gb of memory</a:t>
            </a:r>
            <a:b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/>
              <a:t>Models: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k40, gtx1080, gtx1080ti , gtx2080ti,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gtxTitanX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gtxTitanXPascal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,  rtx6000, v100, rtx8000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/>
              <a:t>Feature constraints (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-C</a:t>
            </a:r>
            <a:r>
              <a:rPr lang="en" dirty="0"/>
              <a:t>):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gpu8gb, gpu12gb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Whether N GPUs require also N CPUs depends on your program.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you use multiple CPU processes for data loading as in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PyTorch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DataLoader</a:t>
            </a:r>
            <a:r>
              <a:rPr lang="en" dirty="0"/>
              <a:t>, you need to request more than 1 CPUs with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-c.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More on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Google Shape;534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/>
              <a:t>So far, we’ve only seen the non-interactive usage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interactive shell session, just replace your program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--pty bash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Google Shape;535;p48"/>
          <p:cNvSpPr txBox="1"/>
          <p:nvPr/>
        </p:nvSpPr>
        <p:spPr>
          <a:xfrm>
            <a:off x="845100" y="1928225"/>
            <a:ext cx="7456800" cy="249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~ $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-p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gpu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gres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gpu:1 --mem 3G --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pty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bash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(3:59:54 left)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200" b="1" dirty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gpu06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~ $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nvidia-smi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Sun Mar  4 17:46:28 2018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+-----------------------------------------------------------------------------+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NVIDIA-SMI 384.111                Driver Version: 384.111                   |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|-------------------------------+----------------------+----------------------+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GPU  Name        Persistence-M| Bus-Id      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Disp.A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| Volatile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Uncorr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ECC |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Fan  Temp  Perf  </a:t>
            </a:r>
            <a:r>
              <a:rPr lang="en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Pwr:Usage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/Cap|         Memory-Usage | GPU-Util  Compute M. |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|===============================+======================+======================|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 0  Tesla K20Xm         On   | 00000000:03:00.0 Off |                  Off |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N/A   25C    P8    18W / 235W |      1MiB /  6082MiB |      0%      Default |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+-------------------------------+----------------------+----------------------+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More on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>
                <a:solidFill>
                  <a:schemeClr val="dk2"/>
                </a:solidFill>
              </a:rPr>
              <a:t>: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-n</a:t>
            </a:r>
            <a:r>
              <a:rPr lang="en">
                <a:solidFill>
                  <a:schemeClr val="dk2"/>
                </a:solidFill>
              </a:rPr>
              <a:t> vs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-c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Google Shape;541;p4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-c, --cpus-per-task=&lt;ncpus&gt;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Assigns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&lt;ncpus&gt;</a:t>
            </a:r>
            <a:r>
              <a:rPr lang="en"/>
              <a:t> CPUs for each task/program.This argument should be used when the program you launch will use multiple CPUs parallely.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-n, --ntasks=&lt;number&gt;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Number of tasks defines the number of different programs that will be launched parallely, i.e.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&lt;number&gt;</a:t>
            </a:r>
            <a:r>
              <a:rPr lang="en"/>
              <a:t> different processes will run at the same time.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Independent processing of many input files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the same neural network with random seeds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 that it is better to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sbatch</a:t>
            </a:r>
            <a:r>
              <a:rPr lang="en"/>
              <a:t> scripts for this kind of tasks.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More on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>
                <a:solidFill>
                  <a:schemeClr val="dk2"/>
                </a:solidFill>
              </a:rPr>
              <a:t>: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-n</a:t>
            </a:r>
            <a:r>
              <a:rPr lang="en">
                <a:solidFill>
                  <a:schemeClr val="dk2"/>
                </a:solidFill>
              </a:rPr>
              <a:t> vs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-c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7" name="Google Shape;547;p50"/>
          <p:cNvSpPr txBox="1"/>
          <p:nvPr/>
        </p:nvSpPr>
        <p:spPr>
          <a:xfrm>
            <a:off x="332625" y="1525250"/>
            <a:ext cx="82920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task on 1 node using 1 CPU (2 threads) with overall memory allocation of 3GB</a:t>
            </a:r>
            <a:endParaRPr/>
          </a:p>
        </p:txBody>
      </p:sp>
      <p:sp>
        <p:nvSpPr>
          <p:cNvPr id="548" name="Google Shape;548;p50"/>
          <p:cNvSpPr txBox="1"/>
          <p:nvPr/>
        </p:nvSpPr>
        <p:spPr>
          <a:xfrm>
            <a:off x="387900" y="2156825"/>
            <a:ext cx="8292000" cy="105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~ $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allocinfo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18:42:40 - PID=859, JOB=107846.0, node=cpu27,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cpus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0,8, mem=3000MB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More on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>
                <a:solidFill>
                  <a:schemeClr val="dk2"/>
                </a:solidFill>
              </a:rPr>
              <a:t>: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-n</a:t>
            </a:r>
            <a:r>
              <a:rPr lang="en">
                <a:solidFill>
                  <a:schemeClr val="dk2"/>
                </a:solidFill>
              </a:rPr>
              <a:t> vs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-c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4" name="Google Shape;554;p51"/>
          <p:cNvSpPr txBox="1"/>
          <p:nvPr/>
        </p:nvSpPr>
        <p:spPr>
          <a:xfrm>
            <a:off x="332625" y="1525250"/>
            <a:ext cx="82920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task on 1 node using 2 CPU (4 threads) with overall memory allocation of 6GB</a:t>
            </a:r>
            <a:endParaRPr/>
          </a:p>
        </p:txBody>
      </p:sp>
      <p:sp>
        <p:nvSpPr>
          <p:cNvPr id="555" name="Google Shape;555;p51"/>
          <p:cNvSpPr txBox="1"/>
          <p:nvPr/>
        </p:nvSpPr>
        <p:spPr>
          <a:xfrm>
            <a:off x="387900" y="2156825"/>
            <a:ext cx="8292000" cy="105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~ $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-c2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allocinfo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18:43:17 - PID=893, JOB=107847.0, node=cpu27,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cpus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0,1,8,9, mem=6000MB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Best Practices: Avoid Under/Over Utilization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Always configure mail notifications for your jobs (more on this later)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Learn about the tool that you are using: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it use all available CPUs/GPUs or is that configurable?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it keep a log file or do you need to store its output/error streams?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estimate the limits of your job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Launch an initial job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/>
              <a:t> for 1 epoch/short time to estimate time and memory limits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SLURM gives you the possibility to increase the time limit of your job but not the memory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block a whole node if you request hundreds of GBs of memory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want 2 CPUs/GPUs with 250GB memory per task. You end up with 2 nodes with 1 GPU each since we do not have a node with 500GB memory.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job will only run on the first node if it is not MPI-aware.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More on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>
                <a:solidFill>
                  <a:schemeClr val="dk2"/>
                </a:solidFill>
              </a:rPr>
              <a:t>: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-n</a:t>
            </a:r>
            <a:r>
              <a:rPr lang="en">
                <a:solidFill>
                  <a:schemeClr val="dk2"/>
                </a:solidFill>
              </a:rPr>
              <a:t> vs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-c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1" name="Google Shape;561;p52"/>
          <p:cNvSpPr txBox="1"/>
          <p:nvPr/>
        </p:nvSpPr>
        <p:spPr>
          <a:xfrm>
            <a:off x="387900" y="2156825"/>
            <a:ext cx="8292000" cy="105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~ $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-n2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allocinfo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18:43:53 - PID=926, JOB=107848.0, node=cpu27,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cpus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4,12, mem=6000MB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18:43:53 - PID=925, JOB=107848.0, node=cpu27,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cpus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0,8, mem=6000MB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2" name="Google Shape;562;p52"/>
          <p:cNvSpPr txBox="1"/>
          <p:nvPr/>
        </p:nvSpPr>
        <p:spPr>
          <a:xfrm>
            <a:off x="332625" y="1525250"/>
            <a:ext cx="82920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tasks on 1 node each using 1 CPU (2 threads) with overall memory allocation of 6GB</a:t>
            </a:r>
            <a:endParaRPr/>
          </a:p>
        </p:txBody>
      </p:sp>
      <p:sp>
        <p:nvSpPr>
          <p:cNvPr id="563" name="Google Shape;563;p52"/>
          <p:cNvSpPr txBox="1"/>
          <p:nvPr/>
        </p:nvSpPr>
        <p:spPr>
          <a:xfrm>
            <a:off x="387900" y="3643325"/>
            <a:ext cx="82920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❌ </a:t>
            </a:r>
            <a:r>
              <a:rPr lang="en" sz="1800"/>
              <a:t>Not suitable for interactive session since the shell will run inside the first task! 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More on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>
                <a:solidFill>
                  <a:schemeClr val="dk2"/>
                </a:solidFill>
              </a:rPr>
              <a:t>: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-n</a:t>
            </a:r>
            <a:r>
              <a:rPr lang="en">
                <a:solidFill>
                  <a:schemeClr val="dk2"/>
                </a:solidFill>
              </a:rPr>
              <a:t> vs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-c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9" name="Google Shape;569;p53"/>
          <p:cNvSpPr txBox="1"/>
          <p:nvPr/>
        </p:nvSpPr>
        <p:spPr>
          <a:xfrm>
            <a:off x="387900" y="2156825"/>
            <a:ext cx="8292000" cy="105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~ $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-n2 -c2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allocinfo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18:44:31 - PID=978, JOB=107849.0, node=cpu27,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cpus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0,1,8,9, mem=12000MB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18:44:31 - PID=979, JOB=107849.0, node=cpu27,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cpus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2,3,10,11, mem=12000MB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Google Shape;570;p53"/>
          <p:cNvSpPr txBox="1"/>
          <p:nvPr/>
        </p:nvSpPr>
        <p:spPr>
          <a:xfrm>
            <a:off x="332625" y="1525250"/>
            <a:ext cx="82920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tasks on 1 node each using 2 CPU (4 threads) with overall memory allocation of 12GB</a:t>
            </a:r>
            <a:endParaRPr/>
          </a:p>
        </p:txBody>
      </p:sp>
      <p:sp>
        <p:nvSpPr>
          <p:cNvPr id="571" name="Google Shape;571;p53"/>
          <p:cNvSpPr txBox="1"/>
          <p:nvPr/>
        </p:nvSpPr>
        <p:spPr>
          <a:xfrm>
            <a:off x="387900" y="3643325"/>
            <a:ext cx="82920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❌ </a:t>
            </a:r>
            <a:r>
              <a:rPr lang="en" sz="1800"/>
              <a:t>Not suitable for interactive session since the shell will run inside the first task! </a:t>
            </a:r>
            <a:endParaRPr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More on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>
                <a:solidFill>
                  <a:schemeClr val="dk2"/>
                </a:solidFill>
              </a:rPr>
              <a:t>: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-n</a:t>
            </a:r>
            <a:r>
              <a:rPr lang="en">
                <a:solidFill>
                  <a:schemeClr val="dk2"/>
                </a:solidFill>
              </a:rPr>
              <a:t> vs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-c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7" name="Google Shape;577;p54"/>
          <p:cNvSpPr txBox="1"/>
          <p:nvPr/>
        </p:nvSpPr>
        <p:spPr>
          <a:xfrm>
            <a:off x="387900" y="2156825"/>
            <a:ext cx="8292000" cy="105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~ $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-N2 -c2 -n2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allocinfo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18:45:03 - PID=8942, JOB=107850.0, node=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cpu28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cpus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0,1,12,13, mem=6000MB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18:45:03 - PID=1022, JOB=107850.0, node=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cpu27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cpus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0,1,8,9, mem=6000M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8" name="Google Shape;578;p54"/>
          <p:cNvSpPr txBox="1"/>
          <p:nvPr/>
        </p:nvSpPr>
        <p:spPr>
          <a:xfrm>
            <a:off x="332625" y="1525250"/>
            <a:ext cx="82920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tasks on 2 nodes each using 2 CPU (4 threads) with per-node memory allocation of 6GB</a:t>
            </a:r>
            <a:endParaRPr/>
          </a:p>
        </p:txBody>
      </p:sp>
      <p:sp>
        <p:nvSpPr>
          <p:cNvPr id="579" name="Google Shape;579;p54"/>
          <p:cNvSpPr txBox="1"/>
          <p:nvPr/>
        </p:nvSpPr>
        <p:spPr>
          <a:xfrm>
            <a:off x="387900" y="3643325"/>
            <a:ext cx="82920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❌ </a:t>
            </a:r>
            <a:r>
              <a:rPr lang="en" sz="1800"/>
              <a:t>Not suitable for interactive session since the shell will run inside the first task! </a:t>
            </a:r>
            <a:endParaRPr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9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sbatch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- Submit a batch script to SLURM</a:t>
            </a:r>
            <a:endParaRPr sz="1800" b="1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5" name="Google Shape;585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Take all parameters you give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/>
              <a:t> and write them down inside a script, run the script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sbatch</a:t>
            </a:r>
            <a:r>
              <a:rPr lang="en"/>
              <a:t>.</a:t>
            </a:r>
            <a:endParaRPr/>
          </a:p>
        </p:txBody>
      </p:sp>
      <p:sp>
        <p:nvSpPr>
          <p:cNvPr id="586" name="Google Shape;586;p55"/>
          <p:cNvSpPr txBox="1"/>
          <p:nvPr/>
        </p:nvSpPr>
        <p:spPr>
          <a:xfrm>
            <a:off x="387900" y="1928225"/>
            <a:ext cx="5082600" cy="2685000"/>
          </a:xfrm>
          <a:prstGeom prst="rect">
            <a:avLst/>
          </a:prstGeom>
          <a:solidFill>
            <a:srgbClr val="CEE4E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-p gpu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--gres gpu:1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--job-name rnnlm.ptb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--time 02-00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 20G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-o rnnlm.ptb.out   # output file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--mail-type=ALL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--mail-user=foo@univ-lemans.fr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python ~/codes/rnnlm/train.py --dataset=ptb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7" name="Google Shape;587;p55"/>
          <p:cNvSpPr txBox="1"/>
          <p:nvPr/>
        </p:nvSpPr>
        <p:spPr>
          <a:xfrm>
            <a:off x="6063175" y="3071225"/>
            <a:ext cx="2712600" cy="420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[lst2] ~ $ sbatch rnnlm.sh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8" name="Google Shape;588;p55"/>
          <p:cNvSpPr txBox="1"/>
          <p:nvPr/>
        </p:nvSpPr>
        <p:spPr>
          <a:xfrm>
            <a:off x="2929950" y="4613350"/>
            <a:ext cx="2616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rnnlm.sh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89" name="Google Shape;589;p55"/>
          <p:cNvCxnSpPr>
            <a:stCxn id="588" idx="3"/>
            <a:endCxn id="587" idx="1"/>
          </p:cNvCxnSpPr>
          <p:nvPr/>
        </p:nvCxnSpPr>
        <p:spPr>
          <a:xfrm rot="10800000" flipH="1">
            <a:off x="5546550" y="3281650"/>
            <a:ext cx="516600" cy="1495200"/>
          </a:xfrm>
          <a:prstGeom prst="curvedConnector3">
            <a:avLst>
              <a:gd name="adj1" fmla="val 5000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6"/>
          <p:cNvSpPr txBox="1"/>
          <p:nvPr/>
        </p:nvSpPr>
        <p:spPr>
          <a:xfrm>
            <a:off x="4263700" y="2552625"/>
            <a:ext cx="4376400" cy="110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sbatch -n1 --mem=2G --cpus-per-task=4 \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-e /dev/null -i ep7.en -o ep7.tok.en \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--job-name ep7.tok \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--wrap="tokenizer.perl -l en -threads 4"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5" name="Google Shape;595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9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sbatch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- Submit a batch script to SLURM</a:t>
            </a:r>
            <a:endParaRPr sz="1800" b="1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Google Shape;596;p56"/>
          <p:cNvSpPr txBox="1"/>
          <p:nvPr/>
        </p:nvSpPr>
        <p:spPr>
          <a:xfrm>
            <a:off x="387900" y="2095425"/>
            <a:ext cx="3695400" cy="1818600"/>
          </a:xfrm>
          <a:prstGeom prst="rect">
            <a:avLst/>
          </a:prstGeom>
          <a:solidFill>
            <a:srgbClr val="CEE4E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--job-name ep7.tok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 10G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-c 4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-o ep7.tok.en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-i ep7.en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-e /dev/null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tokenizer.perl -l en -threads 4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7" name="Google Shape;597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you just launch a single command without any other setup, you can directly submit your command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sbatch --wrap</a:t>
            </a:r>
            <a:r>
              <a:rPr lang="en"/>
              <a:t> without writing a script:</a:t>
            </a:r>
            <a:endParaRPr/>
          </a:p>
        </p:txBody>
      </p:sp>
      <p:cxnSp>
        <p:nvCxnSpPr>
          <p:cNvPr id="598" name="Google Shape;598;p56"/>
          <p:cNvCxnSpPr/>
          <p:nvPr/>
        </p:nvCxnSpPr>
        <p:spPr>
          <a:xfrm>
            <a:off x="5495916" y="3372597"/>
            <a:ext cx="0" cy="94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99" name="Google Shape;599;p56"/>
          <p:cNvSpPr txBox="1"/>
          <p:nvPr/>
        </p:nvSpPr>
        <p:spPr>
          <a:xfrm>
            <a:off x="4771275" y="4266450"/>
            <a:ext cx="3868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wrap the command between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00" name="Google Shape;600;p56"/>
          <p:cNvCxnSpPr/>
          <p:nvPr/>
        </p:nvCxnSpPr>
        <p:spPr>
          <a:xfrm>
            <a:off x="8425355" y="3372597"/>
            <a:ext cx="0" cy="541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01" name="Google Shape;601;p56"/>
          <p:cNvCxnSpPr/>
          <p:nvPr/>
        </p:nvCxnSpPr>
        <p:spPr>
          <a:xfrm flipH="1">
            <a:off x="5493250" y="3902750"/>
            <a:ext cx="29439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7"/>
          <p:cNvSpPr txBox="1"/>
          <p:nvPr/>
        </p:nvSpPr>
        <p:spPr>
          <a:xfrm>
            <a:off x="387900" y="1619625"/>
            <a:ext cx="8297400" cy="15042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#SBATCH --array=1-1000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#SBATCH -o analysis.%a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#SBATCH -e /dev/null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zcat input.${SLURM_TASK_ARRAY_ID}.gz | wc -l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7" name="Google Shape;607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9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sbatch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- Submit a batch script to SLURM</a:t>
            </a:r>
            <a:endParaRPr sz="1800" b="1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8" name="Google Shape;608;p57"/>
          <p:cNvSpPr txBox="1">
            <a:spLocks noGrp="1"/>
          </p:cNvSpPr>
          <p:nvPr>
            <p:ph type="body" idx="1"/>
          </p:nvPr>
        </p:nvSpPr>
        <p:spPr>
          <a:xfrm>
            <a:off x="311700" y="1129875"/>
            <a:ext cx="85206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 job arrays to create many jobs with same resource requirements:</a:t>
            </a:r>
            <a:endParaRPr/>
          </a:p>
        </p:txBody>
      </p:sp>
      <p:sp>
        <p:nvSpPr>
          <p:cNvPr id="609" name="Google Shape;609;p57"/>
          <p:cNvSpPr txBox="1">
            <a:spLocks noGrp="1"/>
          </p:cNvSpPr>
          <p:nvPr>
            <p:ph type="body" idx="1"/>
          </p:nvPr>
        </p:nvSpPr>
        <p:spPr>
          <a:xfrm>
            <a:off x="311700" y="3209875"/>
            <a:ext cx="8520600" cy="7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Once given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sbatch</a:t>
            </a:r>
            <a:r>
              <a:rPr lang="en"/>
              <a:t>, this will create 1000 jobs each processing a different input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input.${SLURM_TASK_ARRAY_ID}.gz</a:t>
            </a:r>
            <a:endParaRPr/>
          </a:p>
        </p:txBody>
      </p:sp>
      <p:sp>
        <p:nvSpPr>
          <p:cNvPr id="610" name="Google Shape;610;p57"/>
          <p:cNvSpPr txBox="1">
            <a:spLocks noGrp="1"/>
          </p:cNvSpPr>
          <p:nvPr>
            <p:ph type="body" idx="1"/>
          </p:nvPr>
        </p:nvSpPr>
        <p:spPr>
          <a:xfrm>
            <a:off x="311700" y="4124275"/>
            <a:ext cx="8520600" cy="7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%a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$SLURM_TASK_ARRAY_ID</a:t>
            </a:r>
            <a:r>
              <a:rPr lang="en"/>
              <a:t> will be between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1..1000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8"/>
          <p:cNvSpPr txBox="1"/>
          <p:nvPr/>
        </p:nvSpPr>
        <p:spPr>
          <a:xfrm>
            <a:off x="387900" y="1619625"/>
            <a:ext cx="8297400" cy="15042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#SBATCH --array=1-1000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%30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#SBATCH -o analysis.%a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#SBATCH -e /dev/null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zcat input.${SLURM_TASK_ARRAY_ID}.gz | wc -l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6" name="Google Shape;616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9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sbatch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- Submit a batch script to SLURM</a:t>
            </a:r>
            <a:endParaRPr sz="1800" b="1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7" name="Google Shape;617;p58"/>
          <p:cNvSpPr txBox="1">
            <a:spLocks noGrp="1"/>
          </p:cNvSpPr>
          <p:nvPr>
            <p:ph type="body" idx="1"/>
          </p:nvPr>
        </p:nvSpPr>
        <p:spPr>
          <a:xfrm>
            <a:off x="311700" y="1129875"/>
            <a:ext cx="85206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 job arrays to create many jobs with same resource requirements</a:t>
            </a:r>
            <a:endParaRPr/>
          </a:p>
        </p:txBody>
      </p:sp>
      <p:sp>
        <p:nvSpPr>
          <p:cNvPr id="618" name="Google Shape;618;p58"/>
          <p:cNvSpPr txBox="1">
            <a:spLocks noGrp="1"/>
          </p:cNvSpPr>
          <p:nvPr>
            <p:ph type="body" idx="1"/>
          </p:nvPr>
        </p:nvSpPr>
        <p:spPr>
          <a:xfrm>
            <a:off x="311700" y="3209875"/>
            <a:ext cx="8520600" cy="7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Once given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sbatch</a:t>
            </a:r>
            <a:r>
              <a:rPr lang="en"/>
              <a:t>, this will create 1000 jobs each processing a different input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input.${SLURM_TASK_ARRAY_ID}.gz</a:t>
            </a:r>
            <a:endParaRPr/>
          </a:p>
        </p:txBody>
      </p:sp>
      <p:sp>
        <p:nvSpPr>
          <p:cNvPr id="619" name="Google Shape;619;p58"/>
          <p:cNvSpPr txBox="1">
            <a:spLocks noGrp="1"/>
          </p:cNvSpPr>
          <p:nvPr>
            <p:ph type="body" idx="1"/>
          </p:nvPr>
        </p:nvSpPr>
        <p:spPr>
          <a:xfrm>
            <a:off x="311700" y="4124275"/>
            <a:ext cx="8520600" cy="7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%a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$SLURM_TASK_ARRAY_ID</a:t>
            </a:r>
            <a:r>
              <a:rPr lang="en"/>
              <a:t> will be between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1..1000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0" name="Google Shape;620;p58"/>
          <p:cNvSpPr txBox="1"/>
          <p:nvPr/>
        </p:nvSpPr>
        <p:spPr>
          <a:xfrm>
            <a:off x="4083225" y="1748350"/>
            <a:ext cx="4489200" cy="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%N</a:t>
            </a:r>
            <a:r>
              <a:rPr lang="en"/>
              <a:t> is added, a maximum of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/>
              <a:t> jobs will be running at a given time. This is good for not saturating the cluster.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7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 Final Example: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srun --exclusive</a:t>
            </a:r>
            <a:endParaRPr sz="1800">
              <a:solidFill>
                <a:srgbClr val="46545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6" name="Google Shape;626;p59"/>
          <p:cNvSpPr txBox="1"/>
          <p:nvPr/>
        </p:nvSpPr>
        <p:spPr>
          <a:xfrm>
            <a:off x="399200" y="1127375"/>
            <a:ext cx="8331300" cy="3497400"/>
          </a:xfrm>
          <a:prstGeom prst="rect">
            <a:avLst/>
          </a:prstGeom>
          <a:solidFill>
            <a:srgbClr val="CEE4E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-n 3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-p gpu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--gres gpu:3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-J nmt-en-tr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--time 05-00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--error /dev/null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--output /dev/null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in {1..3}; do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 At each iteration, consume one task+gpu from the allocation pool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srun --exclusive --gres gpu:k40:1 -n1 --mem-per-cpu 0 nmtpy train -C en-tr.conf &amp;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sleep 2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7" name="Google Shape;627;p59"/>
          <p:cNvSpPr txBox="1"/>
          <p:nvPr/>
        </p:nvSpPr>
        <p:spPr>
          <a:xfrm>
            <a:off x="3237250" y="1238000"/>
            <a:ext cx="5403000" cy="15369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Request 3 tasks and 3 GPUs on 1 node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Simultaneously 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srun --exclusive</a:t>
            </a:r>
            <a:r>
              <a:rPr lang="en"/>
              <a:t> 3 times to create 3 job steps (Note that they are sent to background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/>
              <a:t>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job step will create 1 task with 1 GPU where all allocations are mutually exclusive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9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scancel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- send signals to jobs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3" name="Google Shape;633;p60"/>
          <p:cNvSpPr txBox="1"/>
          <p:nvPr/>
        </p:nvSpPr>
        <p:spPr>
          <a:xfrm>
            <a:off x="317775" y="1076725"/>
            <a:ext cx="8520600" cy="3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urier New"/>
              <a:buChar char="●"/>
            </a:pPr>
            <a:r>
              <a:rPr lang="en" sz="1600">
                <a:solidFill>
                  <a:schemeClr val="dk2"/>
                </a:solidFill>
              </a:rPr>
              <a:t>Cancel a specific job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scancel &lt;jobid&gt;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urier New"/>
              <a:buChar char="●"/>
            </a:pPr>
            <a:r>
              <a:rPr lang="en" sz="1600">
                <a:solidFill>
                  <a:schemeClr val="dk2"/>
                </a:solidFill>
              </a:rPr>
              <a:t>Cancel all your jobs: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scancel -u &lt;username&gt;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urier New"/>
              <a:buChar char="●"/>
            </a:pPr>
            <a:r>
              <a:rPr lang="en" sz="1600">
                <a:solidFill>
                  <a:schemeClr val="dk2"/>
                </a:solidFill>
              </a:rPr>
              <a:t>Cancel your jobs on a specific partition: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scancel -u &lt;username&gt; -p &lt;partition&gt;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urier New"/>
              <a:buChar char="●"/>
            </a:pPr>
            <a:r>
              <a:rPr lang="en" sz="1600">
                <a:solidFill>
                  <a:schemeClr val="dk2"/>
                </a:solidFill>
              </a:rPr>
              <a:t>Cancel your 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PENDING</a:t>
            </a:r>
            <a:r>
              <a:rPr lang="en" sz="1600">
                <a:solidFill>
                  <a:schemeClr val="dk2"/>
                </a:solidFill>
              </a:rPr>
              <a:t> jobs: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scancel -u &lt;username&gt; --state=PENDING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See the 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lang="en" sz="1600">
                <a:solidFill>
                  <a:schemeClr val="dk2"/>
                </a:solidFill>
              </a:rPr>
              <a:t> page for other details like canceling specific job steps inside a job.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15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Running </a:t>
            </a:r>
            <a:r>
              <a:rPr lang="en" dirty="0" err="1" smtClean="0"/>
              <a:t>Jupyter</a:t>
            </a:r>
            <a:endParaRPr dirty="0"/>
          </a:p>
        </p:txBody>
      </p:sp>
      <p:pic>
        <p:nvPicPr>
          <p:cNvPr id="639" name="Google Shape;63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4524" y="3908525"/>
            <a:ext cx="1027550" cy="10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595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077475"/>
            <a:ext cx="8520600" cy="35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do not explicitly </a:t>
            </a:r>
            <a:r>
              <a:rPr lang="en" b="1"/>
              <a:t>request</a:t>
            </a:r>
            <a:r>
              <a:rPr lang="en"/>
              <a:t> resources, you will be allocated: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CPU with 2 threads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hours of time limit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Override with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--time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--time 30 → 30 minutes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--time 10:00:00 → 10 hours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--time 04-00 → 4 days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case of a GPU request, the whole GPU is </a:t>
            </a:r>
            <a:r>
              <a:rPr lang="en" b="1"/>
              <a:t>exclusively</a:t>
            </a:r>
            <a:r>
              <a:rPr lang="en"/>
              <a:t> allocated to you: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You have all the GPU memory for your job.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GPU is not shared among many people.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Resource Limits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7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Running </a:t>
            </a:r>
            <a:r>
              <a:rPr lang="fr-FR" dirty="0" err="1" smtClean="0">
                <a:solidFill>
                  <a:schemeClr val="dk2"/>
                </a:solidFill>
              </a:rPr>
              <a:t>jupiter</a:t>
            </a:r>
            <a:r>
              <a:rPr lang="fr-FR" dirty="0" smtClean="0">
                <a:solidFill>
                  <a:schemeClr val="dk2"/>
                </a:solidFill>
              </a:rPr>
              <a:t> </a:t>
            </a:r>
            <a:r>
              <a:rPr lang="fr-FR" dirty="0" err="1" smtClean="0">
                <a:solidFill>
                  <a:schemeClr val="dk2"/>
                </a:solidFill>
              </a:rPr>
              <a:t>lab</a:t>
            </a:r>
            <a:r>
              <a:rPr lang="fr-FR" dirty="0" smtClean="0">
                <a:solidFill>
                  <a:schemeClr val="dk2"/>
                </a:solidFill>
              </a:rPr>
              <a:t>/notebook </a:t>
            </a:r>
            <a:r>
              <a:rPr lang="en" dirty="0" smtClean="0">
                <a:solidFill>
                  <a:schemeClr val="dk2"/>
                </a:solidFill>
              </a:rPr>
              <a:t>on </a:t>
            </a:r>
            <a:r>
              <a:rPr lang="en" dirty="0">
                <a:solidFill>
                  <a:schemeClr val="dk2"/>
                </a:solidFill>
              </a:rPr>
              <a:t>cluster</a:t>
            </a:r>
            <a:endParaRPr sz="1800" dirty="0">
              <a:solidFill>
                <a:srgbClr val="46545C"/>
              </a:solidFill>
              <a:highlight>
                <a:schemeClr val="lt1"/>
              </a:highlight>
            </a:endParaRPr>
          </a:p>
        </p:txBody>
      </p:sp>
      <p:sp>
        <p:nvSpPr>
          <p:cNvPr id="661" name="Google Shape;661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Run the following command to launch </a:t>
            </a:r>
            <a:r>
              <a:rPr lang="fr-FR" dirty="0" smtClean="0"/>
              <a:t>an instance of </a:t>
            </a:r>
            <a:r>
              <a:rPr lang="fr-FR" dirty="0" err="1" smtClean="0"/>
              <a:t>jupter</a:t>
            </a:r>
            <a:r>
              <a:rPr lang="fr-FR" dirty="0" smtClean="0"/>
              <a:t> </a:t>
            </a:r>
            <a:r>
              <a:rPr lang="fr-FR" dirty="0" err="1" smtClean="0"/>
              <a:t>lab</a:t>
            </a:r>
            <a:r>
              <a:rPr lang="fr-FR" dirty="0" smtClean="0"/>
              <a:t> (or notebook)</a:t>
            </a:r>
            <a:r>
              <a:rPr lang="en" dirty="0" smtClean="0"/>
              <a:t> </a:t>
            </a:r>
            <a:r>
              <a:rPr lang="en" dirty="0"/>
              <a:t>in one of the nodes:</a:t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sp>
        <p:nvSpPr>
          <p:cNvPr id="662" name="Google Shape;662;p64"/>
          <p:cNvSpPr txBox="1"/>
          <p:nvPr/>
        </p:nvSpPr>
        <p:spPr>
          <a:xfrm>
            <a:off x="507600" y="2198329"/>
            <a:ext cx="8324700" cy="2640546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-FR" sz="1200" dirty="0" err="1" smtClean="0"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~ $ 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-N 1 -n 1 --mem 10G --time=0-12:00 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jlaunch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jupyter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  <a:t>lab</a:t>
            </a:r>
            <a:endParaRPr lang="fr-FR" sz="12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fr-FR"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fr-FR" sz="1200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" sz="12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Will 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launch </a:t>
            </a:r>
            <a:r>
              <a:rPr lang="fr-FR" sz="12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 instance of </a:t>
            </a:r>
            <a:r>
              <a:rPr lang="fr-FR" sz="12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jupyter</a:t>
            </a:r>
            <a:r>
              <a:rPr lang="fr-FR" sz="12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2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</a:t>
            </a:r>
            <a:r>
              <a:rPr lang="fr-FR" sz="12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on a </a:t>
            </a:r>
            <a:r>
              <a:rPr lang="fr-FR" sz="12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2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 </a:t>
            </a:r>
            <a:r>
              <a:rPr lang="fr-FR" sz="12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 </a:t>
            </a:r>
            <a:r>
              <a:rPr lang="fr-FR" sz="12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hours</a:t>
            </a:r>
            <a:r>
              <a:rPr lang="fr-FR" sz="12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fr-FR" sz="12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You’ll</a:t>
            </a:r>
            <a:r>
              <a:rPr lang="fr-FR" sz="12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2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lang="fr-FR" sz="12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2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notified</a:t>
            </a:r>
            <a:r>
              <a:rPr lang="fr-FR" sz="12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2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fr-FR" sz="12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the URL to </a:t>
            </a:r>
            <a:r>
              <a:rPr lang="fr-FR" sz="12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fr-FR" sz="12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2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fr-FR" sz="12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2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your</a:t>
            </a:r>
            <a:r>
              <a:rPr lang="fr-FR" sz="12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favorite web browser :</a:t>
            </a:r>
          </a:p>
          <a:p>
            <a:pPr lvl="0"/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sz="1200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sz="12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--------------------------------------------------------------------------------https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lang="en-US" sz="12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260292eb9ae9b090ca5234ed34f54e0d83a6e28ae44fb418.labremote.univ-lemans.fr</a:t>
            </a:r>
          </a:p>
          <a:p>
            <a:pPr lvl="0"/>
            <a:r>
              <a:rPr lang="en-US" sz="12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---------------------------------------------------------------------------------</a:t>
            </a:r>
          </a:p>
          <a:p>
            <a:pPr lvl="0"/>
            <a:r>
              <a:rPr lang="en-US" sz="12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 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file: </a:t>
            </a:r>
            <a:r>
              <a:rPr lang="en-US" sz="12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jlaunch-260292eb9ae9b090ca5234ed34f54e0d83a6e28ae44fb418.log</a:t>
            </a:r>
          </a:p>
          <a:p>
            <a:pPr lvl="0"/>
            <a:r>
              <a:rPr lang="en-US" sz="12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---------------------------------------------------------------------------------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74137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7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Running </a:t>
            </a:r>
            <a:r>
              <a:rPr lang="fr-FR" dirty="0" err="1" smtClean="0">
                <a:solidFill>
                  <a:schemeClr val="dk2"/>
                </a:solidFill>
              </a:rPr>
              <a:t>jupiter</a:t>
            </a:r>
            <a:r>
              <a:rPr lang="fr-FR" dirty="0" smtClean="0">
                <a:solidFill>
                  <a:schemeClr val="dk2"/>
                </a:solidFill>
              </a:rPr>
              <a:t> </a:t>
            </a:r>
            <a:r>
              <a:rPr lang="fr-FR" dirty="0" err="1" smtClean="0">
                <a:solidFill>
                  <a:schemeClr val="dk2"/>
                </a:solidFill>
              </a:rPr>
              <a:t>lab</a:t>
            </a:r>
            <a:r>
              <a:rPr lang="fr-FR" dirty="0" smtClean="0">
                <a:solidFill>
                  <a:schemeClr val="dk2"/>
                </a:solidFill>
              </a:rPr>
              <a:t>/notebook </a:t>
            </a:r>
            <a:r>
              <a:rPr lang="en" dirty="0" smtClean="0">
                <a:solidFill>
                  <a:schemeClr val="dk2"/>
                </a:solidFill>
              </a:rPr>
              <a:t>on </a:t>
            </a:r>
            <a:r>
              <a:rPr lang="en" dirty="0">
                <a:solidFill>
                  <a:schemeClr val="dk2"/>
                </a:solidFill>
              </a:rPr>
              <a:t>cluster</a:t>
            </a:r>
            <a:endParaRPr sz="1800" dirty="0">
              <a:solidFill>
                <a:srgbClr val="46545C"/>
              </a:solidFill>
              <a:highlight>
                <a:schemeClr val="lt1"/>
              </a:highlight>
            </a:endParaRPr>
          </a:p>
        </p:txBody>
      </p:sp>
      <p:sp>
        <p:nvSpPr>
          <p:cNvPr id="661" name="Google Shape;661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expect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opening</a:t>
            </a:r>
            <a:r>
              <a:rPr lang="fr-FR" dirty="0" smtClean="0"/>
              <a:t> the </a:t>
            </a:r>
            <a:r>
              <a:rPr lang="fr-FR" dirty="0" err="1" smtClean="0"/>
              <a:t>given</a:t>
            </a:r>
            <a:r>
              <a:rPr lang="fr-FR" dirty="0" smtClean="0"/>
              <a:t> URL</a:t>
            </a:r>
            <a:r>
              <a:rPr lang="en" dirty="0" smtClean="0"/>
              <a:t>: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2" y="1594630"/>
            <a:ext cx="6182592" cy="3664938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038121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15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Priority</a:t>
            </a:r>
            <a:endParaRPr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xmlns="" id="{82D952AE-BA11-9841-87C8-56BF1818E7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024" y="3491350"/>
            <a:ext cx="1602075" cy="14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Logo">
            <a:extLst>
              <a:ext uri="{FF2B5EF4-FFF2-40B4-BE49-F238E27FC236}">
                <a16:creationId xmlns:a16="http://schemas.microsoft.com/office/drawing/2014/main" xmlns="" id="{184ACC4B-9AD0-0D4D-8BC3-B57B2A21F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91350"/>
            <a:ext cx="2286677" cy="155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xmlns="" id="{B999B3A5-4A2F-C44F-B5CB-DEFD2BCF9326}"/>
              </a:ext>
            </a:extLst>
          </p:cNvPr>
          <p:cNvCxnSpPr/>
          <p:nvPr/>
        </p:nvCxnSpPr>
        <p:spPr>
          <a:xfrm>
            <a:off x="6957113" y="3286724"/>
            <a:ext cx="1963083" cy="16705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6543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73D4240-B480-4347-B34A-C22D044C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to manage job </a:t>
            </a:r>
            <a:r>
              <a:rPr lang="fr-FR" dirty="0" err="1"/>
              <a:t>priority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9AF3E337-4372-CA49-A04A-9C3CC8D5C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Done</a:t>
            </a:r>
            <a:r>
              <a:rPr lang="fr-FR" dirty="0"/>
              <a:t> </a:t>
            </a:r>
            <a:r>
              <a:rPr lang="fr-FR" dirty="0" err="1"/>
              <a:t>manually</a:t>
            </a:r>
            <a:r>
              <a:rPr lang="fr-FR" dirty="0"/>
              <a:t> by </a:t>
            </a:r>
            <a:r>
              <a:rPr lang="fr-FR" dirty="0" err="1"/>
              <a:t>users</a:t>
            </a:r>
            <a:endParaRPr lang="fr-FR" dirty="0"/>
          </a:p>
          <a:p>
            <a:r>
              <a:rPr lang="fr-FR" dirty="0" err="1"/>
              <a:t>Everybody</a:t>
            </a:r>
            <a:r>
              <a:rPr lang="fr-FR" dirty="0"/>
              <a:t> have a </a:t>
            </a:r>
            <a:r>
              <a:rPr lang="fr-FR" dirty="0" err="1"/>
              <a:t>priority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to 2 </a:t>
            </a:r>
            <a:r>
              <a:rPr lang="fr-FR" dirty="0" err="1"/>
              <a:t>GPUs</a:t>
            </a:r>
            <a:r>
              <a:rPr lang="fr-FR" dirty="0"/>
              <a:t>. You are </a:t>
            </a:r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allowed</a:t>
            </a:r>
            <a:r>
              <a:rPr lang="fr-FR" dirty="0"/>
              <a:t> to </a:t>
            </a:r>
            <a:r>
              <a:rPr lang="fr-FR" dirty="0" err="1"/>
              <a:t>launch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 a </a:t>
            </a:r>
            <a:r>
              <a:rPr lang="fr-FR" dirty="0" err="1"/>
              <a:t>priority</a:t>
            </a:r>
            <a:r>
              <a:rPr lang="fr-FR" dirty="0"/>
              <a:t> job </a:t>
            </a:r>
            <a:r>
              <a:rPr lang="fr-FR" dirty="0" err="1"/>
              <a:t>using</a:t>
            </a:r>
            <a:r>
              <a:rPr lang="fr-FR" dirty="0"/>
              <a:t> 2 </a:t>
            </a:r>
            <a:r>
              <a:rPr lang="fr-FR" dirty="0" err="1"/>
              <a:t>GPUs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or 2 </a:t>
            </a:r>
            <a:r>
              <a:rPr lang="fr-FR" dirty="0" err="1"/>
              <a:t>priority</a:t>
            </a:r>
            <a:r>
              <a:rPr lang="fr-FR" dirty="0"/>
              <a:t> jobs </a:t>
            </a:r>
            <a:r>
              <a:rPr lang="fr-FR" dirty="0" err="1"/>
              <a:t>using</a:t>
            </a:r>
            <a:r>
              <a:rPr lang="fr-FR" dirty="0"/>
              <a:t> 1 GPU </a:t>
            </a:r>
            <a:r>
              <a:rPr lang="fr-FR" dirty="0" err="1"/>
              <a:t>each</a:t>
            </a:r>
            <a:r>
              <a:rPr lang="fr-FR" dirty="0"/>
              <a:t>.</a:t>
            </a:r>
          </a:p>
          <a:p>
            <a:r>
              <a:rPr lang="fr-FR" dirty="0" err="1"/>
              <a:t>Those</a:t>
            </a:r>
            <a:r>
              <a:rPr lang="fr-FR" dirty="0"/>
              <a:t> jobs </a:t>
            </a:r>
            <a:r>
              <a:rPr lang="fr-FR" dirty="0" err="1"/>
              <a:t>won’t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killed</a:t>
            </a:r>
            <a:r>
              <a:rPr lang="fr-FR" dirty="0"/>
              <a:t>. </a:t>
            </a:r>
          </a:p>
          <a:p>
            <a:r>
              <a:rPr lang="fr-FR" dirty="0" err="1"/>
              <a:t>Their</a:t>
            </a:r>
            <a:r>
              <a:rPr lang="fr-FR" dirty="0"/>
              <a:t> JOB_ID must end </a:t>
            </a:r>
            <a:r>
              <a:rPr lang="fr-FR" dirty="0" err="1"/>
              <a:t>with</a:t>
            </a:r>
            <a:r>
              <a:rPr lang="fr-FR" dirty="0"/>
              <a:t> « _HP »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identified</a:t>
            </a:r>
            <a:r>
              <a:rPr lang="fr-FR" dirty="0"/>
              <a:t> in SLURM.</a:t>
            </a:r>
          </a:p>
          <a:p>
            <a:r>
              <a:rPr lang="fr-FR" dirty="0" err="1"/>
              <a:t>Additional</a:t>
            </a:r>
            <a:r>
              <a:rPr lang="fr-FR" dirty="0"/>
              <a:t> jobs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killed</a:t>
            </a:r>
            <a:r>
              <a:rPr lang="fr-FR" dirty="0"/>
              <a:t> if </a:t>
            </a:r>
            <a:r>
              <a:rPr lang="fr-FR" dirty="0" err="1"/>
              <a:t>resources</a:t>
            </a:r>
            <a:r>
              <a:rPr lang="fr-FR" dirty="0"/>
              <a:t> are </a:t>
            </a:r>
            <a:r>
              <a:rPr lang="fr-FR" dirty="0" err="1"/>
              <a:t>need</a:t>
            </a:r>
            <a:r>
              <a:rPr lang="fr-FR" dirty="0"/>
              <a:t> for </a:t>
            </a:r>
            <a:r>
              <a:rPr lang="fr-FR" dirty="0" err="1"/>
              <a:t>prioritary</a:t>
            </a:r>
            <a:r>
              <a:rPr lang="fr-FR" dirty="0"/>
              <a:t> jobs </a:t>
            </a:r>
            <a:r>
              <a:rPr lang="fr-FR" dirty="0" err="1"/>
              <a:t>waiting</a:t>
            </a:r>
            <a:r>
              <a:rPr lang="fr-FR" dirty="0"/>
              <a:t> in the queue</a:t>
            </a:r>
          </a:p>
          <a:p>
            <a:r>
              <a:rPr lang="fr-FR" dirty="0" err="1"/>
              <a:t>Beware</a:t>
            </a:r>
            <a:r>
              <a:rPr lang="fr-FR" dirty="0"/>
              <a:t> of </a:t>
            </a:r>
            <a:r>
              <a:rPr lang="fr-FR" dirty="0" err="1"/>
              <a:t>including</a:t>
            </a:r>
            <a:r>
              <a:rPr lang="fr-FR" dirty="0"/>
              <a:t> </a:t>
            </a:r>
            <a:r>
              <a:rPr lang="fr-FR" dirty="0" err="1"/>
              <a:t>recovery</a:t>
            </a:r>
            <a:r>
              <a:rPr lang="fr-FR" dirty="0"/>
              <a:t> points in </a:t>
            </a:r>
            <a:r>
              <a:rPr lang="fr-FR" dirty="0" err="1"/>
              <a:t>your</a:t>
            </a:r>
            <a:r>
              <a:rPr lang="fr-FR" dirty="0"/>
              <a:t> scripts and to </a:t>
            </a:r>
            <a:r>
              <a:rPr lang="fr-FR" dirty="0" err="1"/>
              <a:t>save</a:t>
            </a:r>
            <a:r>
              <a:rPr lang="fr-FR" dirty="0"/>
              <a:t> checkpoints.</a:t>
            </a:r>
          </a:p>
        </p:txBody>
      </p:sp>
    </p:spTree>
    <p:extLst>
      <p:ext uri="{BB962C8B-B14F-4D97-AF65-F5344CB8AC3E}">
        <p14:creationId xmlns:p14="http://schemas.microsoft.com/office/powerpoint/2010/main" val="40811704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15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Computers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22D3336B-4609-1840-B11C-66C40C959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448" y="3733650"/>
            <a:ext cx="1340592" cy="117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6500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9F30A64-7E90-CE4B-B69C-93660251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Storage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EB772E99-30FB-994B-856E-397B62EF9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Based</a:t>
            </a:r>
            <a:r>
              <a:rPr lang="fr-FR" dirty="0"/>
              <a:t> on ZFS </a:t>
            </a:r>
            <a:r>
              <a:rPr lang="fr-FR" dirty="0" err="1"/>
              <a:t>filesystem</a:t>
            </a:r>
            <a:endParaRPr lang="fr-FR" dirty="0"/>
          </a:p>
          <a:p>
            <a:pPr lvl="1"/>
            <a:r>
              <a:rPr lang="fr-FR" dirty="0" err="1"/>
              <a:t>Hourly</a:t>
            </a:r>
            <a:r>
              <a:rPr lang="fr-FR" dirty="0"/>
              <a:t> </a:t>
            </a:r>
            <a:r>
              <a:rPr lang="fr-FR" dirty="0" err="1"/>
              <a:t>snapshorts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6 </a:t>
            </a:r>
            <a:r>
              <a:rPr lang="fr-FR" dirty="0" err="1"/>
              <a:t>days</a:t>
            </a:r>
            <a:endParaRPr lang="fr-FR" dirty="0"/>
          </a:p>
          <a:p>
            <a:pPr lvl="1"/>
            <a:r>
              <a:rPr lang="fr-FR" dirty="0"/>
              <a:t>Dailly </a:t>
            </a:r>
            <a:r>
              <a:rPr lang="fr-FR" dirty="0" err="1"/>
              <a:t>snapshorts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60 </a:t>
            </a:r>
            <a:r>
              <a:rPr lang="fr-FR" dirty="0" err="1"/>
              <a:t>days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get</a:t>
            </a:r>
            <a:r>
              <a:rPr lang="fr-FR" dirty="0"/>
              <a:t> a </a:t>
            </a:r>
            <a:r>
              <a:rPr lang="fr-FR" dirty="0" err="1"/>
              <a:t>snapshot</a:t>
            </a:r>
            <a:r>
              <a:rPr lang="fr-FR" dirty="0"/>
              <a:t> ?</a:t>
            </a:r>
          </a:p>
          <a:p>
            <a:pPr lvl="1"/>
            <a:r>
              <a:rPr lang="fr-FR" dirty="0" err="1"/>
              <a:t>Grégor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4131476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xmlns="" id="{DFFD315A-1E85-444F-B119-0A4A8ADA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Storages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D4657C02-354C-EE46-A7E2-18CF60CC3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Users</a:t>
            </a:r>
            <a:r>
              <a:rPr lang="fr-FR" dirty="0"/>
              <a:t> / projets</a:t>
            </a:r>
          </a:p>
          <a:p>
            <a:pPr lvl="1"/>
            <a:r>
              <a:rPr lang="fr-FR" dirty="0"/>
              <a:t>Raid01 : 150 To /</a:t>
            </a:r>
            <a:r>
              <a:rPr lang="fr-FR" dirty="0" err="1"/>
              <a:t>lium</a:t>
            </a:r>
            <a:r>
              <a:rPr lang="fr-FR" dirty="0"/>
              <a:t>/raid01_a, /</a:t>
            </a:r>
            <a:r>
              <a:rPr lang="fr-FR" dirty="0" err="1"/>
              <a:t>lium</a:t>
            </a:r>
            <a:r>
              <a:rPr lang="fr-FR" dirty="0"/>
              <a:t>/ raid01_b, /</a:t>
            </a:r>
            <a:r>
              <a:rPr lang="fr-FR" dirty="0" err="1"/>
              <a:t>lium</a:t>
            </a:r>
            <a:r>
              <a:rPr lang="fr-FR" dirty="0"/>
              <a:t>/ raid01_c</a:t>
            </a:r>
          </a:p>
          <a:p>
            <a:pPr lvl="1"/>
            <a:r>
              <a:rPr lang="fr-FR" dirty="0"/>
              <a:t>Trad10 27To : /</a:t>
            </a:r>
            <a:r>
              <a:rPr lang="fr-FR" dirty="0" err="1"/>
              <a:t>lium</a:t>
            </a:r>
            <a:r>
              <a:rPr lang="fr-FR" dirty="0"/>
              <a:t>/trad10 </a:t>
            </a:r>
          </a:p>
          <a:p>
            <a:pPr lvl="1"/>
            <a:r>
              <a:rPr lang="fr-FR" dirty="0"/>
              <a:t>Spk1 26To : /</a:t>
            </a:r>
            <a:r>
              <a:rPr lang="fr-FR" dirty="0" err="1"/>
              <a:t>lium</a:t>
            </a:r>
            <a:r>
              <a:rPr lang="fr-FR" dirty="0"/>
              <a:t>/spk1 </a:t>
            </a:r>
          </a:p>
          <a:p>
            <a:pPr lvl="1"/>
            <a:r>
              <a:rPr lang="fr-FR" dirty="0"/>
              <a:t>Raid02  26To : /</a:t>
            </a:r>
            <a:r>
              <a:rPr lang="fr-FR" dirty="0" err="1"/>
              <a:t>lium</a:t>
            </a:r>
            <a:r>
              <a:rPr lang="fr-FR" dirty="0"/>
              <a:t>/raid02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xmlns="" id="{FD74459B-028E-264B-8399-5FA1F2DBF24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Corpus </a:t>
            </a:r>
          </a:p>
          <a:p>
            <a:pPr lvl="1"/>
            <a:r>
              <a:rPr lang="fr-FR" dirty="0"/>
              <a:t>Corpus1 27 To : /</a:t>
            </a:r>
            <a:r>
              <a:rPr lang="fr-FR" dirty="0" err="1"/>
              <a:t>lium</a:t>
            </a:r>
            <a:r>
              <a:rPr lang="fr-FR" dirty="0"/>
              <a:t>/corpus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58591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2C70398-BA86-C546-8712-7D885064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1EFCD74F-D7F9-F24B-AA40-F6A36ECA0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fr-FR" dirty="0">
                <a:latin typeface="Courier New"/>
                <a:ea typeface="Courier New"/>
                <a:cs typeface="Courier New"/>
                <a:sym typeface="Courier New"/>
              </a:rPr>
              <a:t> information about the GPU computers</a:t>
            </a:r>
            <a:endParaRPr lang="fr-FR" dirty="0"/>
          </a:p>
        </p:txBody>
      </p:sp>
      <p:sp>
        <p:nvSpPr>
          <p:cNvPr id="6" name="Google Shape;104;p21">
            <a:extLst>
              <a:ext uri="{FF2B5EF4-FFF2-40B4-BE49-F238E27FC236}">
                <a16:creationId xmlns:a16="http://schemas.microsoft.com/office/drawing/2014/main" xmlns="" id="{8A93DF77-E10C-DD4E-B3DE-46A5E5EFE2B4}"/>
              </a:ext>
            </a:extLst>
          </p:cNvPr>
          <p:cNvSpPr txBox="1"/>
          <p:nvPr/>
        </p:nvSpPr>
        <p:spPr>
          <a:xfrm>
            <a:off x="354750" y="1860963"/>
            <a:ext cx="8434500" cy="228900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] ~ $ </a:t>
            </a:r>
            <a:r>
              <a:rPr lang="fr-FR" sz="1200" dirty="0"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fr-FR" sz="1200" dirty="0" err="1">
                <a:latin typeface="Courier New"/>
                <a:ea typeface="Courier New"/>
                <a:cs typeface="Courier New"/>
                <a:sym typeface="Courier New"/>
              </a:rPr>
              <a:t>laurent</a:t>
            </a:r>
            <a:r>
              <a:rPr lang="fr-FR" sz="1200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fr-FR" sz="1200" dirty="0" err="1">
                <a:latin typeface="Courier New"/>
                <a:ea typeface="Courier New"/>
                <a:cs typeface="Courier New"/>
                <a:sym typeface="Courier New"/>
              </a:rPr>
              <a:t>mybin</a:t>
            </a:r>
            <a:r>
              <a:rPr lang="fr-FR" sz="1200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fr-FR" sz="1200" dirty="0" err="1">
                <a:latin typeface="Courier New"/>
                <a:ea typeface="Courier New"/>
                <a:cs typeface="Courier New"/>
                <a:sym typeface="Courier New"/>
              </a:rPr>
              <a:t>gpusDispos.pl</a:t>
            </a:r>
            <a:r>
              <a:rPr lang="fr-FR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+--------------------------------------------------------------------------------------------------------------------------+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Nodes</a:t>
            </a: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|  Partition  |   #GPU   |  #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Used</a:t>
            </a: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|  #Free   |      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Details</a:t>
            </a: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|       Type        |   #CPU   |   #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Mem</a:t>
            </a: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|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|--------------------------------------------------------------------------------------------------------------------------|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gpu01   |    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gpu</a:t>
            </a: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|    2     |    2     |    0     |     amehrish:2       |     k40:12gb      |   4/40   | 10/126 G |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gpu02   | non-k40,gpu |    1     |    0     |    1     |                      |     v100:32gb     |   0/40   |  0/255 G | &lt;-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idle</a:t>
            </a:r>
            <a:endParaRPr lang="fr-FR"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gpu03   |    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gpu</a:t>
            </a: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|    2     |    0     |    2     |                      |     k40:12gb      |   0/40   |  0/255 G | &lt;-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idle</a:t>
            </a:r>
            <a:endParaRPr lang="fr-FR"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gpu04   |    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gpu</a:t>
            </a: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|    2     |    0     |    2     |                      |     k40:12gb      |   0/40   |  0/255 G | &lt;-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idle</a:t>
            </a:r>
            <a:endParaRPr lang="fr-FR"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gpu05   | non-k40,gpu |    4     |    3     |    1     |      mlebour:3       |  gtx1080ti:11gb   |  32/56   | 10/126 G |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gpu06   | non-k40,gpu |    2     |    0     |    2     |                      |  rtx2080ti:11gb   |   0/32   |  0/255 G | &lt;-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idle</a:t>
            </a:r>
            <a:endParaRPr lang="fr-FR"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gpu07   |    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gpu</a:t>
            </a: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|    8     |    0     |    8     |                      |     k40:12gb      |   0/40   |  0/384 G | &lt;- </a:t>
            </a:r>
            <a:r>
              <a:rPr lang="fr-FR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idle</a:t>
            </a:r>
            <a:endParaRPr lang="fr-FR"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…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+--------------------------------------------------------------------------------------------------------------------------+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37741863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8E4B6AC-705E-7147-8A4D-6F39C7A8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GPU performance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xmlns="" id="{F0B4D532-1926-6F46-9EFC-1D290E52D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756403"/>
              </p:ext>
            </p:extLst>
          </p:nvPr>
        </p:nvGraphicFramePr>
        <p:xfrm>
          <a:off x="157308" y="1017725"/>
          <a:ext cx="8829383" cy="3832467"/>
        </p:xfrm>
        <a:graphic>
          <a:graphicData uri="http://schemas.openxmlformats.org/drawingml/2006/table">
            <a:tbl>
              <a:tblPr/>
              <a:tblGrid>
                <a:gridCol w="438592">
                  <a:extLst>
                    <a:ext uri="{9D8B030D-6E8A-4147-A177-3AD203B41FA5}">
                      <a16:colId xmlns:a16="http://schemas.microsoft.com/office/drawing/2014/main" xmlns="" val="354100352"/>
                    </a:ext>
                  </a:extLst>
                </a:gridCol>
                <a:gridCol w="495378">
                  <a:extLst>
                    <a:ext uri="{9D8B030D-6E8A-4147-A177-3AD203B41FA5}">
                      <a16:colId xmlns:a16="http://schemas.microsoft.com/office/drawing/2014/main" xmlns="" val="1532050860"/>
                    </a:ext>
                  </a:extLst>
                </a:gridCol>
                <a:gridCol w="395365">
                  <a:extLst>
                    <a:ext uri="{9D8B030D-6E8A-4147-A177-3AD203B41FA5}">
                      <a16:colId xmlns:a16="http://schemas.microsoft.com/office/drawing/2014/main" xmlns="" val="2519506805"/>
                    </a:ext>
                  </a:extLst>
                </a:gridCol>
                <a:gridCol w="596978">
                  <a:extLst>
                    <a:ext uri="{9D8B030D-6E8A-4147-A177-3AD203B41FA5}">
                      <a16:colId xmlns:a16="http://schemas.microsoft.com/office/drawing/2014/main" xmlns="" val="3539142137"/>
                    </a:ext>
                  </a:extLst>
                </a:gridCol>
                <a:gridCol w="843040">
                  <a:extLst>
                    <a:ext uri="{9D8B030D-6E8A-4147-A177-3AD203B41FA5}">
                      <a16:colId xmlns:a16="http://schemas.microsoft.com/office/drawing/2014/main" xmlns="" val="640920521"/>
                    </a:ext>
                  </a:extLst>
                </a:gridCol>
                <a:gridCol w="665240">
                  <a:extLst>
                    <a:ext uri="{9D8B030D-6E8A-4147-A177-3AD203B41FA5}">
                      <a16:colId xmlns:a16="http://schemas.microsoft.com/office/drawing/2014/main" xmlns="" val="960779846"/>
                    </a:ext>
                  </a:extLst>
                </a:gridCol>
                <a:gridCol w="644602">
                  <a:extLst>
                    <a:ext uri="{9D8B030D-6E8A-4147-A177-3AD203B41FA5}">
                      <a16:colId xmlns:a16="http://schemas.microsoft.com/office/drawing/2014/main" xmlns="" val="957153873"/>
                    </a:ext>
                  </a:extLst>
                </a:gridCol>
                <a:gridCol w="682703">
                  <a:extLst>
                    <a:ext uri="{9D8B030D-6E8A-4147-A177-3AD203B41FA5}">
                      <a16:colId xmlns:a16="http://schemas.microsoft.com/office/drawing/2014/main" xmlns="" val="1122737545"/>
                    </a:ext>
                  </a:extLst>
                </a:gridCol>
                <a:gridCol w="1147840">
                  <a:extLst>
                    <a:ext uri="{9D8B030D-6E8A-4147-A177-3AD203B41FA5}">
                      <a16:colId xmlns:a16="http://schemas.microsoft.com/office/drawing/2014/main" xmlns="" val="3587038420"/>
                    </a:ext>
                  </a:extLst>
                </a:gridCol>
                <a:gridCol w="1074815">
                  <a:extLst>
                    <a:ext uri="{9D8B030D-6E8A-4147-A177-3AD203B41FA5}">
                      <a16:colId xmlns:a16="http://schemas.microsoft.com/office/drawing/2014/main" xmlns="" val="2247640773"/>
                    </a:ext>
                  </a:extLst>
                </a:gridCol>
                <a:gridCol w="844628">
                  <a:extLst>
                    <a:ext uri="{9D8B030D-6E8A-4147-A177-3AD203B41FA5}">
                      <a16:colId xmlns:a16="http://schemas.microsoft.com/office/drawing/2014/main" xmlns="" val="2876840837"/>
                    </a:ext>
                  </a:extLst>
                </a:gridCol>
                <a:gridCol w="1000202">
                  <a:extLst>
                    <a:ext uri="{9D8B030D-6E8A-4147-A177-3AD203B41FA5}">
                      <a16:colId xmlns:a16="http://schemas.microsoft.com/office/drawing/2014/main" xmlns="" val="3996049033"/>
                    </a:ext>
                  </a:extLst>
                </a:gridCol>
              </a:tblGrid>
              <a:tr h="165652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fr-FR" sz="600" b="1" dirty="0">
                          <a:effectLst/>
                        </a:rPr>
                        <a:t>GPU</a:t>
                      </a:r>
                    </a:p>
                  </a:txBody>
                  <a:tcPr marL="11945" marR="11945" marT="7963" marB="796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600" b="1">
                          <a:effectLst/>
                        </a:rPr>
                        <a:t>Nb de serveurs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600" b="1">
                          <a:effectLst/>
                        </a:rPr>
                        <a:t>Nb de cartes / serveur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600" b="1">
                          <a:effectLst/>
                        </a:rPr>
                        <a:t>Nb total de GPUs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600" b="1">
                          <a:effectLst/>
                        </a:rPr>
                        <a:t>Temps d'app. (s)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600" b="1">
                          <a:effectLst/>
                        </a:rPr>
                        <a:t>Temps d'app (h)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600" b="1">
                          <a:effectLst/>
                        </a:rPr>
                        <a:t>Utilisation moyenne des GPUs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600" b="1">
                          <a:effectLst/>
                        </a:rPr>
                        <a:t>Projection utilisation à 100%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600" b="1">
                          <a:effectLst/>
                        </a:rPr>
                        <a:t>WER après 3 époques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600" b="1">
                          <a:effectLst/>
                        </a:rPr>
                        <a:t>Nombre de MAJ des poids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8599233"/>
                  </a:ext>
                </a:extLst>
              </a:tr>
              <a:tr h="184287">
                <a:tc>
                  <a:txBody>
                    <a:bodyPr/>
                    <a:lstStyle/>
                    <a:p>
                      <a:pPr rtl="0" fontAlgn="ctr"/>
                      <a:endParaRPr lang="fr-FR" sz="700">
                        <a:effectLst/>
                      </a:endParaRPr>
                    </a:p>
                  </a:txBody>
                  <a:tcPr marL="11945" marR="11945" marT="7963" marB="796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600" b="1">
                          <a:effectLst/>
                        </a:rPr>
                        <a:t>TFLOP FP32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600" b="1">
                          <a:effectLst/>
                        </a:rPr>
                        <a:t>RAM (Go)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1992297"/>
                  </a:ext>
                </a:extLst>
              </a:tr>
              <a:tr h="217658">
                <a:tc rowSpan="16">
                  <a:txBody>
                    <a:bodyPr/>
                    <a:lstStyle/>
                    <a:p>
                      <a:pPr algn="ctr" rtl="0" fontAlgn="ctr"/>
                      <a:r>
                        <a:rPr lang="fr-FR" sz="700" dirty="0">
                          <a:effectLst/>
                        </a:rPr>
                        <a:t>k40</a:t>
                      </a:r>
                    </a:p>
                  </a:txBody>
                  <a:tcPr marL="11945" marR="11945" marT="7963" marB="796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 rowSpan="16"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5.046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 rowSpan="16"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12 Go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 dirty="0">
                          <a:effectLst/>
                        </a:rPr>
                        <a:t>1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16,528.50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04:35:29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95.00%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04:21:42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90.74%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8,882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4550319"/>
                  </a:ext>
                </a:extLst>
              </a:tr>
              <a:tr h="21765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2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2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11,183.30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03:06:23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95.00%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02:57:04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90.74%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4,491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0481804"/>
                  </a:ext>
                </a:extLst>
              </a:tr>
              <a:tr h="21765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3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3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8,521.60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02:22:02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95.00%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02:14:56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93.09%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2,994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1067949"/>
                  </a:ext>
                </a:extLst>
              </a:tr>
              <a:tr h="21765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4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4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 dirty="0">
                          <a:effectLst/>
                        </a:rPr>
                        <a:t>6,898.60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01:54:59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95.00%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01:49:14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91.69%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2,247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4842324"/>
                  </a:ext>
                </a:extLst>
              </a:tr>
              <a:tr h="21765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5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5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5,930.50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 dirty="0">
                          <a:effectLst/>
                        </a:rPr>
                        <a:t>0 </a:t>
                      </a:r>
                      <a:r>
                        <a:rPr lang="fr-FR" sz="700" dirty="0" err="1">
                          <a:effectLst/>
                        </a:rPr>
                        <a:t>days</a:t>
                      </a:r>
                      <a:r>
                        <a:rPr lang="fr-FR" sz="700" dirty="0">
                          <a:effectLst/>
                        </a:rPr>
                        <a:t> 01:38:51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95.00%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01:33:54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 dirty="0">
                          <a:effectLst/>
                        </a:rPr>
                        <a:t>92.63%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1,797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161049"/>
                  </a:ext>
                </a:extLst>
              </a:tr>
              <a:tr h="21765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6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6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5,148.70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01:25:49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95.00%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01:21:31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93.67%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1,497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3594107"/>
                  </a:ext>
                </a:extLst>
              </a:tr>
              <a:tr h="21765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7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7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4,551.90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 dirty="0">
                          <a:effectLst/>
                        </a:rPr>
                        <a:t>0 </a:t>
                      </a:r>
                      <a:r>
                        <a:rPr lang="fr-FR" sz="700" dirty="0" err="1">
                          <a:effectLst/>
                        </a:rPr>
                        <a:t>days</a:t>
                      </a:r>
                      <a:r>
                        <a:rPr lang="fr-FR" sz="700" dirty="0">
                          <a:effectLst/>
                        </a:rPr>
                        <a:t> 01:15:52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 dirty="0">
                          <a:effectLst/>
                        </a:rPr>
                        <a:t>95.00%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01:12:04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92.62%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1,284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6434813"/>
                  </a:ext>
                </a:extLst>
              </a:tr>
              <a:tr h="21765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8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8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4,144.90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01:09:05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 dirty="0">
                          <a:effectLst/>
                        </a:rPr>
                        <a:t>95.00%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01:05:38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94,24%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1,125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1245152"/>
                  </a:ext>
                </a:extLst>
              </a:tr>
              <a:tr h="21765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2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5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10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5,868.10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01:37:48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95.00%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 dirty="0">
                          <a:effectLst/>
                        </a:rPr>
                        <a:t>0 </a:t>
                      </a:r>
                      <a:r>
                        <a:rPr lang="fr-FR" sz="700" dirty="0" err="1">
                          <a:effectLst/>
                        </a:rPr>
                        <a:t>days</a:t>
                      </a:r>
                      <a:r>
                        <a:rPr lang="fr-FR" sz="700" dirty="0">
                          <a:effectLst/>
                        </a:rPr>
                        <a:t> 01:32:55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93.26%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900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5044884"/>
                  </a:ext>
                </a:extLst>
              </a:tr>
              <a:tr h="21765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2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6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12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4,940.40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01:22:20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95.00%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01:18:13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94.77%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750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5182298"/>
                  </a:ext>
                </a:extLst>
              </a:tr>
              <a:tr h="21765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2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7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14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4,379.50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01:13:00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95.00%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01:09:21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 dirty="0">
                          <a:effectLst/>
                        </a:rPr>
                        <a:t>94.56%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642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254087"/>
                  </a:ext>
                </a:extLst>
              </a:tr>
              <a:tr h="21765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2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8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16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3,963.60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01:06:04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95.00%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01:02:45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 dirty="0">
                          <a:effectLst/>
                        </a:rPr>
                        <a:t>94.84%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564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439441"/>
                  </a:ext>
                </a:extLst>
              </a:tr>
              <a:tr h="21765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3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6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18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3,494.20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00:58:14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95.00%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00:55:19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93.73%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501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0956633"/>
                  </a:ext>
                </a:extLst>
              </a:tr>
              <a:tr h="21765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3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7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21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3,082.20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00:51:22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95.00%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00:48:48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93.94%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 dirty="0">
                          <a:effectLst/>
                        </a:rPr>
                        <a:t>429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6681953"/>
                  </a:ext>
                </a:extLst>
              </a:tr>
              <a:tr h="21765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3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8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24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2,734.40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00:45:34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95.00%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00:43:18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95.79%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 dirty="0">
                          <a:effectLst/>
                        </a:rPr>
                        <a:t>375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5954447"/>
                  </a:ext>
                </a:extLst>
              </a:tr>
              <a:tr h="21765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2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4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8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7,077.50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01:57:58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95.00%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01:52:04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94.24%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 dirty="0">
                          <a:effectLst/>
                        </a:rPr>
                        <a:t>1,125</a:t>
                      </a:r>
                    </a:p>
                  </a:txBody>
                  <a:tcPr marL="11945" marR="11945" marT="7963" marB="796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8389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6146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8E4B6AC-705E-7147-8A4D-6F39C7A8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GPU performance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xmlns="" id="{93F01BFC-A5E6-304C-999C-C34C6EE17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028934"/>
              </p:ext>
            </p:extLst>
          </p:nvPr>
        </p:nvGraphicFramePr>
        <p:xfrm>
          <a:off x="190207" y="1184217"/>
          <a:ext cx="8878597" cy="3420749"/>
        </p:xfrm>
        <a:graphic>
          <a:graphicData uri="http://schemas.openxmlformats.org/drawingml/2006/table">
            <a:tbl>
              <a:tblPr/>
              <a:tblGrid>
                <a:gridCol w="494256">
                  <a:extLst>
                    <a:ext uri="{9D8B030D-6E8A-4147-A177-3AD203B41FA5}">
                      <a16:colId xmlns:a16="http://schemas.microsoft.com/office/drawing/2014/main" xmlns="" val="3281402371"/>
                    </a:ext>
                  </a:extLst>
                </a:gridCol>
                <a:gridCol w="494256">
                  <a:extLst>
                    <a:ext uri="{9D8B030D-6E8A-4147-A177-3AD203B41FA5}">
                      <a16:colId xmlns:a16="http://schemas.microsoft.com/office/drawing/2014/main" xmlns="" val="2421439157"/>
                    </a:ext>
                  </a:extLst>
                </a:gridCol>
                <a:gridCol w="494256">
                  <a:extLst>
                    <a:ext uri="{9D8B030D-6E8A-4147-A177-3AD203B41FA5}">
                      <a16:colId xmlns:a16="http://schemas.microsoft.com/office/drawing/2014/main" xmlns="" val="997746953"/>
                    </a:ext>
                  </a:extLst>
                </a:gridCol>
                <a:gridCol w="602744">
                  <a:extLst>
                    <a:ext uri="{9D8B030D-6E8A-4147-A177-3AD203B41FA5}">
                      <a16:colId xmlns:a16="http://schemas.microsoft.com/office/drawing/2014/main" xmlns="" val="2269848282"/>
                    </a:ext>
                  </a:extLst>
                </a:gridCol>
                <a:gridCol w="848806">
                  <a:extLst>
                    <a:ext uri="{9D8B030D-6E8A-4147-A177-3AD203B41FA5}">
                      <a16:colId xmlns:a16="http://schemas.microsoft.com/office/drawing/2014/main" xmlns="" val="1437875451"/>
                    </a:ext>
                  </a:extLst>
                </a:gridCol>
                <a:gridCol w="671006">
                  <a:extLst>
                    <a:ext uri="{9D8B030D-6E8A-4147-A177-3AD203B41FA5}">
                      <a16:colId xmlns:a16="http://schemas.microsoft.com/office/drawing/2014/main" xmlns="" val="4051952432"/>
                    </a:ext>
                  </a:extLst>
                </a:gridCol>
                <a:gridCol w="494256">
                  <a:extLst>
                    <a:ext uri="{9D8B030D-6E8A-4147-A177-3AD203B41FA5}">
                      <a16:colId xmlns:a16="http://schemas.microsoft.com/office/drawing/2014/main" xmlns="" val="2633981632"/>
                    </a:ext>
                  </a:extLst>
                </a:gridCol>
                <a:gridCol w="688468">
                  <a:extLst>
                    <a:ext uri="{9D8B030D-6E8A-4147-A177-3AD203B41FA5}">
                      <a16:colId xmlns:a16="http://schemas.microsoft.com/office/drawing/2014/main" xmlns="" val="407078884"/>
                    </a:ext>
                  </a:extLst>
                </a:gridCol>
                <a:gridCol w="1153606">
                  <a:extLst>
                    <a:ext uri="{9D8B030D-6E8A-4147-A177-3AD203B41FA5}">
                      <a16:colId xmlns:a16="http://schemas.microsoft.com/office/drawing/2014/main" xmlns="" val="2980537032"/>
                    </a:ext>
                  </a:extLst>
                </a:gridCol>
                <a:gridCol w="1080581">
                  <a:extLst>
                    <a:ext uri="{9D8B030D-6E8A-4147-A177-3AD203B41FA5}">
                      <a16:colId xmlns:a16="http://schemas.microsoft.com/office/drawing/2014/main" xmlns="" val="1147645164"/>
                    </a:ext>
                  </a:extLst>
                </a:gridCol>
                <a:gridCol w="850394">
                  <a:extLst>
                    <a:ext uri="{9D8B030D-6E8A-4147-A177-3AD203B41FA5}">
                      <a16:colId xmlns:a16="http://schemas.microsoft.com/office/drawing/2014/main" xmlns="" val="1642572419"/>
                    </a:ext>
                  </a:extLst>
                </a:gridCol>
                <a:gridCol w="1005968">
                  <a:extLst>
                    <a:ext uri="{9D8B030D-6E8A-4147-A177-3AD203B41FA5}">
                      <a16:colId xmlns:a16="http://schemas.microsoft.com/office/drawing/2014/main" xmlns="" val="4252526231"/>
                    </a:ext>
                  </a:extLst>
                </a:gridCol>
              </a:tblGrid>
              <a:tr h="10675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fr-FR" sz="600" b="1">
                          <a:effectLst/>
                        </a:rPr>
                        <a:t>GPU</a:t>
                      </a:r>
                    </a:p>
                  </a:txBody>
                  <a:tcPr marL="14828" marR="14828" marT="9885" marB="988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600" b="1">
                          <a:effectLst/>
                        </a:rPr>
                        <a:t>Nb de serveurs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600" b="1">
                          <a:effectLst/>
                        </a:rPr>
                        <a:t>Nb de cartes / serveur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600" b="1">
                          <a:effectLst/>
                        </a:rPr>
                        <a:t>Nb total de GPUs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600" b="1">
                          <a:effectLst/>
                        </a:rPr>
                        <a:t>Temps d'app. (s)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600" b="1">
                          <a:effectLst/>
                        </a:rPr>
                        <a:t>Temps d'app (h)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600" b="1">
                          <a:effectLst/>
                        </a:rPr>
                        <a:t>Utilisation moyenne des GPUs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600" b="1">
                          <a:effectLst/>
                        </a:rPr>
                        <a:t>Projection utilisation à 100%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600" b="1" dirty="0">
                          <a:effectLst/>
                        </a:rPr>
                        <a:t>WER après 3 époques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600" b="1">
                          <a:effectLst/>
                        </a:rPr>
                        <a:t>Nombre de MAJ des poids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6887430"/>
                  </a:ext>
                </a:extLst>
              </a:tr>
              <a:tr h="173978">
                <a:tc>
                  <a:txBody>
                    <a:bodyPr/>
                    <a:lstStyle/>
                    <a:p>
                      <a:pPr rtl="0" fontAlgn="ctr"/>
                      <a:endParaRPr lang="fr-FR" sz="700">
                        <a:effectLst/>
                      </a:endParaRPr>
                    </a:p>
                  </a:txBody>
                  <a:tcPr marL="14828" marR="14828" marT="9885" marB="988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600" b="1">
                          <a:effectLst/>
                        </a:rPr>
                        <a:t>TFLOP FP32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600" b="1">
                          <a:effectLst/>
                        </a:rPr>
                        <a:t>RAM (Go)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2754502"/>
                  </a:ext>
                </a:extLst>
              </a:tr>
              <a:tr h="241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v100</a:t>
                      </a:r>
                    </a:p>
                  </a:txBody>
                  <a:tcPr marL="14828" marR="14828" marT="9885" marB="988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14.13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32 Go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8,939.30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02:28:59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35.00%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00:52:09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90.95%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8,982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0276609"/>
                  </a:ext>
                </a:extLst>
              </a:tr>
              <a:tr h="241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GTX Titan X</a:t>
                      </a:r>
                    </a:p>
                  </a:txBody>
                  <a:tcPr marL="14828" marR="14828" marT="9885" marB="988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6.69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12 Go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2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2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6,032.70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01:40:33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90.00%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01:30:29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91,68%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4,491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0240042"/>
                  </a:ext>
                </a:extLst>
              </a:tr>
              <a:tr h="24119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RTX 2080 Ti</a:t>
                      </a:r>
                    </a:p>
                  </a:txBody>
                  <a:tcPr marL="14828" marR="14828" marT="9885" marB="988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13.45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11 Go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2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2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5,454.40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01:30:54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60.00%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00:54:33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92.89%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4,491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0009443"/>
                  </a:ext>
                </a:extLst>
              </a:tr>
              <a:tr h="24119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7,546.30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02:05:46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50.00%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01:02:53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93.49%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8,982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0404211"/>
                  </a:ext>
                </a:extLst>
              </a:tr>
              <a:tr h="241197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GTX 1080</a:t>
                      </a:r>
                    </a:p>
                  </a:txBody>
                  <a:tcPr marL="14828" marR="14828" marT="9885" marB="988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8.87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6 Go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2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2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4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8,128.00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02:15:28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100.00%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02:15:28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91.76%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2,247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5750935"/>
                  </a:ext>
                </a:extLst>
              </a:tr>
              <a:tr h="24119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9,427.40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02:37:07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100.00%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02:37:07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93.18%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8,982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9183026"/>
                  </a:ext>
                </a:extLst>
              </a:tr>
              <a:tr h="24119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2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2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4,451.70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01:14:12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100.00%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01:14:12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91.65%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4,491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9676364"/>
                  </a:ext>
                </a:extLst>
              </a:tr>
              <a:tr h="241197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RTX 6000</a:t>
                      </a:r>
                    </a:p>
                  </a:txBody>
                  <a:tcPr marL="14828" marR="14828" marT="9885" marB="988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16.31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24 Go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4,778.40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01:19:38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90.00%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01:11:41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93.01%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8,982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4447233"/>
                  </a:ext>
                </a:extLst>
              </a:tr>
              <a:tr h="24119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2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2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3,416.20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00:56:56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90.00%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00:51:15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93.72%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4,491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5610070"/>
                  </a:ext>
                </a:extLst>
              </a:tr>
              <a:tr h="24119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3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3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2,558.10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00:42:38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90.00%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00:38:22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90.83%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2,994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7876199"/>
                  </a:ext>
                </a:extLst>
              </a:tr>
              <a:tr h="241197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RTX 8000</a:t>
                      </a:r>
                    </a:p>
                  </a:txBody>
                  <a:tcPr marL="14828" marR="14828" marT="9885" marB="988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16.31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48 Go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4,630.10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01:17:10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80.00%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01:01:44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93.01%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8,982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9606665"/>
                  </a:ext>
                </a:extLst>
              </a:tr>
              <a:tr h="24119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2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2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3,417.60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00:56:58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80.00%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00:45:34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93.72%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4,491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5783691"/>
                  </a:ext>
                </a:extLst>
              </a:tr>
              <a:tr h="24119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1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3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3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2,562.80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00:42:43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80.00%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0 days 00:34:10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>
                          <a:effectLst/>
                        </a:rPr>
                        <a:t>90.83%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 dirty="0">
                          <a:effectLst/>
                        </a:rPr>
                        <a:t>2,994</a:t>
                      </a:r>
                    </a:p>
                  </a:txBody>
                  <a:tcPr marL="14828" marR="14828" marT="9885" marB="98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9985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98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077475"/>
            <a:ext cx="8520600" cy="30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Memory per requested CPU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DefMemPerCPU</a:t>
            </a:r>
            <a:r>
              <a:rPr lang="en"/>
              <a:t>) is</a:t>
            </a:r>
            <a:br>
              <a:rPr lang="en"/>
            </a:br>
            <a:r>
              <a:rPr lang="en"/>
              <a:t>	3GB and 10GB of RAM on CPU and GPU partitions respectively.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/>
              <a:t>If you request more than 1 CPUs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-n or -c,</a:t>
            </a:r>
            <a:r>
              <a:rPr lang="en"/>
              <a:t> your job will be allocated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N_CPUs x DefMemPerCPU </a:t>
            </a:r>
            <a:r>
              <a:rPr lang="en"/>
              <a:t>GBs of memory.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/>
              <a:t>Define a global memory limit for your job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--mem</a:t>
            </a:r>
            <a:r>
              <a:rPr lang="en"/>
              <a:t> to override the defaults.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Resource Limits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chemeClr val="dk2"/>
                </a:solidFill>
              </a:rPr>
              <a:t>Let’s Install</a:t>
            </a:r>
            <a:r>
              <a:rPr lang="en" sz="2400" dirty="0">
                <a:solidFill>
                  <a:schemeClr val="dk2"/>
                </a:solidFill>
              </a:rPr>
              <a:t> ”A set of </a:t>
            </a:r>
            <a:r>
              <a:rPr lang="en" sz="2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bash</a:t>
            </a:r>
            <a:r>
              <a:rPr lang="en" sz="2400" dirty="0">
                <a:solidFill>
                  <a:schemeClr val="dk2"/>
                </a:solidFill>
              </a:rPr>
              <a:t> aliases that makes life easier”</a:t>
            </a:r>
            <a:endParaRPr sz="2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429725" y="1166400"/>
            <a:ext cx="7902900" cy="2196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] ~ $ git clone </a:t>
            </a:r>
            <a:r>
              <a:rPr lang="en" sz="1200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https://github.com/ozancaglayan/cluster-rc.git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~/.cluster-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rc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Cloning into '.cluster-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'...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remote: Counting objects: 14, done.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remote: Compressing objects: 100% (9/9), done.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remote: Total 14 (delta 2), reused 14 (delta 2), pack-reused 0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Unpacking objects: 100% (14/14), done.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Checking connectivity... done.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~ $ echo source ~/.cluster-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bashrc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&gt;&gt; ~/.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bashrc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Now reconnect or restart your shell for changes to take effect.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15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information from SLURM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sinfo, squeue, sstat, sacct, sreport, ‘scontrol show job’</a:t>
            </a:r>
            <a:r>
              <a:rPr lang="en"/>
              <a:t/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397800" y="1100029"/>
            <a:ext cx="8434500" cy="228900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] ~ $ 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sinfo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PARTITION AVAIL  TIMELIMIT  NODES  STATE NODELIST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gpu</a:t>
            </a:r>
            <a:r>
              <a:rPr lang="fr-F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up   </a:t>
            </a:r>
            <a:r>
              <a:rPr lang="fr-FR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infinite</a:t>
            </a:r>
            <a:r>
              <a:rPr lang="fr-F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6    mix </a:t>
            </a:r>
            <a:r>
              <a:rPr lang="fr-FR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gpu</a:t>
            </a:r>
            <a:r>
              <a:rPr lang="fr-F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[01,05,21-22,25],raid02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gpu</a:t>
            </a:r>
            <a:r>
              <a:rPr lang="fr-F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up   </a:t>
            </a:r>
            <a:r>
              <a:rPr lang="fr-FR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infinite</a:t>
            </a:r>
            <a:r>
              <a:rPr lang="fr-F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21   </a:t>
            </a:r>
            <a:r>
              <a:rPr lang="fr-FR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idle</a:t>
            </a:r>
            <a:r>
              <a:rPr lang="fr-F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gpu</a:t>
            </a:r>
            <a:r>
              <a:rPr lang="fr-F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[02-04,06-20,23],spk1,trad10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fr-F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        up   </a:t>
            </a:r>
            <a:r>
              <a:rPr lang="fr-FR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infinite</a:t>
            </a:r>
            <a:r>
              <a:rPr lang="fr-F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1  down* cpu46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fr-F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        up   </a:t>
            </a:r>
            <a:r>
              <a:rPr lang="fr-FR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infinite</a:t>
            </a:r>
            <a:r>
              <a:rPr lang="fr-F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2  drain </a:t>
            </a:r>
            <a:r>
              <a:rPr lang="fr-FR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fr-F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[22,45]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fr-F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        up   </a:t>
            </a:r>
            <a:r>
              <a:rPr lang="fr-FR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infinite</a:t>
            </a:r>
            <a:r>
              <a:rPr lang="fr-F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2    mix </a:t>
            </a:r>
            <a:r>
              <a:rPr lang="fr-FR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fr-F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[10,47]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fr-F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        up   </a:t>
            </a:r>
            <a:r>
              <a:rPr lang="fr-FR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infinite</a:t>
            </a:r>
            <a:r>
              <a:rPr lang="fr-F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25   </a:t>
            </a:r>
            <a:r>
              <a:rPr lang="fr-FR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idle</a:t>
            </a:r>
            <a:r>
              <a:rPr lang="fr-F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fr-F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[15-21,25,28-35,37-44,48]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non-k40      up   </a:t>
            </a:r>
            <a:r>
              <a:rPr lang="fr-FR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infinite</a:t>
            </a:r>
            <a:r>
              <a:rPr lang="fr-F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5    mix </a:t>
            </a:r>
            <a:r>
              <a:rPr lang="fr-FR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gpu</a:t>
            </a:r>
            <a:r>
              <a:rPr lang="fr-F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[05,21-22,25],raid02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non-k40      up   </a:t>
            </a:r>
            <a:r>
              <a:rPr lang="fr-FR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infinite</a:t>
            </a:r>
            <a:r>
              <a:rPr lang="fr-F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14   </a:t>
            </a:r>
            <a:r>
              <a:rPr lang="fr-FR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idle</a:t>
            </a:r>
            <a:r>
              <a:rPr lang="fr-F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gpu</a:t>
            </a:r>
            <a:r>
              <a:rPr lang="fr-F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[02,06,12-20,23],spk1,trad10</a:t>
            </a: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3308700"/>
            <a:ext cx="8520600" cy="11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default job queue is marked with (*)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ooc</a:t>
            </a:r>
            <a:r>
              <a:rPr lang="en"/>
              <a:t>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inactive </a:t>
            </a:r>
            <a:r>
              <a:rPr lang="en"/>
              <a:t>i.e. the nodes in it are not used for allocation.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sinfo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- view information about Slurm nodes and partitions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4547</Words>
  <Application>Microsoft Macintosh PowerPoint</Application>
  <PresentationFormat>Présentation à l'écran (16:9)</PresentationFormat>
  <Paragraphs>934</Paragraphs>
  <Slides>59</Slides>
  <Notes>53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59</vt:i4>
      </vt:variant>
    </vt:vector>
  </HeadingPairs>
  <TitlesOfParts>
    <vt:vector size="63" baseType="lpstr">
      <vt:lpstr>Courier New</vt:lpstr>
      <vt:lpstr>Lato</vt:lpstr>
      <vt:lpstr>Arial</vt:lpstr>
      <vt:lpstr>Simple Light</vt:lpstr>
      <vt:lpstr>Introduction to SLURM LIUM - Le Mans University</vt:lpstr>
      <vt:lpstr>Definitions</vt:lpstr>
      <vt:lpstr>Best Practices: General</vt:lpstr>
      <vt:lpstr>Best Practices: Avoid Under/Over Utilization</vt:lpstr>
      <vt:lpstr>Resource Limits</vt:lpstr>
      <vt:lpstr>Resource Limits</vt:lpstr>
      <vt:lpstr>Let’s Install ”A set of bash aliases that makes life easier”</vt:lpstr>
      <vt:lpstr>Getting information from SLURM sinfo, squeue, sstat, sacct, sreport, ‘scontrol show job’ </vt:lpstr>
      <vt:lpstr>sinfo - view information about Slurm nodes and partitions</vt:lpstr>
      <vt:lpstr>si - A more informative sinfo alias</vt:lpstr>
      <vt:lpstr>Node States (see. man sinfo)</vt:lpstr>
      <vt:lpstr>squeue - Getting information about jobs and queues </vt:lpstr>
      <vt:lpstr>Job Reason Codes (see man squeue)</vt:lpstr>
      <vt:lpstr>sq - A more informative squeue alias </vt:lpstr>
      <vt:lpstr>sstat - Display various informations about a running job</vt:lpstr>
      <vt:lpstr>sacct - Displays accounting data for all jobs</vt:lpstr>
      <vt:lpstr>sacct - Displays accounting data for all jobs</vt:lpstr>
      <vt:lpstr>sacct - Displays accounting data for all jobs</vt:lpstr>
      <vt:lpstr>sreport - Generate reports from SLURM accounting data</vt:lpstr>
      <vt:lpstr>sreport - Generate reports from SLURM accounting data</vt:lpstr>
      <vt:lpstr>scj - An alias for scontrol show job</vt:lpstr>
      <vt:lpstr>Initiating/canceling jobs with SLURM srun, sbatch, scancel </vt:lpstr>
      <vt:lpstr>Best Practices</vt:lpstr>
      <vt:lpstr>Common Concepts</vt:lpstr>
      <vt:lpstr>Common Concepts</vt:lpstr>
      <vt:lpstr>Common Concepts</vt:lpstr>
      <vt:lpstr>Common Concepts</vt:lpstr>
      <vt:lpstr>Common Concepts</vt:lpstr>
      <vt:lpstr>Common Concepts</vt:lpstr>
      <vt:lpstr>Common Concepts (GPU partition)</vt:lpstr>
      <vt:lpstr>Common Concepts (GPU partition)</vt:lpstr>
      <vt:lpstr>Common Concepts (GPU partition)</vt:lpstr>
      <vt:lpstr>Common Concepts (GPU partition)</vt:lpstr>
      <vt:lpstr>Common Concepts (GPU partition)</vt:lpstr>
      <vt:lpstr>More on GPU Allocations</vt:lpstr>
      <vt:lpstr>More on srun</vt:lpstr>
      <vt:lpstr>More on srun: -n vs -c</vt:lpstr>
      <vt:lpstr>More on srun: -n vs -c</vt:lpstr>
      <vt:lpstr>More on srun: -n vs -c</vt:lpstr>
      <vt:lpstr>More on srun: -n vs -c</vt:lpstr>
      <vt:lpstr>More on srun: -n vs -c</vt:lpstr>
      <vt:lpstr>More on srun: -n vs -c</vt:lpstr>
      <vt:lpstr>sbatch - Submit a batch script to SLURM</vt:lpstr>
      <vt:lpstr>sbatch - Submit a batch script to SLURM</vt:lpstr>
      <vt:lpstr>sbatch - Submit a batch script to SLURM</vt:lpstr>
      <vt:lpstr>sbatch - Submit a batch script to SLURM</vt:lpstr>
      <vt:lpstr>A Final Example: srun --exclusive</vt:lpstr>
      <vt:lpstr>scancel - send signals to jobs </vt:lpstr>
      <vt:lpstr>Running Jupyter</vt:lpstr>
      <vt:lpstr>Running jupiter lab/notebook on cluster</vt:lpstr>
      <vt:lpstr>Running jupiter lab/notebook on cluster</vt:lpstr>
      <vt:lpstr>Priority</vt:lpstr>
      <vt:lpstr>How to manage job priority</vt:lpstr>
      <vt:lpstr>Computers</vt:lpstr>
      <vt:lpstr>Storage</vt:lpstr>
      <vt:lpstr>Storages</vt:lpstr>
      <vt:lpstr>GPU</vt:lpstr>
      <vt:lpstr>GPU performance</vt:lpstr>
      <vt:lpstr>GPU performance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SLURM LIUM - Le Mans University</dc:title>
  <cp:lastModifiedBy>Utilisateur de Microsoft Office</cp:lastModifiedBy>
  <cp:revision>11</cp:revision>
  <dcterms:modified xsi:type="dcterms:W3CDTF">2021-11-24T20:50:32Z</dcterms:modified>
</cp:coreProperties>
</file>