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94a88e23e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94a88e2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3374f8a2b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3374f8a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374f8a2b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3374f8a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374f8a2b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3374f8a2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4a88e23e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4a88e2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374f8a2b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374f8a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4a88e23e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94a88e2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94a88e23e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94a88e2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374f8a2b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374f8a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427d41af6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427d41a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374f8a2b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374f8a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427d41af6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427d41a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3374f8a2b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3374f8a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4a88e23e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4a88e2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374f8a2b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374f8a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374f8a2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374f8a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3374f8a2b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3374f8a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008974"/>
            <a:ext cx="8520600" cy="23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None/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448505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3200"/>
              <a:buNone/>
              <a:defRPr sz="3200">
                <a:solidFill>
                  <a:srgbClr val="0099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448505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3200"/>
              <a:buNone/>
              <a:defRPr sz="3200">
                <a:solidFill>
                  <a:srgbClr val="0099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196F"/>
              </a:buClr>
              <a:buSzPts val="2800"/>
              <a:buNone/>
              <a:defRPr b="1" sz="2800">
                <a:solidFill>
                  <a:srgbClr val="2A19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196F"/>
              </a:buClr>
              <a:buSzPts val="1800"/>
              <a:buChar char="●"/>
              <a:defRPr sz="1800">
                <a:solidFill>
                  <a:srgbClr val="2A196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○"/>
              <a:defRPr>
                <a:solidFill>
                  <a:srgbClr val="2A196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■"/>
              <a:defRPr>
                <a:solidFill>
                  <a:srgbClr val="2A196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●"/>
              <a:defRPr>
                <a:solidFill>
                  <a:srgbClr val="2A196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○"/>
              <a:defRPr>
                <a:solidFill>
                  <a:srgbClr val="2A196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■"/>
              <a:defRPr>
                <a:solidFill>
                  <a:srgbClr val="2A196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●"/>
              <a:defRPr>
                <a:solidFill>
                  <a:srgbClr val="2A196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196F"/>
              </a:buClr>
              <a:buSzPts val="1400"/>
              <a:buChar char="○"/>
              <a:defRPr>
                <a:solidFill>
                  <a:srgbClr val="2A196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196F"/>
              </a:buClr>
              <a:buSzPts val="1400"/>
              <a:buChar char="■"/>
              <a:defRPr>
                <a:solidFill>
                  <a:srgbClr val="2A196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48328" y="219275"/>
            <a:ext cx="1889800" cy="76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008974"/>
            <a:ext cx="8520600" cy="23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/>
              <a:t>Network Embedding as Matrix Factorization: Unifying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DeepWalk, LINE, PTE, and node2vec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Qiu et al. 2018</a:t>
            </a:r>
            <a:endParaRPr sz="3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8505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Better Together JSALT 2023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Reading Group Session #1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Peter Vickers (University of Sheffield)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Considering the Laplacian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36625"/>
            <a:ext cx="6162000" cy="5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By dropping the constant terms and use of Theorem 3.1: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DeepWalk is in effect applying a transformation to the eigenvalues of the normalized Laplacian of the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1"/>
            <a:ext cx="5992201" cy="8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16275"/>
            <a:ext cx="5003375" cy="10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75" y="4138475"/>
            <a:ext cx="4929295" cy="8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lang="en-GB"/>
              <a:t>ormalized Graph Laplacian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New Eigenvalues from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>
                <a:solidFill>
                  <a:srgbClr val="2A196F"/>
                </a:solidFill>
              </a:rPr>
              <a:t> are </a:t>
            </a:r>
            <a:endParaRPr>
              <a:solidFill>
                <a:srgbClr val="2A196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These can be seen as the output of a transformation on original eigenvalues 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Model this as a</a:t>
            </a:r>
            <a:r>
              <a:rPr b="1" lang="en-GB"/>
              <a:t> filter on the eigenvalues of the original graph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6" y="1629023"/>
            <a:ext cx="7201423" cy="12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725" y="3106750"/>
            <a:ext cx="2595099" cy="4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of the Eigenvalue Filter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</a:t>
            </a:r>
            <a:r>
              <a:rPr lang="en-GB"/>
              <a:t>t prefers positive large eigenvalues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Secondly, the preference becomes stronger as window size T increases. I.e. as T grows, the filter tries to approximate a low-rank positive semi-definite matrix by keeping large positive eigenvalues.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75" y="1624399"/>
            <a:ext cx="7418326" cy="24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NetMF 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5301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Directly compute and factorise the DeepWalk inspired m</a:t>
            </a:r>
            <a:r>
              <a:rPr lang="en-GB"/>
              <a:t>atrix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3" y="2145100"/>
            <a:ext cx="4632001" cy="39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850" y="1530183"/>
            <a:ext cx="1902876" cy="46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NetMF vs DeepWalk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7"/>
            <a:ext cx="7931427" cy="31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NetMF works better than DeepWalk on certain tasks, especially those where short-term dependence is enough to capture the relationships (e.g. Wikipedia).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Factorisation methods can’t model second(+)-order tasks efficiently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can this method model attributed edges? This would seem to be a tensor decomposition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relate this analysis to Graph Neural Networks?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this be used to make online algorithms better? Both methods have advantages. Could initialising a more complex online algorithm with embeddings from a Factorisation method help?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Node2Vec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give closed form version of Node2Vec (2nd order random walk):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omputation of the transition probability tensor </a:t>
            </a:r>
            <a:r>
              <a:rPr b="1" lang="en-GB" u="sng"/>
              <a:t>P</a:t>
            </a:r>
            <a:r>
              <a:rPr lang="en-GB"/>
              <a:t> and corresponding stationary distribution </a:t>
            </a:r>
            <a:r>
              <a:rPr b="1" lang="en-GB"/>
              <a:t>X</a:t>
            </a:r>
            <a:r>
              <a:rPr lang="en-GB"/>
              <a:t> is very expensive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Accurate modeling of the full 2nd-order dynamics problematic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00" y="2121902"/>
            <a:ext cx="6873125" cy="8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663" y="4415725"/>
            <a:ext cx="23526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High-level Summary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have </a:t>
            </a:r>
            <a:r>
              <a:rPr b="1" lang="en-GB"/>
              <a:t>online algorithms</a:t>
            </a:r>
            <a:r>
              <a:rPr lang="en-GB"/>
              <a:t> for learning graph embeddings. These vector </a:t>
            </a:r>
            <a:r>
              <a:rPr lang="en-GB"/>
              <a:t>graph embeddings </a:t>
            </a:r>
            <a:r>
              <a:rPr lang="en-GB"/>
              <a:t>embeddings represent the structural context of nodes in a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Methods Discussed: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DeepWalk (walk length &gt; 1 edges)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LINE </a:t>
            </a:r>
            <a:r>
              <a:rPr lang="en-GB" sz="1800"/>
              <a:t> (walk length = 1 edge)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PTE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Node2vec (second order walk with &gt; 1 edges)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Propose a new Matrix-Factorisation based method NetMF which is shown to approximate DeepWalk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Both online algorithms and Qiu et als’ analysis influenced by Skip-Gram word embedding model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are online graph embedding algorithms related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we derive closed-form representations of methods?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Given these closed-form representations, can we learn and </a:t>
            </a:r>
            <a:r>
              <a:rPr lang="en-GB"/>
              <a:t>optimize</a:t>
            </a:r>
            <a:r>
              <a:rPr lang="en-GB"/>
              <a:t> this way?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Back to Skip-Gram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36625"/>
            <a:ext cx="5041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Skip-Gram with Negative Sampling from </a:t>
            </a:r>
            <a:r>
              <a:rPr i="1" lang="en-GB"/>
              <a:t>Distributed Representations of Words and Phrases and their Compositionality</a:t>
            </a:r>
            <a:r>
              <a:rPr lang="en-GB"/>
              <a:t> (Mikolov et al 2013)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Learn vector representations for word w(t) (aka w) through </a:t>
            </a:r>
            <a:r>
              <a:rPr lang="en-GB"/>
              <a:t>their</a:t>
            </a:r>
            <a:r>
              <a:rPr lang="en-GB"/>
              <a:t> </a:t>
            </a:r>
            <a:r>
              <a:rPr lang="en-GB"/>
              <a:t>proximity</a:t>
            </a:r>
            <a:r>
              <a:rPr lang="en-GB"/>
              <a:t> with other words w(t±k) (aka 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Instead of a softmax for the probability of a word, use a logistic regression against k negative samples </a:t>
            </a:r>
            <a:r>
              <a:rPr b="1" lang="en-GB"/>
              <a:t>NEG Sampling: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847" y="1536622"/>
            <a:ext cx="2171650" cy="30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22" y="5288572"/>
            <a:ext cx="4936351" cy="8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Levy and Goldbergs’ 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25"/>
            <a:ext cx="8520600" cy="4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Gives full loss: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will </a:t>
            </a:r>
            <a:r>
              <a:rPr lang="en-GB"/>
              <a:t>create</a:t>
            </a:r>
            <a:r>
              <a:rPr lang="en-GB"/>
              <a:t> embeddings </a:t>
            </a:r>
            <a:r>
              <a:rPr lang="en-GB"/>
              <a:t>matrices</a:t>
            </a:r>
            <a:r>
              <a:rPr lang="en-GB"/>
              <a:t> </a:t>
            </a:r>
            <a:r>
              <a:rPr b="1" lang="en-GB"/>
              <a:t>W</a:t>
            </a:r>
            <a:r>
              <a:rPr lang="en-GB"/>
              <a:t> and </a:t>
            </a:r>
            <a:r>
              <a:rPr b="1" lang="en-GB"/>
              <a:t>C</a:t>
            </a:r>
            <a:r>
              <a:rPr lang="en-GB"/>
              <a:t> for word and context embeddings respectively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think of Skip-Gram as </a:t>
            </a:r>
            <a:r>
              <a:rPr lang="en-GB"/>
              <a:t>learning </a:t>
            </a:r>
            <a:r>
              <a:rPr b="1" lang="en-GB"/>
              <a:t>W</a:t>
            </a:r>
            <a:r>
              <a:rPr lang="en-GB"/>
              <a:t> · </a:t>
            </a:r>
            <a:r>
              <a:rPr b="1" lang="en-GB"/>
              <a:t>C</a:t>
            </a:r>
            <a:r>
              <a:rPr baseline="30000" lang="en-GB"/>
              <a:t>T</a:t>
            </a:r>
            <a:r>
              <a:rPr lang="en-GB"/>
              <a:t> = </a:t>
            </a:r>
            <a:r>
              <a:rPr b="1" lang="en-GB"/>
              <a:t>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Skip-Gram is then factorising </a:t>
            </a:r>
            <a:r>
              <a:rPr b="1" lang="en-GB"/>
              <a:t>M</a:t>
            </a:r>
            <a:r>
              <a:rPr lang="en-GB"/>
              <a:t> into |</a:t>
            </a:r>
            <a:r>
              <a:rPr b="1" lang="en-GB"/>
              <a:t>V</a:t>
            </a:r>
            <a:r>
              <a:rPr baseline="-25000" lang="en-GB"/>
              <a:t>W</a:t>
            </a:r>
            <a:r>
              <a:rPr lang="en-GB"/>
              <a:t>| </a:t>
            </a:r>
            <a:r>
              <a:rPr lang="en-GB"/>
              <a:t>×</a:t>
            </a:r>
            <a:r>
              <a:rPr lang="en-GB"/>
              <a:t> |</a:t>
            </a:r>
            <a:r>
              <a:rPr b="1" lang="en-GB"/>
              <a:t>V</a:t>
            </a:r>
            <a:r>
              <a:rPr baseline="-25000" lang="en-GB"/>
              <a:t>C</a:t>
            </a:r>
            <a:r>
              <a:rPr lang="en-GB"/>
              <a:t>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b="1" lang="en-GB"/>
              <a:t>M</a:t>
            </a:r>
            <a:r>
              <a:rPr lang="en-GB"/>
              <a:t>,</a:t>
            </a:r>
            <a:r>
              <a:rPr lang="en-GB"/>
              <a:t> rows corresponds to words, columns to contexts, and </a:t>
            </a:r>
            <a:r>
              <a:rPr b="1" lang="en-GB"/>
              <a:t>cells a measure of </a:t>
            </a:r>
            <a:r>
              <a:rPr b="1" lang="en-GB"/>
              <a:t>association</a:t>
            </a:r>
            <a:r>
              <a:rPr lang="en-GB"/>
              <a:t> f(w, c)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43" y="1267375"/>
            <a:ext cx="4446482" cy="7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51" y="2435148"/>
            <a:ext cx="7352428" cy="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Word Embedding as Implicit Matrix Factorization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79500" y="15173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Skip-Gram is factorising the PMI Matrix: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Red square is PMI of (w</a:t>
            </a:r>
            <a:r>
              <a:rPr lang="en-GB"/>
              <a:t>, c):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5" y="3524976"/>
            <a:ext cx="7042600" cy="9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25" y="1984423"/>
            <a:ext cx="7499799" cy="7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this mean for Graphs?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DeepWalk generates embeddings by taking random walks. It then performs Skip-Gram learning on those walks.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Obvious parallel to Levy and Goldbergs’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Central Question: </a:t>
            </a:r>
            <a:r>
              <a:rPr i="1" lang="en-GB"/>
              <a:t>what is the Implicit Matrix M in the Graph Embedding Algorithms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50" y="3853376"/>
            <a:ext cx="7042600" cy="9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840075" y="212375"/>
            <a:ext cx="599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DeepWalk Implicit Matrix #(w,c)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47325" y="1510875"/>
            <a:ext cx="8313000" cy="4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find the probability of finding #(w,c) with step length 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Where </a:t>
            </a:r>
            <a:r>
              <a:rPr b="1" lang="en-GB"/>
              <a:t>P</a:t>
            </a:r>
            <a:r>
              <a:rPr lang="en-GB"/>
              <a:t> = </a:t>
            </a:r>
            <a:r>
              <a:rPr b="1" lang="en-GB"/>
              <a:t>D</a:t>
            </a:r>
            <a:r>
              <a:rPr baseline="30000" lang="en-GB"/>
              <a:t>-1</a:t>
            </a:r>
            <a:r>
              <a:rPr b="1" lang="en-GB"/>
              <a:t>A</a:t>
            </a:r>
            <a:r>
              <a:rPr lang="en-GB"/>
              <a:t>. Vol(</a:t>
            </a:r>
            <a:r>
              <a:rPr b="1" lang="en-GB"/>
              <a:t>G</a:t>
            </a:r>
            <a:r>
              <a:rPr lang="en-GB"/>
              <a:t>) = the sum of the Adjacency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Dropping the step length r we find: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0" y="2103553"/>
            <a:ext cx="5938601" cy="6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75" y="4111325"/>
            <a:ext cx="5938601" cy="82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5">
            <a:alphaModFix/>
          </a:blip>
          <a:srcRect b="0" l="54508" r="12392" t="0"/>
          <a:stretch/>
        </p:blipFill>
        <p:spPr>
          <a:xfrm>
            <a:off x="6692725" y="936300"/>
            <a:ext cx="2331075" cy="9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40075" y="212375"/>
            <a:ext cx="6054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DeepWalk Implicit Matrix #(w), #(c)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count # of w or c can be approximated as the degree of w or c divided by the volume of the graph: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Combining this with the previous result, we have: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DeepWalk is implicitly factoring this matrix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0" y="2285428"/>
            <a:ext cx="5501425" cy="8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4058623"/>
            <a:ext cx="7259401" cy="10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