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8" d="100"/>
          <a:sy n="78" d="100"/>
        </p:scale>
        <p:origin x="2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695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207770"/>
            <a:ext cx="12902327" cy="4258628"/>
          </a:xfrm>
          <a:prstGeom prst="rect">
            <a:avLst/>
          </a:prstGeom>
          <a:noFill/>
          <a:ln/>
        </p:spPr>
        <p:txBody>
          <a:bodyPr wrap="square" rtlCol="0" anchor="t"/>
          <a:lstStyle/>
          <a:p>
            <a:pPr marL="0" indent="0">
              <a:lnSpc>
                <a:spcPts val="8384"/>
              </a:lnSpc>
              <a:buNone/>
            </a:pPr>
            <a:r>
              <a:rPr lang="en-US" sz="6707" b="1" dirty="0">
                <a:solidFill>
                  <a:srgbClr val="231971"/>
                </a:solidFill>
                <a:latin typeface="Outfit" pitchFamily="34" charset="0"/>
                <a:ea typeface="Outfit" pitchFamily="34" charset="-122"/>
                <a:cs typeface="Outfit" pitchFamily="34" charset="-120"/>
              </a:rPr>
              <a:t>PAINTING THE STORIES OF MY LIFE ON A CANVAS OF MEMORIES. MY AUTOBIOGRAPHY</a:t>
            </a:r>
            <a:endParaRPr lang="en-US" sz="6707" dirty="0"/>
          </a:p>
        </p:txBody>
      </p:sp>
      <p:sp>
        <p:nvSpPr>
          <p:cNvPr id="5" name="Text 2"/>
          <p:cNvSpPr/>
          <p:nvPr/>
        </p:nvSpPr>
        <p:spPr>
          <a:xfrm>
            <a:off x="864037" y="5836682"/>
            <a:ext cx="12902327"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Life is a fascinating journey filled with twists, turns, and unforgettable moments. As I look back on my own path, I am reminded of the diverse experiences that have shaped me into the person I am today. This autobiography is a glimpse into my life, a collection of moments and mosaics that have left an indelible mark on me and those around me.</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2753797"/>
            <a:ext cx="7634407"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CHAPTER 1: EARLY YEARS</a:t>
            </a:r>
            <a:endParaRPr lang="en-US" sz="4860" dirty="0"/>
          </a:p>
        </p:txBody>
      </p:sp>
      <p:sp>
        <p:nvSpPr>
          <p:cNvPr id="5" name="Text 2"/>
          <p:cNvSpPr/>
          <p:nvPr/>
        </p:nvSpPr>
        <p:spPr>
          <a:xfrm>
            <a:off x="864037" y="3895606"/>
            <a:ext cx="12902327"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My name is Glenda Waithira Maina. I was born on 23rd June 2003. I am 21 years old living in Nakuru County, Kenya. I am the last born daughter to my parents alongside my other 3 siblings, making a nuclear family of 6. I was born in Kiambu County. As the last born, I found my place within the bustling household, surrounded by the warmth of familial bonds. I discovered the beauty of companionship and the strength found in unity.</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493401"/>
            <a:ext cx="10652641"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Early Years: A Harmonious Childhood</a:t>
            </a:r>
            <a:endParaRPr lang="en-US" sz="4860" dirty="0"/>
          </a:p>
        </p:txBody>
      </p:sp>
      <p:sp>
        <p:nvSpPr>
          <p:cNvPr id="5" name="Text 2"/>
          <p:cNvSpPr/>
          <p:nvPr/>
        </p:nvSpPr>
        <p:spPr>
          <a:xfrm>
            <a:off x="864037" y="2635210"/>
            <a:ext cx="12902327"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My early years were marked by a nurturing upbringing, rich in family bonds, friendships, and a strong sense of community. I grew up in a close-knit village where life was uncomplicated, and the values of unity and togetherness were deeply embedded. I spent much of my time with my grandparents, with whom I shared a very close relationship.</a:t>
            </a:r>
            <a:endParaRPr lang="en-US" sz="1944" dirty="0"/>
          </a:p>
        </p:txBody>
      </p:sp>
      <p:sp>
        <p:nvSpPr>
          <p:cNvPr id="6" name="Shape 3"/>
          <p:cNvSpPr/>
          <p:nvPr/>
        </p:nvSpPr>
        <p:spPr>
          <a:xfrm>
            <a:off x="864037" y="4098012"/>
            <a:ext cx="4136231" cy="2638187"/>
          </a:xfrm>
          <a:prstGeom prst="roundRect">
            <a:avLst>
              <a:gd name="adj" fmla="val 3930"/>
            </a:avLst>
          </a:prstGeom>
          <a:solidFill>
            <a:srgbClr val="E9E6FA"/>
          </a:solidFill>
          <a:ln w="15240">
            <a:solidFill>
              <a:srgbClr val="BDB8DF"/>
            </a:solidFill>
            <a:prstDash val="solid"/>
          </a:ln>
        </p:spPr>
      </p:sp>
      <p:sp>
        <p:nvSpPr>
          <p:cNvPr id="7" name="Text 4"/>
          <p:cNvSpPr/>
          <p:nvPr/>
        </p:nvSpPr>
        <p:spPr>
          <a:xfrm>
            <a:off x="1126093" y="4360069"/>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Family Bonds</a:t>
            </a:r>
            <a:endParaRPr lang="en-US" sz="2430" dirty="0"/>
          </a:p>
        </p:txBody>
      </p:sp>
      <p:sp>
        <p:nvSpPr>
          <p:cNvPr id="8" name="Text 5"/>
          <p:cNvSpPr/>
          <p:nvPr/>
        </p:nvSpPr>
        <p:spPr>
          <a:xfrm>
            <a:off x="1126093" y="4893945"/>
            <a:ext cx="3612118"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The warmth of familial bonds surrounded me, fostering a sense of belonging and love.</a:t>
            </a:r>
            <a:endParaRPr lang="en-US" sz="1944" dirty="0"/>
          </a:p>
        </p:txBody>
      </p:sp>
      <p:sp>
        <p:nvSpPr>
          <p:cNvPr id="9" name="Shape 6"/>
          <p:cNvSpPr/>
          <p:nvPr/>
        </p:nvSpPr>
        <p:spPr>
          <a:xfrm>
            <a:off x="5247084" y="4098012"/>
            <a:ext cx="4136231" cy="2638187"/>
          </a:xfrm>
          <a:prstGeom prst="roundRect">
            <a:avLst>
              <a:gd name="adj" fmla="val 3930"/>
            </a:avLst>
          </a:prstGeom>
          <a:solidFill>
            <a:srgbClr val="E9E6FA"/>
          </a:solidFill>
          <a:ln w="15240">
            <a:solidFill>
              <a:srgbClr val="BDB8DF"/>
            </a:solidFill>
            <a:prstDash val="solid"/>
          </a:ln>
        </p:spPr>
      </p:sp>
      <p:sp>
        <p:nvSpPr>
          <p:cNvPr id="10" name="Text 7"/>
          <p:cNvSpPr/>
          <p:nvPr/>
        </p:nvSpPr>
        <p:spPr>
          <a:xfrm>
            <a:off x="5509141" y="4360069"/>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Companionship</a:t>
            </a:r>
            <a:endParaRPr lang="en-US" sz="2430" dirty="0"/>
          </a:p>
        </p:txBody>
      </p:sp>
      <p:sp>
        <p:nvSpPr>
          <p:cNvPr id="11" name="Text 8"/>
          <p:cNvSpPr/>
          <p:nvPr/>
        </p:nvSpPr>
        <p:spPr>
          <a:xfrm>
            <a:off x="5509141" y="4893945"/>
            <a:ext cx="3612118"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I discovered the beauty of companionship, finding strength in unity and shared experiences.</a:t>
            </a:r>
            <a:endParaRPr lang="en-US" sz="1944" dirty="0"/>
          </a:p>
        </p:txBody>
      </p:sp>
      <p:sp>
        <p:nvSpPr>
          <p:cNvPr id="12" name="Shape 9"/>
          <p:cNvSpPr/>
          <p:nvPr/>
        </p:nvSpPr>
        <p:spPr>
          <a:xfrm>
            <a:off x="9630132" y="4098012"/>
            <a:ext cx="4136231" cy="2638187"/>
          </a:xfrm>
          <a:prstGeom prst="roundRect">
            <a:avLst>
              <a:gd name="adj" fmla="val 3930"/>
            </a:avLst>
          </a:prstGeom>
          <a:solidFill>
            <a:srgbClr val="E9E6FA"/>
          </a:solidFill>
          <a:ln w="15240">
            <a:solidFill>
              <a:srgbClr val="BDB8DF"/>
            </a:solidFill>
            <a:prstDash val="solid"/>
          </a:ln>
        </p:spPr>
      </p:sp>
      <p:sp>
        <p:nvSpPr>
          <p:cNvPr id="13" name="Text 10"/>
          <p:cNvSpPr/>
          <p:nvPr/>
        </p:nvSpPr>
        <p:spPr>
          <a:xfrm>
            <a:off x="9892189" y="4360069"/>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Community Values</a:t>
            </a:r>
            <a:endParaRPr lang="en-US" sz="2430" dirty="0"/>
          </a:p>
        </p:txBody>
      </p:sp>
      <p:sp>
        <p:nvSpPr>
          <p:cNvPr id="14" name="Text 11"/>
          <p:cNvSpPr/>
          <p:nvPr/>
        </p:nvSpPr>
        <p:spPr>
          <a:xfrm>
            <a:off x="9892189" y="4893945"/>
            <a:ext cx="3612118"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The village instilled in me the values of unity and togetherness, shaping my understanding of community.</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226225"/>
            <a:ext cx="11430953"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Life with Cousins and Childhood Friends</a:t>
            </a:r>
            <a:endParaRPr lang="en-US" sz="4860" dirty="0"/>
          </a:p>
        </p:txBody>
      </p:sp>
      <p:sp>
        <p:nvSpPr>
          <p:cNvPr id="5" name="Text 2"/>
          <p:cNvSpPr/>
          <p:nvPr/>
        </p:nvSpPr>
        <p:spPr>
          <a:xfrm>
            <a:off x="864037" y="2368034"/>
            <a:ext cx="12902327"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I was fortunate to have cousins and childhood friends living nearby. We shared a unique camaraderie that added a special dimension to my upbringing. Together, we explored the village, played games in open fields, and embarked on countless adventures. Our friendships were built on the laughter and joy of carefree days, forming bonds that would endure a lifetime.</a:t>
            </a:r>
            <a:endParaRPr lang="en-US" sz="1944" dirty="0"/>
          </a:p>
        </p:txBody>
      </p:sp>
      <p:sp>
        <p:nvSpPr>
          <p:cNvPr id="6" name="Shape 3"/>
          <p:cNvSpPr/>
          <p:nvPr/>
        </p:nvSpPr>
        <p:spPr>
          <a:xfrm>
            <a:off x="864037" y="4503539"/>
            <a:ext cx="555427" cy="555427"/>
          </a:xfrm>
          <a:prstGeom prst="roundRect">
            <a:avLst>
              <a:gd name="adj" fmla="val 18669"/>
            </a:avLst>
          </a:prstGeom>
          <a:solidFill>
            <a:srgbClr val="E9E6FA"/>
          </a:solidFill>
          <a:ln w="15240">
            <a:solidFill>
              <a:srgbClr val="BDB8DF"/>
            </a:solidFill>
            <a:prstDash val="solid"/>
          </a:ln>
        </p:spPr>
      </p:sp>
      <p:sp>
        <p:nvSpPr>
          <p:cNvPr id="7" name="Text 4"/>
          <p:cNvSpPr/>
          <p:nvPr/>
        </p:nvSpPr>
        <p:spPr>
          <a:xfrm>
            <a:off x="1069538" y="4596051"/>
            <a:ext cx="144423"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1</a:t>
            </a:r>
            <a:endParaRPr lang="en-US" sz="2916" dirty="0"/>
          </a:p>
        </p:txBody>
      </p:sp>
      <p:sp>
        <p:nvSpPr>
          <p:cNvPr id="8" name="Text 5"/>
          <p:cNvSpPr/>
          <p:nvPr/>
        </p:nvSpPr>
        <p:spPr>
          <a:xfrm>
            <a:off x="1666280" y="4503539"/>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Shared Camaraderie</a:t>
            </a:r>
            <a:endParaRPr lang="en-US" sz="2430" dirty="0"/>
          </a:p>
        </p:txBody>
      </p:sp>
      <p:sp>
        <p:nvSpPr>
          <p:cNvPr id="9" name="Text 6"/>
          <p:cNvSpPr/>
          <p:nvPr/>
        </p:nvSpPr>
        <p:spPr>
          <a:xfrm>
            <a:off x="1666280" y="5037415"/>
            <a:ext cx="3333988"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Cousins and childhood friends created a unique bond, enriching my upbringing.</a:t>
            </a:r>
            <a:endParaRPr lang="en-US" sz="1944" dirty="0"/>
          </a:p>
        </p:txBody>
      </p:sp>
      <p:sp>
        <p:nvSpPr>
          <p:cNvPr id="10" name="Shape 7"/>
          <p:cNvSpPr/>
          <p:nvPr/>
        </p:nvSpPr>
        <p:spPr>
          <a:xfrm>
            <a:off x="5247084" y="4503539"/>
            <a:ext cx="555427" cy="555427"/>
          </a:xfrm>
          <a:prstGeom prst="roundRect">
            <a:avLst>
              <a:gd name="adj" fmla="val 18669"/>
            </a:avLst>
          </a:prstGeom>
          <a:solidFill>
            <a:srgbClr val="E9E6FA"/>
          </a:solidFill>
          <a:ln w="15240">
            <a:solidFill>
              <a:srgbClr val="BDB8DF"/>
            </a:solidFill>
            <a:prstDash val="solid"/>
          </a:ln>
        </p:spPr>
      </p:sp>
      <p:sp>
        <p:nvSpPr>
          <p:cNvPr id="11" name="Text 8"/>
          <p:cNvSpPr/>
          <p:nvPr/>
        </p:nvSpPr>
        <p:spPr>
          <a:xfrm>
            <a:off x="5418058" y="4596051"/>
            <a:ext cx="213360"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2</a:t>
            </a:r>
            <a:endParaRPr lang="en-US" sz="2916" dirty="0"/>
          </a:p>
        </p:txBody>
      </p:sp>
      <p:sp>
        <p:nvSpPr>
          <p:cNvPr id="12" name="Text 9"/>
          <p:cNvSpPr/>
          <p:nvPr/>
        </p:nvSpPr>
        <p:spPr>
          <a:xfrm>
            <a:off x="6049328" y="4503539"/>
            <a:ext cx="3333988" cy="771525"/>
          </a:xfrm>
          <a:prstGeom prst="rect">
            <a:avLst/>
          </a:prstGeom>
          <a:noFill/>
          <a:ln/>
        </p:spPr>
        <p:txBody>
          <a:bodyPr wrap="squar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Exploration and Adventure</a:t>
            </a:r>
            <a:endParaRPr lang="en-US" sz="2430" dirty="0"/>
          </a:p>
        </p:txBody>
      </p:sp>
      <p:sp>
        <p:nvSpPr>
          <p:cNvPr id="13" name="Text 10"/>
          <p:cNvSpPr/>
          <p:nvPr/>
        </p:nvSpPr>
        <p:spPr>
          <a:xfrm>
            <a:off x="6049328" y="5423178"/>
            <a:ext cx="3333988"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We explored the village, played games, and embarked on countless adventures, forging lasting memories.</a:t>
            </a:r>
            <a:endParaRPr lang="en-US" sz="1944" dirty="0"/>
          </a:p>
        </p:txBody>
      </p:sp>
      <p:sp>
        <p:nvSpPr>
          <p:cNvPr id="14" name="Shape 11"/>
          <p:cNvSpPr/>
          <p:nvPr/>
        </p:nvSpPr>
        <p:spPr>
          <a:xfrm>
            <a:off x="9630132" y="4503539"/>
            <a:ext cx="555427" cy="555427"/>
          </a:xfrm>
          <a:prstGeom prst="roundRect">
            <a:avLst>
              <a:gd name="adj" fmla="val 18669"/>
            </a:avLst>
          </a:prstGeom>
          <a:solidFill>
            <a:srgbClr val="E9E6FA"/>
          </a:solidFill>
          <a:ln w="15240">
            <a:solidFill>
              <a:srgbClr val="BDB8DF"/>
            </a:solidFill>
            <a:prstDash val="solid"/>
          </a:ln>
        </p:spPr>
      </p:sp>
      <p:sp>
        <p:nvSpPr>
          <p:cNvPr id="15" name="Text 12"/>
          <p:cNvSpPr/>
          <p:nvPr/>
        </p:nvSpPr>
        <p:spPr>
          <a:xfrm>
            <a:off x="9802416" y="4596051"/>
            <a:ext cx="210741" cy="370284"/>
          </a:xfrm>
          <a:prstGeom prst="rect">
            <a:avLst/>
          </a:prstGeom>
          <a:noFill/>
          <a:ln/>
        </p:spPr>
        <p:txBody>
          <a:bodyPr wrap="none" rtlCol="0" anchor="t"/>
          <a:lstStyle/>
          <a:p>
            <a:pPr marL="0" indent="0" algn="ctr">
              <a:lnSpc>
                <a:spcPts val="2916"/>
              </a:lnSpc>
              <a:buNone/>
            </a:pPr>
            <a:r>
              <a:rPr lang="en-US" sz="2916" b="1" dirty="0">
                <a:solidFill>
                  <a:srgbClr val="2A2742"/>
                </a:solidFill>
                <a:latin typeface="Outfit" pitchFamily="34" charset="0"/>
                <a:ea typeface="Outfit" pitchFamily="34" charset="-122"/>
                <a:cs typeface="Outfit" pitchFamily="34" charset="-120"/>
              </a:rPr>
              <a:t>3</a:t>
            </a:r>
            <a:endParaRPr lang="en-US" sz="2916" dirty="0"/>
          </a:p>
        </p:txBody>
      </p:sp>
      <p:sp>
        <p:nvSpPr>
          <p:cNvPr id="16" name="Text 13"/>
          <p:cNvSpPr/>
          <p:nvPr/>
        </p:nvSpPr>
        <p:spPr>
          <a:xfrm>
            <a:off x="10432375" y="4503539"/>
            <a:ext cx="3086100" cy="385763"/>
          </a:xfrm>
          <a:prstGeom prst="rect">
            <a:avLst/>
          </a:prstGeom>
          <a:noFill/>
          <a:ln/>
        </p:spPr>
        <p:txBody>
          <a:bodyPr wrap="none" rtlCol="0" anchor="t"/>
          <a:lstStyle/>
          <a:p>
            <a:pPr marL="0" indent="0">
              <a:lnSpc>
                <a:spcPts val="3038"/>
              </a:lnSpc>
              <a:buNone/>
            </a:pPr>
            <a:r>
              <a:rPr lang="en-US" sz="2430" b="1" dirty="0">
                <a:solidFill>
                  <a:srgbClr val="2A2742"/>
                </a:solidFill>
                <a:latin typeface="Outfit" pitchFamily="34" charset="0"/>
                <a:ea typeface="Outfit" pitchFamily="34" charset="-122"/>
                <a:cs typeface="Outfit" pitchFamily="34" charset="-120"/>
              </a:rPr>
              <a:t>Carefree Joy</a:t>
            </a:r>
            <a:endParaRPr lang="en-US" sz="2430" dirty="0"/>
          </a:p>
        </p:txBody>
      </p:sp>
      <p:sp>
        <p:nvSpPr>
          <p:cNvPr id="17" name="Text 14"/>
          <p:cNvSpPr/>
          <p:nvPr/>
        </p:nvSpPr>
        <p:spPr>
          <a:xfrm>
            <a:off x="10432375" y="5037415"/>
            <a:ext cx="3333988"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Laughter and joy filled our days, creating friendships that would endure a lifetime.</a:t>
            </a:r>
            <a:endParaRPr lang="en-US" sz="194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409819"/>
            <a:ext cx="12269152"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Playtime in the Neighborhood Playgrounds</a:t>
            </a:r>
            <a:endParaRPr lang="en-US" sz="4860" dirty="0"/>
          </a:p>
        </p:txBody>
      </p:sp>
      <p:sp>
        <p:nvSpPr>
          <p:cNvPr id="5" name="Text 2"/>
          <p:cNvSpPr/>
          <p:nvPr/>
        </p:nvSpPr>
        <p:spPr>
          <a:xfrm>
            <a:off x="864037" y="2675096"/>
            <a:ext cx="12902327"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Our village boasted several playgrounds, which served as the epicenter of our youthful delight. These open spaces became our canvas for creativity, imagination, and endless games. From playing tag to these playgrounds were where we learned the values of teamwork, and the thrill of friendly competition.</a:t>
            </a:r>
            <a:endParaRPr lang="en-US" sz="1944" dirty="0"/>
          </a:p>
        </p:txBody>
      </p:sp>
      <p:sp>
        <p:nvSpPr>
          <p:cNvPr id="6" name="Text 3"/>
          <p:cNvSpPr/>
          <p:nvPr/>
        </p:nvSpPr>
        <p:spPr>
          <a:xfrm>
            <a:off x="864037" y="4384715"/>
            <a:ext cx="3881795"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Creativity and Imagination</a:t>
            </a:r>
            <a:endParaRPr lang="en-US" sz="2430" dirty="0"/>
          </a:p>
        </p:txBody>
      </p:sp>
      <p:sp>
        <p:nvSpPr>
          <p:cNvPr id="7" name="Text 4"/>
          <p:cNvSpPr/>
          <p:nvPr/>
        </p:nvSpPr>
        <p:spPr>
          <a:xfrm>
            <a:off x="864037" y="5017294"/>
            <a:ext cx="3898821" cy="158019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The playgrounds became our canvas for creativity and imagination, fostering a sense of wonder.</a:t>
            </a:r>
            <a:endParaRPr lang="en-US" sz="1944" dirty="0"/>
          </a:p>
        </p:txBody>
      </p:sp>
      <p:sp>
        <p:nvSpPr>
          <p:cNvPr id="8" name="Text 5"/>
          <p:cNvSpPr/>
          <p:nvPr/>
        </p:nvSpPr>
        <p:spPr>
          <a:xfrm>
            <a:off x="5372695" y="4384715"/>
            <a:ext cx="3898821" cy="771525"/>
          </a:xfrm>
          <a:prstGeom prst="rect">
            <a:avLst/>
          </a:prstGeom>
          <a:noFill/>
          <a:ln/>
        </p:spPr>
        <p:txBody>
          <a:bodyPr wrap="squar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Teamwork and Competition</a:t>
            </a:r>
            <a:endParaRPr lang="en-US" sz="2430" dirty="0"/>
          </a:p>
        </p:txBody>
      </p:sp>
      <p:sp>
        <p:nvSpPr>
          <p:cNvPr id="9" name="Text 6"/>
          <p:cNvSpPr/>
          <p:nvPr/>
        </p:nvSpPr>
        <p:spPr>
          <a:xfrm>
            <a:off x="5372695" y="5403056"/>
            <a:ext cx="3898821"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We learned the values of teamwork and the thrill of friendly competition, fostering a sense of sportsmanship.</a:t>
            </a:r>
            <a:endParaRPr lang="en-US" sz="1944" dirty="0"/>
          </a:p>
        </p:txBody>
      </p:sp>
      <p:sp>
        <p:nvSpPr>
          <p:cNvPr id="10" name="Text 7"/>
          <p:cNvSpPr/>
          <p:nvPr/>
        </p:nvSpPr>
        <p:spPr>
          <a:xfrm>
            <a:off x="9881354" y="4384715"/>
            <a:ext cx="3086100" cy="385763"/>
          </a:xfrm>
          <a:prstGeom prst="rect">
            <a:avLst/>
          </a:prstGeom>
          <a:noFill/>
          <a:ln/>
        </p:spPr>
        <p:txBody>
          <a:bodyPr wrap="none" rtlCol="0" anchor="t"/>
          <a:lstStyle/>
          <a:p>
            <a:pPr marL="0" indent="0">
              <a:lnSpc>
                <a:spcPts val="3038"/>
              </a:lnSpc>
              <a:buNone/>
            </a:pPr>
            <a:r>
              <a:rPr lang="en-US" sz="2430" b="1" dirty="0">
                <a:solidFill>
                  <a:srgbClr val="231971"/>
                </a:solidFill>
                <a:latin typeface="Outfit" pitchFamily="34" charset="0"/>
                <a:ea typeface="Outfit" pitchFamily="34" charset="-122"/>
                <a:cs typeface="Outfit" pitchFamily="34" charset="-120"/>
              </a:rPr>
              <a:t>Endless Games</a:t>
            </a:r>
            <a:endParaRPr lang="en-US" sz="2430" dirty="0"/>
          </a:p>
        </p:txBody>
      </p:sp>
      <p:sp>
        <p:nvSpPr>
          <p:cNvPr id="11" name="Text 8"/>
          <p:cNvSpPr/>
          <p:nvPr/>
        </p:nvSpPr>
        <p:spPr>
          <a:xfrm>
            <a:off x="9881354" y="5017294"/>
            <a:ext cx="3898821"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From tag to hide-and-seek, the playgrounds provided endless opportunities for fun and laughter.</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912072"/>
          </a:xfrm>
          <a:prstGeom prst="rect">
            <a:avLst/>
          </a:prstGeom>
          <a:solidFill>
            <a:srgbClr val="FAFAFA">
              <a:alpha val="75000"/>
            </a:srgbClr>
          </a:solidFill>
          <a:ln/>
        </p:spPr>
      </p:sp>
      <p:sp>
        <p:nvSpPr>
          <p:cNvPr id="4" name="Text 1"/>
          <p:cNvSpPr/>
          <p:nvPr/>
        </p:nvSpPr>
        <p:spPr>
          <a:xfrm>
            <a:off x="2594967" y="475178"/>
            <a:ext cx="5060037" cy="540068"/>
          </a:xfrm>
          <a:prstGeom prst="rect">
            <a:avLst/>
          </a:prstGeom>
          <a:noFill/>
          <a:ln/>
        </p:spPr>
        <p:txBody>
          <a:bodyPr wrap="none" rtlCol="0" anchor="t"/>
          <a:lstStyle/>
          <a:p>
            <a:pPr marL="0" indent="0">
              <a:lnSpc>
                <a:spcPts val="4253"/>
              </a:lnSpc>
              <a:buNone/>
            </a:pPr>
            <a:r>
              <a:rPr lang="en-US" sz="3402" b="1" dirty="0">
                <a:solidFill>
                  <a:srgbClr val="231971"/>
                </a:solidFill>
                <a:latin typeface="Outfit" pitchFamily="34" charset="0"/>
                <a:ea typeface="Outfit" pitchFamily="34" charset="-122"/>
                <a:cs typeface="Outfit" pitchFamily="34" charset="-120"/>
              </a:rPr>
              <a:t>CHILDHOOD MEMORIES</a:t>
            </a:r>
            <a:endParaRPr lang="en-US" sz="3402" dirty="0"/>
          </a:p>
        </p:txBody>
      </p:sp>
      <p:sp>
        <p:nvSpPr>
          <p:cNvPr id="5" name="Text 2"/>
          <p:cNvSpPr/>
          <p:nvPr/>
        </p:nvSpPr>
        <p:spPr>
          <a:xfrm>
            <a:off x="2594967" y="1360884"/>
            <a:ext cx="9440347" cy="829747"/>
          </a:xfrm>
          <a:prstGeom prst="rect">
            <a:avLst/>
          </a:prstGeom>
          <a:noFill/>
          <a:ln/>
        </p:spPr>
        <p:txBody>
          <a:bodyPr wrap="square" rtlCol="0" anchor="t"/>
          <a:lstStyle/>
          <a:p>
            <a:pPr marL="0" indent="0">
              <a:lnSpc>
                <a:spcPts val="2177"/>
              </a:lnSpc>
              <a:buNone/>
            </a:pPr>
            <a:r>
              <a:rPr lang="en-US" sz="1361" dirty="0">
                <a:solidFill>
                  <a:srgbClr val="2A2742"/>
                </a:solidFill>
                <a:latin typeface="Arimo" pitchFamily="34" charset="0"/>
                <a:ea typeface="Arimo" pitchFamily="34" charset="-122"/>
                <a:cs typeface="Arimo" pitchFamily="34" charset="-120"/>
              </a:rPr>
              <a:t>My childhood memories are a treasure trove of delightful experiences and heartfelt moments that shaped who I am today. Growing up as the last born in a close-knit family, I was enveloped in the warmth and affection of my parents, siblings, and extended family.</a:t>
            </a:r>
            <a:endParaRPr lang="en-US" sz="1361" dirty="0"/>
          </a:p>
        </p:txBody>
      </p:sp>
      <p:sp>
        <p:nvSpPr>
          <p:cNvPr id="6" name="Shape 3"/>
          <p:cNvSpPr/>
          <p:nvPr/>
        </p:nvSpPr>
        <p:spPr>
          <a:xfrm>
            <a:off x="2843451" y="2384941"/>
            <a:ext cx="21550" cy="7051953"/>
          </a:xfrm>
          <a:prstGeom prst="roundRect">
            <a:avLst>
              <a:gd name="adj" fmla="val 336822"/>
            </a:avLst>
          </a:prstGeom>
          <a:solidFill>
            <a:srgbClr val="BDB8DF"/>
          </a:solidFill>
          <a:ln/>
        </p:spPr>
      </p:sp>
      <p:sp>
        <p:nvSpPr>
          <p:cNvPr id="7" name="Shape 4"/>
          <p:cNvSpPr/>
          <p:nvPr/>
        </p:nvSpPr>
        <p:spPr>
          <a:xfrm>
            <a:off x="3048536" y="2762786"/>
            <a:ext cx="604837" cy="21550"/>
          </a:xfrm>
          <a:prstGeom prst="roundRect">
            <a:avLst>
              <a:gd name="adj" fmla="val 336822"/>
            </a:avLst>
          </a:prstGeom>
          <a:solidFill>
            <a:srgbClr val="BDB8DF"/>
          </a:solidFill>
          <a:ln/>
        </p:spPr>
      </p:sp>
      <p:sp>
        <p:nvSpPr>
          <p:cNvPr id="8" name="Shape 5"/>
          <p:cNvSpPr/>
          <p:nvPr/>
        </p:nvSpPr>
        <p:spPr>
          <a:xfrm>
            <a:off x="2659797" y="2579251"/>
            <a:ext cx="388739" cy="388739"/>
          </a:xfrm>
          <a:prstGeom prst="roundRect">
            <a:avLst>
              <a:gd name="adj" fmla="val 18672"/>
            </a:avLst>
          </a:prstGeom>
          <a:solidFill>
            <a:srgbClr val="E9E6FA"/>
          </a:solidFill>
          <a:ln w="7620">
            <a:solidFill>
              <a:srgbClr val="BDB8DF"/>
            </a:solidFill>
            <a:prstDash val="solid"/>
          </a:ln>
        </p:spPr>
      </p:sp>
      <p:sp>
        <p:nvSpPr>
          <p:cNvPr id="9" name="Text 6"/>
          <p:cNvSpPr/>
          <p:nvPr/>
        </p:nvSpPr>
        <p:spPr>
          <a:xfrm>
            <a:off x="2803505" y="2644021"/>
            <a:ext cx="101203"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1</a:t>
            </a:r>
            <a:endParaRPr lang="en-US" sz="2041" dirty="0"/>
          </a:p>
        </p:txBody>
      </p:sp>
      <p:sp>
        <p:nvSpPr>
          <p:cNvPr id="10" name="Text 7"/>
          <p:cNvSpPr/>
          <p:nvPr/>
        </p:nvSpPr>
        <p:spPr>
          <a:xfrm>
            <a:off x="3804642" y="2557701"/>
            <a:ext cx="2401967"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Harmonious Upbringing</a:t>
            </a:r>
            <a:endParaRPr lang="en-US" sz="1701" dirty="0"/>
          </a:p>
        </p:txBody>
      </p:sp>
      <p:sp>
        <p:nvSpPr>
          <p:cNvPr id="11" name="Text 8"/>
          <p:cNvSpPr/>
          <p:nvPr/>
        </p:nvSpPr>
        <p:spPr>
          <a:xfrm>
            <a:off x="3804642" y="2931200"/>
            <a:ext cx="8230672"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My early years were marked by a nurturing environment filled with love and laughter, surrounded by family bonds, friendships, and a strong sense of community.</a:t>
            </a:r>
            <a:endParaRPr lang="en-US" sz="1361" dirty="0"/>
          </a:p>
        </p:txBody>
      </p:sp>
      <p:sp>
        <p:nvSpPr>
          <p:cNvPr id="12" name="Shape 9"/>
          <p:cNvSpPr/>
          <p:nvPr/>
        </p:nvSpPr>
        <p:spPr>
          <a:xfrm>
            <a:off x="3048536" y="4207728"/>
            <a:ext cx="604837" cy="21550"/>
          </a:xfrm>
          <a:prstGeom prst="roundRect">
            <a:avLst>
              <a:gd name="adj" fmla="val 336822"/>
            </a:avLst>
          </a:prstGeom>
          <a:solidFill>
            <a:srgbClr val="BDB8DF"/>
          </a:solidFill>
          <a:ln/>
        </p:spPr>
      </p:sp>
      <p:sp>
        <p:nvSpPr>
          <p:cNvPr id="13" name="Shape 10"/>
          <p:cNvSpPr/>
          <p:nvPr/>
        </p:nvSpPr>
        <p:spPr>
          <a:xfrm>
            <a:off x="2659797" y="4024193"/>
            <a:ext cx="388739" cy="388739"/>
          </a:xfrm>
          <a:prstGeom prst="roundRect">
            <a:avLst>
              <a:gd name="adj" fmla="val 18672"/>
            </a:avLst>
          </a:prstGeom>
          <a:solidFill>
            <a:srgbClr val="E9E6FA"/>
          </a:solidFill>
          <a:ln w="7620">
            <a:solidFill>
              <a:srgbClr val="BDB8DF"/>
            </a:solidFill>
            <a:prstDash val="solid"/>
          </a:ln>
        </p:spPr>
      </p:sp>
      <p:sp>
        <p:nvSpPr>
          <p:cNvPr id="14" name="Text 11"/>
          <p:cNvSpPr/>
          <p:nvPr/>
        </p:nvSpPr>
        <p:spPr>
          <a:xfrm>
            <a:off x="2779455" y="4088963"/>
            <a:ext cx="149304"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2</a:t>
            </a:r>
            <a:endParaRPr lang="en-US" sz="2041" dirty="0"/>
          </a:p>
        </p:txBody>
      </p:sp>
      <p:sp>
        <p:nvSpPr>
          <p:cNvPr id="15" name="Text 12"/>
          <p:cNvSpPr/>
          <p:nvPr/>
        </p:nvSpPr>
        <p:spPr>
          <a:xfrm>
            <a:off x="3804642" y="4002643"/>
            <a:ext cx="4654987"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Adventures with Siblings, Cousins, and Friends</a:t>
            </a:r>
            <a:endParaRPr lang="en-US" sz="1701" dirty="0"/>
          </a:p>
        </p:txBody>
      </p:sp>
      <p:sp>
        <p:nvSpPr>
          <p:cNvPr id="16" name="Text 13"/>
          <p:cNvSpPr/>
          <p:nvPr/>
        </p:nvSpPr>
        <p:spPr>
          <a:xfrm>
            <a:off x="3804642" y="4376142"/>
            <a:ext cx="8230672"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Living near my cousins and childhood friends was a true blessing, sharing a unique camaraderie that added a special dimension to my upbringing.</a:t>
            </a:r>
            <a:endParaRPr lang="en-US" sz="1361" dirty="0"/>
          </a:p>
        </p:txBody>
      </p:sp>
      <p:sp>
        <p:nvSpPr>
          <p:cNvPr id="17" name="Shape 14"/>
          <p:cNvSpPr/>
          <p:nvPr/>
        </p:nvSpPr>
        <p:spPr>
          <a:xfrm>
            <a:off x="3048536" y="5652671"/>
            <a:ext cx="604837" cy="21550"/>
          </a:xfrm>
          <a:prstGeom prst="roundRect">
            <a:avLst>
              <a:gd name="adj" fmla="val 336822"/>
            </a:avLst>
          </a:prstGeom>
          <a:solidFill>
            <a:srgbClr val="BDB8DF"/>
          </a:solidFill>
          <a:ln/>
        </p:spPr>
      </p:sp>
      <p:sp>
        <p:nvSpPr>
          <p:cNvPr id="18" name="Shape 15"/>
          <p:cNvSpPr/>
          <p:nvPr/>
        </p:nvSpPr>
        <p:spPr>
          <a:xfrm>
            <a:off x="2659797" y="5469136"/>
            <a:ext cx="388739" cy="388739"/>
          </a:xfrm>
          <a:prstGeom prst="roundRect">
            <a:avLst>
              <a:gd name="adj" fmla="val 18672"/>
            </a:avLst>
          </a:prstGeom>
          <a:solidFill>
            <a:srgbClr val="E9E6FA"/>
          </a:solidFill>
          <a:ln w="7620">
            <a:solidFill>
              <a:srgbClr val="BDB8DF"/>
            </a:solidFill>
            <a:prstDash val="solid"/>
          </a:ln>
        </p:spPr>
      </p:sp>
      <p:sp>
        <p:nvSpPr>
          <p:cNvPr id="19" name="Text 16"/>
          <p:cNvSpPr/>
          <p:nvPr/>
        </p:nvSpPr>
        <p:spPr>
          <a:xfrm>
            <a:off x="2780407" y="5533906"/>
            <a:ext cx="14751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3</a:t>
            </a:r>
            <a:endParaRPr lang="en-US" sz="2041" dirty="0"/>
          </a:p>
        </p:txBody>
      </p:sp>
      <p:sp>
        <p:nvSpPr>
          <p:cNvPr id="20" name="Text 17"/>
          <p:cNvSpPr/>
          <p:nvPr/>
        </p:nvSpPr>
        <p:spPr>
          <a:xfrm>
            <a:off x="3804642" y="5447586"/>
            <a:ext cx="311146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Holiday Visits to Grandparents</a:t>
            </a:r>
            <a:endParaRPr lang="en-US" sz="1701" dirty="0"/>
          </a:p>
        </p:txBody>
      </p:sp>
      <p:sp>
        <p:nvSpPr>
          <p:cNvPr id="21" name="Text 18"/>
          <p:cNvSpPr/>
          <p:nvPr/>
        </p:nvSpPr>
        <p:spPr>
          <a:xfrm>
            <a:off x="3804642" y="5821085"/>
            <a:ext cx="8230672"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Holidays were especially memorable when we visited my grandparents' home, filled with joy and excitement, sharing stories and wisdom.</a:t>
            </a:r>
            <a:endParaRPr lang="en-US" sz="1361" dirty="0"/>
          </a:p>
        </p:txBody>
      </p:sp>
      <p:sp>
        <p:nvSpPr>
          <p:cNvPr id="22" name="Shape 19"/>
          <p:cNvSpPr/>
          <p:nvPr/>
        </p:nvSpPr>
        <p:spPr>
          <a:xfrm>
            <a:off x="3048536" y="7097613"/>
            <a:ext cx="604837" cy="21550"/>
          </a:xfrm>
          <a:prstGeom prst="roundRect">
            <a:avLst>
              <a:gd name="adj" fmla="val 336822"/>
            </a:avLst>
          </a:prstGeom>
          <a:solidFill>
            <a:srgbClr val="BDB8DF"/>
          </a:solidFill>
          <a:ln/>
        </p:spPr>
      </p:sp>
      <p:sp>
        <p:nvSpPr>
          <p:cNvPr id="23" name="Shape 20"/>
          <p:cNvSpPr/>
          <p:nvPr/>
        </p:nvSpPr>
        <p:spPr>
          <a:xfrm>
            <a:off x="2659797" y="6914078"/>
            <a:ext cx="388739" cy="388739"/>
          </a:xfrm>
          <a:prstGeom prst="roundRect">
            <a:avLst>
              <a:gd name="adj" fmla="val 18672"/>
            </a:avLst>
          </a:prstGeom>
          <a:solidFill>
            <a:srgbClr val="E9E6FA"/>
          </a:solidFill>
          <a:ln w="7620">
            <a:solidFill>
              <a:srgbClr val="BDB8DF"/>
            </a:solidFill>
            <a:prstDash val="solid"/>
          </a:ln>
        </p:spPr>
      </p:sp>
      <p:sp>
        <p:nvSpPr>
          <p:cNvPr id="24" name="Text 21"/>
          <p:cNvSpPr/>
          <p:nvPr/>
        </p:nvSpPr>
        <p:spPr>
          <a:xfrm>
            <a:off x="2774692" y="6978848"/>
            <a:ext cx="158948"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4</a:t>
            </a:r>
            <a:endParaRPr lang="en-US" sz="2041" dirty="0"/>
          </a:p>
        </p:txBody>
      </p:sp>
      <p:sp>
        <p:nvSpPr>
          <p:cNvPr id="25" name="Text 22"/>
          <p:cNvSpPr/>
          <p:nvPr/>
        </p:nvSpPr>
        <p:spPr>
          <a:xfrm>
            <a:off x="3804642" y="6892528"/>
            <a:ext cx="2210157"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Siblings' Homecoming</a:t>
            </a:r>
            <a:endParaRPr lang="en-US" sz="1701" dirty="0"/>
          </a:p>
        </p:txBody>
      </p:sp>
      <p:sp>
        <p:nvSpPr>
          <p:cNvPr id="26" name="Text 23"/>
          <p:cNvSpPr/>
          <p:nvPr/>
        </p:nvSpPr>
        <p:spPr>
          <a:xfrm>
            <a:off x="3804642" y="7266027"/>
            <a:ext cx="8230672"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During the holidays, when my siblings returned from boarding school, our home was filled with even more joy and activity, strengthening our familial bonds.</a:t>
            </a:r>
            <a:endParaRPr lang="en-US" sz="1361" dirty="0"/>
          </a:p>
        </p:txBody>
      </p:sp>
      <p:sp>
        <p:nvSpPr>
          <p:cNvPr id="27" name="Shape 24"/>
          <p:cNvSpPr/>
          <p:nvPr/>
        </p:nvSpPr>
        <p:spPr>
          <a:xfrm>
            <a:off x="3048536" y="8542556"/>
            <a:ext cx="604837" cy="21550"/>
          </a:xfrm>
          <a:prstGeom prst="roundRect">
            <a:avLst>
              <a:gd name="adj" fmla="val 336822"/>
            </a:avLst>
          </a:prstGeom>
          <a:solidFill>
            <a:srgbClr val="BDB8DF"/>
          </a:solidFill>
          <a:ln/>
        </p:spPr>
      </p:sp>
      <p:sp>
        <p:nvSpPr>
          <p:cNvPr id="28" name="Shape 25"/>
          <p:cNvSpPr/>
          <p:nvPr/>
        </p:nvSpPr>
        <p:spPr>
          <a:xfrm>
            <a:off x="2659797" y="8359021"/>
            <a:ext cx="388739" cy="388739"/>
          </a:xfrm>
          <a:prstGeom prst="roundRect">
            <a:avLst>
              <a:gd name="adj" fmla="val 18672"/>
            </a:avLst>
          </a:prstGeom>
          <a:solidFill>
            <a:srgbClr val="E9E6FA"/>
          </a:solidFill>
          <a:ln w="7620">
            <a:solidFill>
              <a:srgbClr val="BDB8DF"/>
            </a:solidFill>
            <a:prstDash val="solid"/>
          </a:ln>
        </p:spPr>
      </p:sp>
      <p:sp>
        <p:nvSpPr>
          <p:cNvPr id="29" name="Text 26"/>
          <p:cNvSpPr/>
          <p:nvPr/>
        </p:nvSpPr>
        <p:spPr>
          <a:xfrm>
            <a:off x="2780526" y="8423791"/>
            <a:ext cx="147280" cy="259199"/>
          </a:xfrm>
          <a:prstGeom prst="rect">
            <a:avLst/>
          </a:prstGeom>
          <a:noFill/>
          <a:ln/>
        </p:spPr>
        <p:txBody>
          <a:bodyPr wrap="none" rtlCol="0" anchor="t"/>
          <a:lstStyle/>
          <a:p>
            <a:pPr marL="0" indent="0" algn="ctr">
              <a:lnSpc>
                <a:spcPts val="2041"/>
              </a:lnSpc>
              <a:buNone/>
            </a:pPr>
            <a:r>
              <a:rPr lang="en-US" sz="2041" b="1" dirty="0">
                <a:solidFill>
                  <a:srgbClr val="2A2742"/>
                </a:solidFill>
                <a:latin typeface="Outfit" pitchFamily="34" charset="0"/>
                <a:ea typeface="Outfit" pitchFamily="34" charset="-122"/>
                <a:cs typeface="Outfit" pitchFamily="34" charset="-120"/>
              </a:rPr>
              <a:t>5</a:t>
            </a:r>
            <a:endParaRPr lang="en-US" sz="2041" dirty="0"/>
          </a:p>
        </p:txBody>
      </p:sp>
      <p:sp>
        <p:nvSpPr>
          <p:cNvPr id="30" name="Text 27"/>
          <p:cNvSpPr/>
          <p:nvPr/>
        </p:nvSpPr>
        <p:spPr>
          <a:xfrm>
            <a:off x="3804642" y="8337471"/>
            <a:ext cx="2753320" cy="269915"/>
          </a:xfrm>
          <a:prstGeom prst="rect">
            <a:avLst/>
          </a:prstGeom>
          <a:noFill/>
          <a:ln/>
        </p:spPr>
        <p:txBody>
          <a:bodyPr wrap="none" rtlCol="0" anchor="t"/>
          <a:lstStyle/>
          <a:p>
            <a:pPr marL="0" indent="0" algn="l">
              <a:lnSpc>
                <a:spcPts val="2126"/>
              </a:lnSpc>
              <a:buNone/>
            </a:pPr>
            <a:r>
              <a:rPr lang="en-US" sz="1701" b="1" dirty="0">
                <a:solidFill>
                  <a:srgbClr val="2A2742"/>
                </a:solidFill>
                <a:latin typeface="Outfit" pitchFamily="34" charset="0"/>
                <a:ea typeface="Outfit" pitchFamily="34" charset="-122"/>
                <a:cs typeface="Outfit" pitchFamily="34" charset="-120"/>
              </a:rPr>
              <a:t>Neighborhood Playgrounds</a:t>
            </a:r>
            <a:endParaRPr lang="en-US" sz="1701" dirty="0"/>
          </a:p>
        </p:txBody>
      </p:sp>
      <p:sp>
        <p:nvSpPr>
          <p:cNvPr id="31" name="Text 28"/>
          <p:cNvSpPr/>
          <p:nvPr/>
        </p:nvSpPr>
        <p:spPr>
          <a:xfrm>
            <a:off x="3804642" y="8710970"/>
            <a:ext cx="8230672" cy="553164"/>
          </a:xfrm>
          <a:prstGeom prst="rect">
            <a:avLst/>
          </a:prstGeom>
          <a:noFill/>
          <a:ln/>
        </p:spPr>
        <p:txBody>
          <a:bodyPr wrap="square" rtlCol="0" anchor="t"/>
          <a:lstStyle/>
          <a:p>
            <a:pPr marL="0" indent="0" algn="l">
              <a:lnSpc>
                <a:spcPts val="2177"/>
              </a:lnSpc>
              <a:buNone/>
            </a:pPr>
            <a:r>
              <a:rPr lang="en-US" sz="1361" dirty="0">
                <a:solidFill>
                  <a:srgbClr val="2A2742"/>
                </a:solidFill>
                <a:latin typeface="Arimo" pitchFamily="34" charset="0"/>
                <a:ea typeface="Arimo" pitchFamily="34" charset="-122"/>
                <a:cs typeface="Arimo" pitchFamily="34" charset="-120"/>
              </a:rPr>
              <a:t>The neighbor playgrounds were the epicenter of our youthful joy, becoming our canvas for creativity, imagination, and endless games.</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1456373" y="760452"/>
            <a:ext cx="8498443" cy="670322"/>
          </a:xfrm>
          <a:prstGeom prst="rect">
            <a:avLst/>
          </a:prstGeom>
          <a:noFill/>
          <a:ln/>
        </p:spPr>
        <p:txBody>
          <a:bodyPr wrap="none" rtlCol="0" anchor="t"/>
          <a:lstStyle/>
          <a:p>
            <a:pPr marL="0" indent="0">
              <a:lnSpc>
                <a:spcPts val="5278"/>
              </a:lnSpc>
              <a:buNone/>
            </a:pPr>
            <a:r>
              <a:rPr lang="en-US" sz="4223" b="1" dirty="0">
                <a:solidFill>
                  <a:srgbClr val="231971"/>
                </a:solidFill>
                <a:latin typeface="Outfit" pitchFamily="34" charset="0"/>
                <a:ea typeface="Outfit" pitchFamily="34" charset="-122"/>
                <a:cs typeface="Outfit" pitchFamily="34" charset="-120"/>
              </a:rPr>
              <a:t>Introduction to the Christian Faith</a:t>
            </a:r>
            <a:endParaRPr lang="en-US" sz="4223" dirty="0"/>
          </a:p>
        </p:txBody>
      </p:sp>
      <p:sp>
        <p:nvSpPr>
          <p:cNvPr id="5" name="Text 2"/>
          <p:cNvSpPr/>
          <p:nvPr/>
        </p:nvSpPr>
        <p:spPr>
          <a:xfrm>
            <a:off x="1456373" y="1752481"/>
            <a:ext cx="11717655" cy="686514"/>
          </a:xfrm>
          <a:prstGeom prst="rect">
            <a:avLst/>
          </a:prstGeom>
          <a:noFill/>
          <a:ln/>
        </p:spPr>
        <p:txBody>
          <a:bodyPr wrap="square" rtlCol="0" anchor="t"/>
          <a:lstStyle/>
          <a:p>
            <a:pPr marL="0" indent="0">
              <a:lnSpc>
                <a:spcPts val="2703"/>
              </a:lnSpc>
              <a:buNone/>
            </a:pPr>
            <a:r>
              <a:rPr lang="en-US" sz="1689" dirty="0">
                <a:solidFill>
                  <a:srgbClr val="2A2742"/>
                </a:solidFill>
                <a:latin typeface="Arimo" pitchFamily="34" charset="0"/>
                <a:ea typeface="Arimo" pitchFamily="34" charset="-122"/>
                <a:cs typeface="Arimo" pitchFamily="34" charset="-120"/>
              </a:rPr>
              <a:t>My journey through education and faith was deeply influenced by my upbringing. Even before I stepped into Primary and High School, my parents played a significant role in introducing me to the Christian faith through the Africa Inland Church.</a:t>
            </a:r>
            <a:endParaRPr lang="en-US" sz="1689" dirty="0"/>
          </a:p>
        </p:txBody>
      </p:sp>
      <p:pic>
        <p:nvPicPr>
          <p:cNvPr id="6" name="Image 1" descr="preencoded.png"/>
          <p:cNvPicPr>
            <a:picLocks noChangeAspect="1"/>
          </p:cNvPicPr>
          <p:nvPr/>
        </p:nvPicPr>
        <p:blipFill>
          <a:blip r:embed="rId4"/>
          <a:stretch>
            <a:fillRect/>
          </a:stretch>
        </p:blipFill>
        <p:spPr>
          <a:xfrm>
            <a:off x="1456373" y="2680216"/>
            <a:ext cx="536258" cy="536258"/>
          </a:xfrm>
          <a:prstGeom prst="rect">
            <a:avLst/>
          </a:prstGeom>
        </p:spPr>
      </p:pic>
      <p:sp>
        <p:nvSpPr>
          <p:cNvPr id="7" name="Text 3"/>
          <p:cNvSpPr/>
          <p:nvPr/>
        </p:nvSpPr>
        <p:spPr>
          <a:xfrm>
            <a:off x="1456373" y="3430905"/>
            <a:ext cx="2681288" cy="335161"/>
          </a:xfrm>
          <a:prstGeom prst="rect">
            <a:avLst/>
          </a:prstGeom>
          <a:noFill/>
          <a:ln/>
        </p:spPr>
        <p:txBody>
          <a:bodyPr wrap="none" rtlCol="0" anchor="t"/>
          <a:lstStyle/>
          <a:p>
            <a:pPr marL="0" indent="0" algn="l">
              <a:lnSpc>
                <a:spcPts val="2639"/>
              </a:lnSpc>
              <a:buNone/>
            </a:pPr>
            <a:r>
              <a:rPr lang="en-US" sz="2111" b="1" dirty="0">
                <a:solidFill>
                  <a:srgbClr val="2A2742"/>
                </a:solidFill>
                <a:latin typeface="Outfit" pitchFamily="34" charset="0"/>
                <a:ea typeface="Outfit" pitchFamily="34" charset="-122"/>
                <a:cs typeface="Outfit" pitchFamily="34" charset="-120"/>
              </a:rPr>
              <a:t>Early Years of Faith</a:t>
            </a:r>
            <a:endParaRPr lang="en-US" sz="2111" dirty="0"/>
          </a:p>
        </p:txBody>
      </p:sp>
      <p:sp>
        <p:nvSpPr>
          <p:cNvPr id="8" name="Text 4"/>
          <p:cNvSpPr/>
          <p:nvPr/>
        </p:nvSpPr>
        <p:spPr>
          <a:xfrm>
            <a:off x="1456373" y="3894773"/>
            <a:ext cx="5697974" cy="686514"/>
          </a:xfrm>
          <a:prstGeom prst="rect">
            <a:avLst/>
          </a:prstGeom>
          <a:noFill/>
          <a:ln/>
        </p:spPr>
        <p:txBody>
          <a:bodyPr wrap="square" rtlCol="0" anchor="t"/>
          <a:lstStyle/>
          <a:p>
            <a:pPr marL="0" indent="0" algn="l">
              <a:lnSpc>
                <a:spcPts val="2703"/>
              </a:lnSpc>
              <a:buNone/>
            </a:pPr>
            <a:r>
              <a:rPr lang="en-US" sz="1689" dirty="0">
                <a:solidFill>
                  <a:srgbClr val="2A2742"/>
                </a:solidFill>
                <a:latin typeface="Arimo" pitchFamily="34" charset="0"/>
                <a:ea typeface="Arimo" pitchFamily="34" charset="-122"/>
                <a:cs typeface="Arimo" pitchFamily="34" charset="-120"/>
              </a:rPr>
              <a:t>I grew up in a household where the values of faith, love, and compassion were a way of life.</a:t>
            </a:r>
            <a:endParaRPr lang="en-US" sz="1689" dirty="0"/>
          </a:p>
        </p:txBody>
      </p:sp>
      <p:pic>
        <p:nvPicPr>
          <p:cNvPr id="9" name="Image 2" descr="preencoded.png"/>
          <p:cNvPicPr>
            <a:picLocks noChangeAspect="1"/>
          </p:cNvPicPr>
          <p:nvPr/>
        </p:nvPicPr>
        <p:blipFill>
          <a:blip r:embed="rId5"/>
          <a:stretch>
            <a:fillRect/>
          </a:stretch>
        </p:blipFill>
        <p:spPr>
          <a:xfrm>
            <a:off x="7476053" y="2680216"/>
            <a:ext cx="536258" cy="536258"/>
          </a:xfrm>
          <a:prstGeom prst="rect">
            <a:avLst/>
          </a:prstGeom>
        </p:spPr>
      </p:pic>
      <p:sp>
        <p:nvSpPr>
          <p:cNvPr id="10" name="Text 5"/>
          <p:cNvSpPr/>
          <p:nvPr/>
        </p:nvSpPr>
        <p:spPr>
          <a:xfrm>
            <a:off x="7476053" y="3430905"/>
            <a:ext cx="2755463" cy="335161"/>
          </a:xfrm>
          <a:prstGeom prst="rect">
            <a:avLst/>
          </a:prstGeom>
          <a:noFill/>
          <a:ln/>
        </p:spPr>
        <p:txBody>
          <a:bodyPr wrap="none" rtlCol="0" anchor="t"/>
          <a:lstStyle/>
          <a:p>
            <a:pPr marL="0" indent="0" algn="l">
              <a:lnSpc>
                <a:spcPts val="2639"/>
              </a:lnSpc>
              <a:buNone/>
            </a:pPr>
            <a:r>
              <a:rPr lang="en-US" sz="2111" b="1" dirty="0">
                <a:solidFill>
                  <a:srgbClr val="2A2742"/>
                </a:solidFill>
                <a:latin typeface="Outfit" pitchFamily="34" charset="0"/>
                <a:ea typeface="Outfit" pitchFamily="34" charset="-122"/>
                <a:cs typeface="Outfit" pitchFamily="34" charset="-120"/>
              </a:rPr>
              <a:t>Eager to Get Baptized</a:t>
            </a:r>
            <a:endParaRPr lang="en-US" sz="2111" dirty="0"/>
          </a:p>
        </p:txBody>
      </p:sp>
      <p:sp>
        <p:nvSpPr>
          <p:cNvPr id="11" name="Text 6"/>
          <p:cNvSpPr/>
          <p:nvPr/>
        </p:nvSpPr>
        <p:spPr>
          <a:xfrm>
            <a:off x="7476053" y="3894773"/>
            <a:ext cx="5697974" cy="686514"/>
          </a:xfrm>
          <a:prstGeom prst="rect">
            <a:avLst/>
          </a:prstGeom>
          <a:noFill/>
          <a:ln/>
        </p:spPr>
        <p:txBody>
          <a:bodyPr wrap="square" rtlCol="0" anchor="t"/>
          <a:lstStyle/>
          <a:p>
            <a:pPr marL="0" indent="0" algn="l">
              <a:lnSpc>
                <a:spcPts val="2703"/>
              </a:lnSpc>
              <a:buNone/>
            </a:pPr>
            <a:r>
              <a:rPr lang="en-US" sz="1689" dirty="0">
                <a:solidFill>
                  <a:srgbClr val="2A2742"/>
                </a:solidFill>
                <a:latin typeface="Arimo" pitchFamily="34" charset="0"/>
                <a:ea typeface="Arimo" pitchFamily="34" charset="-122"/>
                <a:cs typeface="Arimo" pitchFamily="34" charset="-120"/>
              </a:rPr>
              <a:t>As a child, I was eager to embrace the Christian faith fully, admiring the rituals and the sense of community.</a:t>
            </a:r>
            <a:endParaRPr lang="en-US" sz="1689" dirty="0"/>
          </a:p>
        </p:txBody>
      </p:sp>
      <p:pic>
        <p:nvPicPr>
          <p:cNvPr id="12" name="Image 3" descr="preencoded.png"/>
          <p:cNvPicPr>
            <a:picLocks noChangeAspect="1"/>
          </p:cNvPicPr>
          <p:nvPr/>
        </p:nvPicPr>
        <p:blipFill>
          <a:blip r:embed="rId6"/>
          <a:stretch>
            <a:fillRect/>
          </a:stretch>
        </p:blipFill>
        <p:spPr>
          <a:xfrm>
            <a:off x="1456373" y="5224820"/>
            <a:ext cx="536258" cy="536258"/>
          </a:xfrm>
          <a:prstGeom prst="rect">
            <a:avLst/>
          </a:prstGeom>
        </p:spPr>
      </p:pic>
      <p:sp>
        <p:nvSpPr>
          <p:cNvPr id="13" name="Text 7"/>
          <p:cNvSpPr/>
          <p:nvPr/>
        </p:nvSpPr>
        <p:spPr>
          <a:xfrm>
            <a:off x="1456373" y="5975509"/>
            <a:ext cx="3554968" cy="335161"/>
          </a:xfrm>
          <a:prstGeom prst="rect">
            <a:avLst/>
          </a:prstGeom>
          <a:noFill/>
          <a:ln/>
        </p:spPr>
        <p:txBody>
          <a:bodyPr wrap="none" rtlCol="0" anchor="t"/>
          <a:lstStyle/>
          <a:p>
            <a:pPr marL="0" indent="0" algn="l">
              <a:lnSpc>
                <a:spcPts val="2639"/>
              </a:lnSpc>
              <a:buNone/>
            </a:pPr>
            <a:r>
              <a:rPr lang="en-US" sz="2111" b="1" dirty="0">
                <a:solidFill>
                  <a:srgbClr val="2A2742"/>
                </a:solidFill>
                <a:latin typeface="Outfit" pitchFamily="34" charset="0"/>
                <a:ea typeface="Outfit" pitchFamily="34" charset="-122"/>
                <a:cs typeface="Outfit" pitchFamily="34" charset="-120"/>
              </a:rPr>
              <a:t>Bible Teachings and Baptism</a:t>
            </a:r>
            <a:endParaRPr lang="en-US" sz="2111" dirty="0"/>
          </a:p>
        </p:txBody>
      </p:sp>
      <p:sp>
        <p:nvSpPr>
          <p:cNvPr id="14" name="Text 8"/>
          <p:cNvSpPr/>
          <p:nvPr/>
        </p:nvSpPr>
        <p:spPr>
          <a:xfrm>
            <a:off x="1456373" y="6439376"/>
            <a:ext cx="5697974" cy="686514"/>
          </a:xfrm>
          <a:prstGeom prst="rect">
            <a:avLst/>
          </a:prstGeom>
          <a:noFill/>
          <a:ln/>
        </p:spPr>
        <p:txBody>
          <a:bodyPr wrap="square" rtlCol="0" anchor="t"/>
          <a:lstStyle/>
          <a:p>
            <a:pPr marL="0" indent="0" algn="l">
              <a:lnSpc>
                <a:spcPts val="2703"/>
              </a:lnSpc>
              <a:buNone/>
            </a:pPr>
            <a:r>
              <a:rPr lang="en-US" sz="1689" dirty="0">
                <a:solidFill>
                  <a:srgbClr val="2A2742"/>
                </a:solidFill>
                <a:latin typeface="Arimo" pitchFamily="34" charset="0"/>
                <a:ea typeface="Arimo" pitchFamily="34" charset="-122"/>
                <a:cs typeface="Arimo" pitchFamily="34" charset="-120"/>
              </a:rPr>
              <a:t>My dream of getting baptized became a reality after going through Bible teachings and preparation classes.</a:t>
            </a:r>
            <a:endParaRPr lang="en-US" sz="1689" dirty="0"/>
          </a:p>
        </p:txBody>
      </p:sp>
      <p:pic>
        <p:nvPicPr>
          <p:cNvPr id="15" name="Image 4" descr="preencoded.png"/>
          <p:cNvPicPr>
            <a:picLocks noChangeAspect="1"/>
          </p:cNvPicPr>
          <p:nvPr/>
        </p:nvPicPr>
        <p:blipFill>
          <a:blip r:embed="rId7"/>
          <a:stretch>
            <a:fillRect/>
          </a:stretch>
        </p:blipFill>
        <p:spPr>
          <a:xfrm>
            <a:off x="7476053" y="5224820"/>
            <a:ext cx="536258" cy="536258"/>
          </a:xfrm>
          <a:prstGeom prst="rect">
            <a:avLst/>
          </a:prstGeom>
        </p:spPr>
      </p:pic>
      <p:sp>
        <p:nvSpPr>
          <p:cNvPr id="16" name="Text 9"/>
          <p:cNvSpPr/>
          <p:nvPr/>
        </p:nvSpPr>
        <p:spPr>
          <a:xfrm>
            <a:off x="7476053" y="5975509"/>
            <a:ext cx="2681288" cy="335161"/>
          </a:xfrm>
          <a:prstGeom prst="rect">
            <a:avLst/>
          </a:prstGeom>
          <a:noFill/>
          <a:ln/>
        </p:spPr>
        <p:txBody>
          <a:bodyPr wrap="none" rtlCol="0" anchor="t"/>
          <a:lstStyle/>
          <a:p>
            <a:pPr marL="0" indent="0" algn="l">
              <a:lnSpc>
                <a:spcPts val="2639"/>
              </a:lnSpc>
              <a:buNone/>
            </a:pPr>
            <a:r>
              <a:rPr lang="en-US" sz="2111" b="1" dirty="0">
                <a:solidFill>
                  <a:srgbClr val="2A2742"/>
                </a:solidFill>
                <a:latin typeface="Outfit" pitchFamily="34" charset="0"/>
                <a:ea typeface="Outfit" pitchFamily="34" charset="-122"/>
                <a:cs typeface="Outfit" pitchFamily="34" charset="-120"/>
              </a:rPr>
              <a:t>Growing Spiritually</a:t>
            </a:r>
            <a:endParaRPr lang="en-US" sz="2111" dirty="0"/>
          </a:p>
        </p:txBody>
      </p:sp>
      <p:sp>
        <p:nvSpPr>
          <p:cNvPr id="17" name="Text 10"/>
          <p:cNvSpPr/>
          <p:nvPr/>
        </p:nvSpPr>
        <p:spPr>
          <a:xfrm>
            <a:off x="7476053" y="6439376"/>
            <a:ext cx="5697974" cy="1029772"/>
          </a:xfrm>
          <a:prstGeom prst="rect">
            <a:avLst/>
          </a:prstGeom>
          <a:noFill/>
          <a:ln/>
        </p:spPr>
        <p:txBody>
          <a:bodyPr wrap="square" rtlCol="0" anchor="t"/>
          <a:lstStyle/>
          <a:p>
            <a:pPr marL="0" indent="0" algn="l">
              <a:lnSpc>
                <a:spcPts val="2703"/>
              </a:lnSpc>
              <a:buNone/>
            </a:pPr>
            <a:r>
              <a:rPr lang="en-US" sz="1689" dirty="0">
                <a:solidFill>
                  <a:srgbClr val="2A2742"/>
                </a:solidFill>
                <a:latin typeface="Arimo" pitchFamily="34" charset="0"/>
                <a:ea typeface="Arimo" pitchFamily="34" charset="-122"/>
                <a:cs typeface="Arimo" pitchFamily="34" charset="-120"/>
              </a:rPr>
              <a:t>My early experiences with the Christian faith laid the foundation for my spiritual growth, reinforced by my church's strong emphasis on Bible teachings.</a:t>
            </a:r>
            <a:endParaRPr lang="en-US" sz="1689"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AFAFA">
              <a:alpha val="75000"/>
            </a:srgbClr>
          </a:solidFill>
          <a:ln/>
        </p:spPr>
      </p:sp>
      <p:sp>
        <p:nvSpPr>
          <p:cNvPr id="4" name="Text 1"/>
          <p:cNvSpPr/>
          <p:nvPr/>
        </p:nvSpPr>
        <p:spPr>
          <a:xfrm>
            <a:off x="864037" y="1144905"/>
            <a:ext cx="6172200" cy="771525"/>
          </a:xfrm>
          <a:prstGeom prst="rect">
            <a:avLst/>
          </a:prstGeom>
          <a:noFill/>
          <a:ln/>
        </p:spPr>
        <p:txBody>
          <a:bodyPr wrap="none" rtlCol="0" anchor="t"/>
          <a:lstStyle/>
          <a:p>
            <a:pPr marL="0" indent="0">
              <a:lnSpc>
                <a:spcPts val="6075"/>
              </a:lnSpc>
              <a:buNone/>
            </a:pPr>
            <a:r>
              <a:rPr lang="en-US" sz="4860" b="1" dirty="0">
                <a:solidFill>
                  <a:srgbClr val="231971"/>
                </a:solidFill>
                <a:latin typeface="Outfit" pitchFamily="34" charset="0"/>
                <a:ea typeface="Outfit" pitchFamily="34" charset="-122"/>
                <a:cs typeface="Outfit" pitchFamily="34" charset="-120"/>
              </a:rPr>
              <a:t>Active Church Life</a:t>
            </a:r>
            <a:endParaRPr lang="en-US" sz="4860" dirty="0"/>
          </a:p>
        </p:txBody>
      </p:sp>
      <p:sp>
        <p:nvSpPr>
          <p:cNvPr id="5" name="Text 2"/>
          <p:cNvSpPr/>
          <p:nvPr/>
        </p:nvSpPr>
        <p:spPr>
          <a:xfrm>
            <a:off x="864037" y="2286714"/>
            <a:ext cx="12902327" cy="1185148"/>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Attending Sunday services, Sunday school, and participating in various church groups enriched my spiritual journey. These activities provided a sense of community and belonging, and they played a significant role in my spiritual development. I learned about the teachings of Jesus, the importance of living a moral life, and the power of prayer.</a:t>
            </a:r>
            <a:endParaRPr lang="en-US" sz="1944" dirty="0"/>
          </a:p>
        </p:txBody>
      </p:sp>
      <p:sp>
        <p:nvSpPr>
          <p:cNvPr id="6" name="Shape 3"/>
          <p:cNvSpPr/>
          <p:nvPr/>
        </p:nvSpPr>
        <p:spPr>
          <a:xfrm>
            <a:off x="864037" y="3749516"/>
            <a:ext cx="12902327" cy="3335179"/>
          </a:xfrm>
          <a:prstGeom prst="roundRect">
            <a:avLst>
              <a:gd name="adj" fmla="val 3109"/>
            </a:avLst>
          </a:prstGeom>
          <a:noFill/>
          <a:ln w="15240">
            <a:solidFill>
              <a:srgbClr val="000000">
                <a:alpha val="8000"/>
              </a:srgbClr>
            </a:solidFill>
            <a:prstDash val="solid"/>
          </a:ln>
        </p:spPr>
      </p:sp>
      <p:sp>
        <p:nvSpPr>
          <p:cNvPr id="7" name="Shape 4"/>
          <p:cNvSpPr/>
          <p:nvPr/>
        </p:nvSpPr>
        <p:spPr>
          <a:xfrm>
            <a:off x="879277" y="3764756"/>
            <a:ext cx="12871847" cy="1101566"/>
          </a:xfrm>
          <a:prstGeom prst="rect">
            <a:avLst/>
          </a:prstGeom>
          <a:solidFill>
            <a:srgbClr val="FFFFFF">
              <a:alpha val="4000"/>
            </a:srgbClr>
          </a:solidFill>
          <a:ln/>
        </p:spPr>
      </p:sp>
      <p:sp>
        <p:nvSpPr>
          <p:cNvPr id="8" name="Text 5"/>
          <p:cNvSpPr/>
          <p:nvPr/>
        </p:nvSpPr>
        <p:spPr>
          <a:xfrm>
            <a:off x="1126093" y="3920490"/>
            <a:ext cx="5938480" cy="395049"/>
          </a:xfrm>
          <a:prstGeom prst="rect">
            <a:avLst/>
          </a:prstGeom>
          <a:noFill/>
          <a:ln/>
        </p:spPr>
        <p:txBody>
          <a:bodyPr wrap="non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Sunday Services</a:t>
            </a:r>
            <a:endParaRPr lang="en-US" sz="1944" dirty="0"/>
          </a:p>
        </p:txBody>
      </p:sp>
      <p:sp>
        <p:nvSpPr>
          <p:cNvPr id="9" name="Text 6"/>
          <p:cNvSpPr/>
          <p:nvPr/>
        </p:nvSpPr>
        <p:spPr>
          <a:xfrm>
            <a:off x="7565827" y="3920490"/>
            <a:ext cx="5938480" cy="790099"/>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A time for worship, reflection, and connection with the community.</a:t>
            </a:r>
            <a:endParaRPr lang="en-US" sz="1944" dirty="0"/>
          </a:p>
        </p:txBody>
      </p:sp>
      <p:sp>
        <p:nvSpPr>
          <p:cNvPr id="10" name="Shape 7"/>
          <p:cNvSpPr/>
          <p:nvPr/>
        </p:nvSpPr>
        <p:spPr>
          <a:xfrm>
            <a:off x="879277" y="4866323"/>
            <a:ext cx="12871847" cy="1101566"/>
          </a:xfrm>
          <a:prstGeom prst="rect">
            <a:avLst/>
          </a:prstGeom>
          <a:solidFill>
            <a:srgbClr val="000000">
              <a:alpha val="4000"/>
            </a:srgbClr>
          </a:solidFill>
          <a:ln/>
        </p:spPr>
      </p:sp>
      <p:sp>
        <p:nvSpPr>
          <p:cNvPr id="11" name="Text 8"/>
          <p:cNvSpPr/>
          <p:nvPr/>
        </p:nvSpPr>
        <p:spPr>
          <a:xfrm>
            <a:off x="1126093" y="5022056"/>
            <a:ext cx="5938480" cy="395049"/>
          </a:xfrm>
          <a:prstGeom prst="rect">
            <a:avLst/>
          </a:prstGeom>
          <a:noFill/>
          <a:ln/>
        </p:spPr>
        <p:txBody>
          <a:bodyPr wrap="non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Sunday School</a:t>
            </a:r>
            <a:endParaRPr lang="en-US" sz="1944" dirty="0"/>
          </a:p>
        </p:txBody>
      </p:sp>
      <p:sp>
        <p:nvSpPr>
          <p:cNvPr id="12" name="Text 9"/>
          <p:cNvSpPr/>
          <p:nvPr/>
        </p:nvSpPr>
        <p:spPr>
          <a:xfrm>
            <a:off x="7565827" y="5022056"/>
            <a:ext cx="5938480" cy="790099"/>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Learning about the teachings of Jesus and the stories of the Bible.</a:t>
            </a:r>
            <a:endParaRPr lang="en-US" sz="1944" dirty="0"/>
          </a:p>
        </p:txBody>
      </p:sp>
      <p:sp>
        <p:nvSpPr>
          <p:cNvPr id="13" name="Shape 10"/>
          <p:cNvSpPr/>
          <p:nvPr/>
        </p:nvSpPr>
        <p:spPr>
          <a:xfrm>
            <a:off x="879277" y="5967889"/>
            <a:ext cx="12871847" cy="1101566"/>
          </a:xfrm>
          <a:prstGeom prst="rect">
            <a:avLst/>
          </a:prstGeom>
          <a:solidFill>
            <a:srgbClr val="FFFFFF">
              <a:alpha val="4000"/>
            </a:srgbClr>
          </a:solidFill>
          <a:ln/>
        </p:spPr>
      </p:sp>
      <p:sp>
        <p:nvSpPr>
          <p:cNvPr id="14" name="Text 11"/>
          <p:cNvSpPr/>
          <p:nvPr/>
        </p:nvSpPr>
        <p:spPr>
          <a:xfrm>
            <a:off x="1126093" y="6123623"/>
            <a:ext cx="5938480" cy="395049"/>
          </a:xfrm>
          <a:prstGeom prst="rect">
            <a:avLst/>
          </a:prstGeom>
          <a:noFill/>
          <a:ln/>
        </p:spPr>
        <p:txBody>
          <a:bodyPr wrap="non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Church Groups</a:t>
            </a:r>
            <a:endParaRPr lang="en-US" sz="1944" dirty="0"/>
          </a:p>
        </p:txBody>
      </p:sp>
      <p:sp>
        <p:nvSpPr>
          <p:cNvPr id="15" name="Text 12"/>
          <p:cNvSpPr/>
          <p:nvPr/>
        </p:nvSpPr>
        <p:spPr>
          <a:xfrm>
            <a:off x="7565827" y="6123623"/>
            <a:ext cx="5938480" cy="790099"/>
          </a:xfrm>
          <a:prstGeom prst="rect">
            <a:avLst/>
          </a:prstGeom>
          <a:noFill/>
          <a:ln/>
        </p:spPr>
        <p:txBody>
          <a:bodyPr wrap="square" rtlCol="0" anchor="t"/>
          <a:lstStyle/>
          <a:p>
            <a:pPr marL="0" indent="0">
              <a:lnSpc>
                <a:spcPts val="3110"/>
              </a:lnSpc>
              <a:buNone/>
            </a:pPr>
            <a:r>
              <a:rPr lang="en-US" sz="1944" dirty="0">
                <a:solidFill>
                  <a:srgbClr val="2A2742"/>
                </a:solidFill>
                <a:latin typeface="Arimo" pitchFamily="34" charset="0"/>
                <a:ea typeface="Arimo" pitchFamily="34" charset="-122"/>
                <a:cs typeface="Arimo" pitchFamily="34" charset="-120"/>
              </a:rPr>
              <a:t>Building relationships with like-minded individuals and engaging in spiritual activities.</a:t>
            </a:r>
            <a:endParaRPr lang="en-US" sz="194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1016</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Arimo</vt:lpstr>
      <vt:lpstr>Calibri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user</cp:lastModifiedBy>
  <cp:revision>2</cp:revision>
  <dcterms:created xsi:type="dcterms:W3CDTF">2024-07-23T15:39:10Z</dcterms:created>
  <dcterms:modified xsi:type="dcterms:W3CDTF">2024-07-23T15:52:44Z</dcterms:modified>
</cp:coreProperties>
</file>