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69" r:id="rId2"/>
    <p:sldId id="256" r:id="rId3"/>
    <p:sldId id="257" r:id="rId4"/>
    <p:sldId id="258" r:id="rId5"/>
    <p:sldId id="259" r:id="rId6"/>
    <p:sldId id="260" r:id="rId7"/>
    <p:sldId id="264" r:id="rId8"/>
    <p:sldId id="262" r:id="rId9"/>
    <p:sldId id="283" r:id="rId10"/>
    <p:sldId id="263" r:id="rId11"/>
    <p:sldId id="266" r:id="rId12"/>
    <p:sldId id="267" r:id="rId13"/>
    <p:sldId id="280" r:id="rId14"/>
    <p:sldId id="273" r:id="rId15"/>
    <p:sldId id="274" r:id="rId16"/>
    <p:sldId id="275" r:id="rId17"/>
    <p:sldId id="270" r:id="rId18"/>
    <p:sldId id="279" r:id="rId19"/>
    <p:sldId id="277" r:id="rId20"/>
    <p:sldId id="278" r:id="rId21"/>
    <p:sldId id="284" r:id="rId22"/>
    <p:sldId id="282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Максим Валиев" initials="МВ" lastIdx="2" clrIdx="0">
    <p:extLst>
      <p:ext uri="{19B8F6BF-5375-455C-9EA6-DF929625EA0E}">
        <p15:presenceInfo xmlns:p15="http://schemas.microsoft.com/office/powerpoint/2012/main" userId="fd4844add003fd6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99"/>
    <a:srgbClr val="F2A6CC"/>
    <a:srgbClr val="D5818D"/>
    <a:srgbClr val="FF00FF"/>
    <a:srgbClr val="D9D9D9"/>
    <a:srgbClr val="E214C0"/>
    <a:srgbClr val="000000"/>
    <a:srgbClr val="FF66FF"/>
    <a:srgbClr val="F7F7F7"/>
    <a:srgbClr val="F161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54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5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BC9D7-37C9-418C-BB06-347FDC9357BB}" type="datetimeFigureOut">
              <a:rPr lang="ru-RU" smtClean="0"/>
              <a:t>30.09.2025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6BE7D0-115D-4E0F-8629-6533A94378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217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140957-BA39-4063-BCDF-0E7C2B1911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C0D7D2F-7811-4D0C-A016-69B029AF2B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2638DB0-ADDF-4407-85D5-A5730841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DD3482-BEA8-457F-B21D-371B5D2FCD02}" type="datetime1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487D496-AA5F-4965-9421-B41DE1329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96A0A7A-3FA3-45BF-A486-CE95C2639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582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501CFC-9CDF-49F2-BD14-2560B1B12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9E2E5B4-DCC8-4932-9472-44CBE735FC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54A138-2B29-4888-A177-39F9E2592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31090E-204B-47FA-855F-711D130AD804}" type="datetime1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C93BE76-460B-4548-AF5B-4987FDAF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FC40AE-1156-4E05-AC4B-226499FC3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7042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86EB01B-30E4-4B6C-ADD2-782812C27D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C5DB51B-DA58-4C26-A22B-2D908D1EA3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950C73-B745-4832-A284-74FF32EB1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3E1CF-4639-46C7-8E81-A94D1E6D49EA}" type="datetime1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52CD0D-A0E7-40C8-85B0-D8FDD02ED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1D9778-230A-4B14-8991-15D824568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7600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66824F-5C40-4E72-BEED-55578F6E0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EE7107-4917-46E5-B1C4-9456163965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1D6AC14-4B89-4560-9512-84ABF7B0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09F8-4347-493C-8767-58E717E0B011}" type="datetime1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A9AE92-B3EE-4FE9-96EB-4CB45EB3D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CE16E8-3DB9-4D9D-8549-50B9743F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1935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44A69-AA25-40FE-8EB2-8D08265E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06AEB6-EB2F-4E84-BDEF-6B1CF5CBF5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522880-3987-4C1B-B06A-F91B5D5CC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F0105-58C5-4419-B6A9-D69CB94EB5B1}" type="datetime1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8555825-28A6-4150-8291-84434D3D6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08963B-7482-4A26-97AA-51A70E4C0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 b="1"/>
            </a:lvl1pPr>
          </a:lstStyle>
          <a:p>
            <a:fld id="{AE9C74D5-756A-43BD-A9C5-556F4A51E4B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13606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6220AC-AE0B-45E8-A2B0-780F50C1F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07C26EA-0FE4-4C49-B57F-7BB0C27D3B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F322F4-A239-4FBE-A35E-F40341227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2EDE61-F727-4E09-9D7C-B72D4BE2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EE558-5F42-4233-9548-7927115B1E2C}" type="datetime1">
              <a:rPr lang="ru-RU" smtClean="0"/>
              <a:t>30.09.2025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8EEACF-01A7-4119-9DCF-11E55EE12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703F2F-66E3-4D7E-A771-2144DCFED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133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23F2C7-05A9-42AB-BCC3-50B36C837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7BABA4D-AC7F-476D-80B1-EBA3DAA5F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0A5CC59-1868-4C65-9357-5D42B78FB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59B016E-004A-4857-BBB2-7993AC1BF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AC7A9FF-AE28-437E-87AF-FFEA1A315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349B7BB-0A17-4D58-9684-FFBB22DB5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4CBCC-458F-485D-A0AF-3D2EB3F538E1}" type="datetime1">
              <a:rPr lang="ru-RU" smtClean="0"/>
              <a:t>30.09.2025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10ADABD-0E8E-4441-B8F3-74465402B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3EEE899-7D12-4D5E-89BE-A3D910C18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9794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801F40-DE5A-475E-9E0B-BA18DA713B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BEEFB3B-A082-4C18-9259-C45723C377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FCDB32-C013-4686-9294-B8A5A70305E2}" type="datetime1">
              <a:rPr lang="ru-RU" smtClean="0"/>
              <a:t>30.09.2025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884C70-F215-451A-BEBC-3473C701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69492E-F959-414F-8AF0-8046DC2EB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780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950AC32-B99F-497C-A699-FFD9CD5E7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A320-CAA5-4FDF-BBAB-E965ADBD0C79}" type="datetime1">
              <a:rPr lang="ru-RU" smtClean="0"/>
              <a:t>30.09.2025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2F2B9D9-E3CC-4BFC-B9D8-B71E41E56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3605AF-CF2B-40CF-B71E-FB995A1F8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6891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619B87-C8BF-43F5-8125-650E8B700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20CE4A-E4AB-4110-96CE-36375054DC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BCD2F07-184E-492B-8F1E-566A274FCC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F32C05E-281D-4D9A-BA89-9612EE6DC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46A0B-60AB-4FC1-BCCB-54EF9707E95E}" type="datetime1">
              <a:rPr lang="ru-RU" smtClean="0"/>
              <a:t>30.09.2025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046A0A6-8C43-4BB1-B2BF-62FD240A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82C5860-4799-4972-B0FD-090B14B45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3750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5DB410-412E-4542-A907-2C1827016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2CB73F-29EB-40FF-858B-EF548843D0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492428A-F56B-4A5F-82DE-8BA0F6459F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C296857-FB65-4E47-BCEA-09474E0E0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98D24-B7A2-4C3E-ACFC-D5128E3C532A}" type="datetime1">
              <a:rPr lang="ru-RU" smtClean="0"/>
              <a:t>30.09.2025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7F03B82-3272-483B-8CFD-D705D3B47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BBB794-6827-41CB-852D-FF3E16998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083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CBAA55-621D-4920-B697-762E037A2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9405C8A-BB84-4E2F-A217-FAAE8CA3AD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C108E4-A4D2-4AE4-AAB4-9AFEA21DFD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A4427-5C90-4EC1-9B89-EC6F76A7D2F8}" type="datetime1">
              <a:rPr lang="ru-RU" smtClean="0"/>
              <a:t>30.09.2025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DF26C0-6461-4D07-9588-9E1396B1C2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F6EEE7-2F63-4B33-B00E-07B8377F5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AE9C74D5-756A-43BD-A9C5-556F4A51E4BB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4568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reportal.com/reports/digital-2021-global-overview-report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Овал 11">
            <a:extLst>
              <a:ext uri="{FF2B5EF4-FFF2-40B4-BE49-F238E27FC236}">
                <a16:creationId xmlns:a16="http://schemas.microsoft.com/office/drawing/2014/main" id="{FF36271B-312A-C8DB-4881-3D857379E831}"/>
              </a:ext>
            </a:extLst>
          </p:cNvPr>
          <p:cNvSpPr/>
          <p:nvPr/>
        </p:nvSpPr>
        <p:spPr>
          <a:xfrm>
            <a:off x="199445" y="842170"/>
            <a:ext cx="5638800" cy="5638800"/>
          </a:xfrm>
          <a:prstGeom prst="ellipse">
            <a:avLst/>
          </a:prstGeom>
          <a:solidFill>
            <a:srgbClr val="FF00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FE8BF070-E7D8-4CC4-9AF2-ABE4B4DEEAE8}"/>
              </a:ext>
            </a:extLst>
          </p:cNvPr>
          <p:cNvSpPr txBox="1">
            <a:spLocks/>
          </p:cNvSpPr>
          <p:nvPr/>
        </p:nvSpPr>
        <p:spPr>
          <a:xfrm>
            <a:off x="8178799" y="5914324"/>
            <a:ext cx="4202545" cy="113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ru-RU" sz="2800" b="1" dirty="0">
                <a:solidFill>
                  <a:srgbClr val="CC0099"/>
                </a:solidFill>
                <a:latin typeface="Segoe UI Variable Small" pitchFamily="2" charset="0"/>
              </a:rPr>
              <a:t>Данные из Головы</a:t>
            </a:r>
          </a:p>
        </p:txBody>
      </p:sp>
      <p:pic>
        <p:nvPicPr>
          <p:cNvPr id="11" name="Рисунок 10" descr="Изображение выглядит как логотип, Шрифт, Графика, круг&#10;&#10;Автоматически созданное описание">
            <a:extLst>
              <a:ext uri="{FF2B5EF4-FFF2-40B4-BE49-F238E27FC236}">
                <a16:creationId xmlns:a16="http://schemas.microsoft.com/office/drawing/2014/main" id="{45E69F98-AD10-E1E5-6601-DFFE36EAE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73" y="998287"/>
            <a:ext cx="5017543" cy="501754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5218852-4F11-99A2-6720-6AD5F8F459C9}"/>
              </a:ext>
            </a:extLst>
          </p:cNvPr>
          <p:cNvSpPr txBox="1"/>
          <p:nvPr/>
        </p:nvSpPr>
        <p:spPr>
          <a:xfrm>
            <a:off x="10280072" y="111341"/>
            <a:ext cx="17876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Artifakt Element Heavy" panose="020B0B03050000020004" pitchFamily="34" charset="-52"/>
                <a:ea typeface="Artifakt Element Heavy" panose="020B0B03050000020004" pitchFamily="34" charset="-52"/>
              </a:rPr>
              <a:t>Dano</a:t>
            </a:r>
            <a:r>
              <a:rPr lang="en-US" sz="2400" dirty="0">
                <a:latin typeface="Artifakt Element Heavy" panose="020B0B03050000020004" pitchFamily="34" charset="-52"/>
                <a:ea typeface="Artifakt Element Heavy" panose="020B0B03050000020004" pitchFamily="34" charset="-52"/>
              </a:rPr>
              <a:t> 2024</a:t>
            </a:r>
            <a:endParaRPr lang="ru-RU" sz="2400" dirty="0">
              <a:latin typeface="Artifakt Element Heavy" panose="020B0B03050000020004" pitchFamily="34" charset="-52"/>
              <a:ea typeface="Artifakt Element Heavy" panose="020B0B03050000020004" pitchFamily="34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1742132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46"/>
    </mc:Choice>
    <mc:Fallback xmlns="">
      <p:transition spd="slow" advTm="21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57414973-6DDA-D4CF-CF32-DA968A6CC44E}"/>
              </a:ext>
            </a:extLst>
          </p:cNvPr>
          <p:cNvSpPr txBox="1">
            <a:spLocks/>
          </p:cNvSpPr>
          <p:nvPr/>
        </p:nvSpPr>
        <p:spPr>
          <a:xfrm>
            <a:off x="0" y="4600480"/>
            <a:ext cx="12192000" cy="2257520"/>
          </a:xfrm>
          <a:prstGeom prst="rect">
            <a:avLst/>
          </a:prstGeom>
          <a:solidFill>
            <a:schemeClr val="bg1">
              <a:lumMod val="85000"/>
              <a:alpha val="69804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numCol="1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0" lvl="6" indent="0">
              <a:buNone/>
            </a:pPr>
            <a:r>
              <a:rPr lang="ru-RU" sz="2800" dirty="0">
                <a:ln>
                  <a:solidFill>
                    <a:schemeClr val="tx2">
                      <a:lumMod val="75000"/>
                    </a:schemeClr>
                  </a:solidFill>
                </a:ln>
                <a:latin typeface="Segoe UI Variable Small" pitchFamily="2" charset="0"/>
              </a:rPr>
              <a:t>Пользователи сайта обычно оформляют заказы на товары с более высокой средней ценой по сравнению с пользователями приложения.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4F98067-CC88-4DD8-92B7-AC00F8C0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0"/>
            <a:ext cx="8686799" cy="1325563"/>
          </a:xfrm>
        </p:spPr>
        <p:txBody>
          <a:bodyPr>
            <a:noAutofit/>
          </a:bodyPr>
          <a:lstStyle/>
          <a:p>
            <a:r>
              <a:rPr lang="ru-RU" sz="4000" b="1" dirty="0">
                <a:latin typeface="Segoe UI Variable Small" pitchFamily="2" charset="0"/>
              </a:rPr>
              <a:t>Исследовательский вопрос</a:t>
            </a: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34D4474C-EDD3-4B07-94C5-CA7E3686C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26802"/>
            <a:ext cx="12192000" cy="1843088"/>
          </a:xfrm>
          <a:solidFill>
            <a:schemeClr val="bg1">
              <a:lumMod val="85000"/>
            </a:schemeClr>
          </a:solidFill>
          <a:ln>
            <a:solidFill>
              <a:srgbClr val="000000">
                <a:alpha val="65882"/>
              </a:srgb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anchor="ctr">
            <a:noAutofit/>
          </a:bodyPr>
          <a:lstStyle/>
          <a:p>
            <a:pPr marL="2743200" lvl="6" indent="0">
              <a:buNone/>
            </a:pPr>
            <a:r>
              <a:rPr lang="ru-RU" sz="3000" dirty="0">
                <a:ln>
                  <a:solidFill>
                    <a:schemeClr val="tx2">
                      <a:lumMod val="75000"/>
                    </a:schemeClr>
                  </a:solidFill>
                </a:ln>
                <a:latin typeface="Segoe UI Variable Small" pitchFamily="2" charset="0"/>
              </a:rPr>
              <a:t>Как средняя цена покупки зависит от платформы пользователя?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3C09FDC-9EED-AAEB-834D-2F2245F3A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10</a:t>
            </a:fld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4FFE6296-05AC-FCB2-8192-E4196591078A}"/>
              </a:ext>
            </a:extLst>
          </p:cNvPr>
          <p:cNvSpPr txBox="1">
            <a:spLocks/>
          </p:cNvSpPr>
          <p:nvPr/>
        </p:nvSpPr>
        <p:spPr>
          <a:xfrm>
            <a:off x="381001" y="3407341"/>
            <a:ext cx="5929744" cy="10556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4000" b="1" spc="300" dirty="0">
                <a:latin typeface="Segoe UI Variable Small" pitchFamily="2" charset="0"/>
              </a:rPr>
              <a:t>Ги</a:t>
            </a:r>
            <a:r>
              <a:rPr lang="ru-RU" sz="4000" b="1" dirty="0">
                <a:latin typeface="Segoe UI Variable Small" pitchFamily="2" charset="0"/>
              </a:rPr>
              <a:t>по</a:t>
            </a:r>
            <a:r>
              <a:rPr lang="ru-RU" sz="4000" b="1" spc="300" dirty="0">
                <a:latin typeface="Segoe UI Variable Small" pitchFamily="2" charset="0"/>
              </a:rPr>
              <a:t>теза</a:t>
            </a:r>
            <a:endParaRPr lang="ru-RU" sz="5400" b="1" spc="300" dirty="0">
              <a:latin typeface="Segoe UI Variable Small" pitchFamily="2" charset="0"/>
            </a:endParaRPr>
          </a:p>
        </p:txBody>
      </p:sp>
      <p:pic>
        <p:nvPicPr>
          <p:cNvPr id="11" name="Рисунок 10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E45F67C4-9C02-5A62-80FA-58F536C4F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4924" y="1844970"/>
            <a:ext cx="995764" cy="995764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8CEC9D42-E9D6-835C-20C0-C82B5CC016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82" y="5018809"/>
            <a:ext cx="1229447" cy="1229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455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58"/>
    </mc:Choice>
    <mc:Fallback xmlns="">
      <p:transition spd="slow" advTm="3258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48456D73-A01F-834F-F9A5-A55217C6387A}"/>
              </a:ext>
            </a:extLst>
          </p:cNvPr>
          <p:cNvSpPr/>
          <p:nvPr/>
        </p:nvSpPr>
        <p:spPr>
          <a:xfrm>
            <a:off x="3686599" y="4471818"/>
            <a:ext cx="4673292" cy="1425941"/>
          </a:xfrm>
          <a:prstGeom prst="roundRect">
            <a:avLst/>
          </a:prstGeom>
          <a:solidFill>
            <a:srgbClr val="FF00FF">
              <a:alpha val="20000"/>
            </a:srgb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E83736B3-DFA3-DECA-E265-2238B81277D1}"/>
              </a:ext>
            </a:extLst>
          </p:cNvPr>
          <p:cNvSpPr/>
          <p:nvPr/>
        </p:nvSpPr>
        <p:spPr>
          <a:xfrm>
            <a:off x="8387214" y="2003059"/>
            <a:ext cx="3710769" cy="14259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000" dirty="0">
                <a:solidFill>
                  <a:schemeClr val="tx1"/>
                </a:solidFill>
                <a:latin typeface="Segoe UI Variable Small" pitchFamily="2" charset="0"/>
              </a:rPr>
              <a:t>Более тщательный выбор</a:t>
            </a:r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8106D2BA-BA22-6B52-8D8C-3422C18BB884}"/>
              </a:ext>
            </a:extLst>
          </p:cNvPr>
          <p:cNvSpPr/>
          <p:nvPr/>
        </p:nvSpPr>
        <p:spPr>
          <a:xfrm>
            <a:off x="4267035" y="2015882"/>
            <a:ext cx="3710769" cy="14259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B985DF2-B334-FC39-0C0A-F5D03125B124}"/>
              </a:ext>
            </a:extLst>
          </p:cNvPr>
          <p:cNvSpPr/>
          <p:nvPr/>
        </p:nvSpPr>
        <p:spPr>
          <a:xfrm>
            <a:off x="146856" y="2015882"/>
            <a:ext cx="3710769" cy="142594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FB1DE7D-8765-4F2B-8C0D-22FCC2822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625" y="246602"/>
            <a:ext cx="8021495" cy="923330"/>
          </a:xfrm>
        </p:spPr>
        <p:txBody>
          <a:bodyPr>
            <a:noAutofit/>
          </a:bodyPr>
          <a:lstStyle/>
          <a:p>
            <a:r>
              <a:rPr lang="ru-RU" sz="5500" b="1" spc="300" dirty="0">
                <a:latin typeface="Segoe UI Variable Small" pitchFamily="2" charset="0"/>
              </a:rPr>
              <a:t>Механизм гипотезы</a:t>
            </a:r>
            <a:endParaRPr lang="ru-RU" sz="5500" b="1" spc="3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3A7F7-2093-42D2-8E09-3D24275FD295}"/>
              </a:ext>
            </a:extLst>
          </p:cNvPr>
          <p:cNvSpPr txBox="1"/>
          <p:nvPr/>
        </p:nvSpPr>
        <p:spPr>
          <a:xfrm>
            <a:off x="178028" y="2307716"/>
            <a:ext cx="3648423" cy="783193"/>
          </a:xfrm>
          <a:prstGeom prst="roundRect">
            <a:avLst/>
          </a:prstGeom>
          <a:noFill/>
          <a:ln>
            <a:noFill/>
          </a:ln>
        </p:spPr>
        <p:txBody>
          <a:bodyPr wrap="square" rtlCol="0" anchor="b">
            <a:spAutoFit/>
          </a:bodyPr>
          <a:lstStyle/>
          <a:p>
            <a:pPr algn="ctr"/>
            <a:r>
              <a:rPr lang="ru-RU" sz="2000" dirty="0">
                <a:solidFill>
                  <a:srgbClr val="000000"/>
                </a:solidFill>
                <a:latin typeface="Segoe UI Variable Small" pitchFamily="2" charset="0"/>
              </a:rPr>
              <a:t>Б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Segoe UI Variable Small" pitchFamily="2" charset="0"/>
              </a:rPr>
              <a:t>олее </a:t>
            </a:r>
            <a:r>
              <a:rPr lang="ru-RU" sz="2000" b="0" i="0" dirty="0">
                <a:solidFill>
                  <a:srgbClr val="CC0099"/>
                </a:solidFill>
                <a:effectLst/>
                <a:latin typeface="Segoe UI Variable Small" pitchFamily="2" charset="0"/>
              </a:rPr>
              <a:t>зрелая</a:t>
            </a:r>
            <a:r>
              <a:rPr lang="ru-RU" sz="2000" baseline="30000" dirty="0">
                <a:solidFill>
                  <a:srgbClr val="CC0099"/>
                </a:solidFill>
                <a:latin typeface="Segoe UI Variable Small" pitchFamily="2" charset="0"/>
              </a:rPr>
              <a:t>1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Segoe UI Variable Small" pitchFamily="2" charset="0"/>
              </a:rPr>
              <a:t> и финансово </a:t>
            </a:r>
            <a:r>
              <a:rPr lang="ru-RU" sz="2000" b="0" i="0" dirty="0">
                <a:solidFill>
                  <a:srgbClr val="CC0099"/>
                </a:solidFill>
                <a:effectLst/>
                <a:latin typeface="Segoe UI Variable Small" pitchFamily="2" charset="0"/>
              </a:rPr>
              <a:t>обеспеченная</a:t>
            </a:r>
            <a:r>
              <a:rPr lang="ru-RU" sz="2000" b="0" i="0" baseline="30000" dirty="0">
                <a:solidFill>
                  <a:srgbClr val="CC0099"/>
                </a:solidFill>
                <a:effectLst/>
                <a:latin typeface="Segoe UI Variable Small" pitchFamily="2" charset="0"/>
              </a:rPr>
              <a:t>2</a:t>
            </a:r>
            <a:r>
              <a:rPr lang="ru-RU" sz="2000" b="0" i="0" dirty="0">
                <a:solidFill>
                  <a:srgbClr val="000000"/>
                </a:solidFill>
                <a:effectLst/>
                <a:latin typeface="Segoe UI Variable Small" pitchFamily="2" charset="0"/>
              </a:rPr>
              <a:t> аудитория</a:t>
            </a:r>
            <a:endParaRPr lang="ru-RU" sz="2000" b="1" baseline="30000" dirty="0">
              <a:latin typeface="Segoe UI Variable Small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E84190-B369-4720-B65C-F7AF8F92493B}"/>
              </a:ext>
            </a:extLst>
          </p:cNvPr>
          <p:cNvSpPr txBox="1"/>
          <p:nvPr/>
        </p:nvSpPr>
        <p:spPr>
          <a:xfrm>
            <a:off x="4448867" y="2369506"/>
            <a:ext cx="334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Segoe UI Variable Small" pitchFamily="2" charset="0"/>
              </a:rPr>
              <a:t>Более </a:t>
            </a:r>
            <a:r>
              <a:rPr lang="ru-RU" sz="2000" dirty="0">
                <a:solidFill>
                  <a:srgbClr val="CC0099"/>
                </a:solidFill>
                <a:latin typeface="Segoe UI Variable Small" pitchFamily="2" charset="0"/>
              </a:rPr>
              <a:t>широкий</a:t>
            </a:r>
            <a:r>
              <a:rPr lang="ru-RU" sz="2000" dirty="0">
                <a:latin typeface="Segoe UI Variable Small" pitchFamily="2" charset="0"/>
              </a:rPr>
              <a:t> экран монитора пользователя.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C89ED4D-ACD2-4A7E-9369-6C23D917C318}"/>
              </a:ext>
            </a:extLst>
          </p:cNvPr>
          <p:cNvCxnSpPr>
            <a:cxnSpLocks/>
          </p:cNvCxnSpPr>
          <p:nvPr/>
        </p:nvCxnSpPr>
        <p:spPr>
          <a:xfrm>
            <a:off x="6096000" y="3559850"/>
            <a:ext cx="0" cy="79394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5728136-9629-498B-9E67-64D931A0819F}"/>
              </a:ext>
            </a:extLst>
          </p:cNvPr>
          <p:cNvSpPr txBox="1"/>
          <p:nvPr/>
        </p:nvSpPr>
        <p:spPr>
          <a:xfrm>
            <a:off x="4002235" y="4769291"/>
            <a:ext cx="43849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>
                <a:latin typeface="Segoe UI Variable Small" pitchFamily="2" charset="0"/>
              </a:rPr>
              <a:t>Пользователь совершает более дорогую покупку</a:t>
            </a:r>
          </a:p>
        </p:txBody>
      </p:sp>
      <p:sp>
        <p:nvSpPr>
          <p:cNvPr id="13" name="Номер слайда 12">
            <a:extLst>
              <a:ext uri="{FF2B5EF4-FFF2-40B4-BE49-F238E27FC236}">
                <a16:creationId xmlns:a16="http://schemas.microsoft.com/office/drawing/2014/main" id="{D08153B7-D10E-DA7F-472B-EA60D7C5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11</a:t>
            </a:fld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A6018-642A-8F5C-9F44-58A1E26D4E3B}"/>
              </a:ext>
            </a:extLst>
          </p:cNvPr>
          <p:cNvSpPr txBox="1"/>
          <p:nvPr/>
        </p:nvSpPr>
        <p:spPr>
          <a:xfrm>
            <a:off x="3857623" y="2461839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+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813CCC-4B3A-77C1-4EA3-B101962F718D}"/>
              </a:ext>
            </a:extLst>
          </p:cNvPr>
          <p:cNvSpPr txBox="1"/>
          <p:nvPr/>
        </p:nvSpPr>
        <p:spPr>
          <a:xfrm>
            <a:off x="7965613" y="2439467"/>
            <a:ext cx="4347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800" dirty="0"/>
              <a:t>+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1EEC10-4467-4254-2C44-3A5572D3BF1D}"/>
              </a:ext>
            </a:extLst>
          </p:cNvPr>
          <p:cNvSpPr txBox="1"/>
          <p:nvPr/>
        </p:nvSpPr>
        <p:spPr>
          <a:xfrm>
            <a:off x="0" y="6277302"/>
            <a:ext cx="412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Прим. 1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: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Из исследования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Digital 2021: Global Overview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732077-7EBB-4C84-6A1D-01CB4E9F3370}"/>
              </a:ext>
            </a:extLst>
          </p:cNvPr>
          <p:cNvSpPr txBox="1"/>
          <p:nvPr/>
        </p:nvSpPr>
        <p:spPr>
          <a:xfrm>
            <a:off x="4267035" y="6277302"/>
            <a:ext cx="29507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*</a:t>
            </a:r>
            <a:r>
              <a:rPr lang="ru-RU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Прим. </a:t>
            </a:r>
            <a:r>
              <a: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2:</a:t>
            </a:r>
            <a:endParaRPr lang="ru-RU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ru-RU" sz="1400" dirty="0">
                <a:solidFill>
                  <a:schemeClr val="bg2">
                    <a:lumMod val="50000"/>
                  </a:schemeClr>
                </a:solidFill>
              </a:rPr>
              <a:t>Из исследования 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“</a:t>
            </a:r>
            <a:r>
              <a:rPr lang="en-US" sz="1400" dirty="0" err="1">
                <a:solidFill>
                  <a:schemeClr val="bg2">
                    <a:lumMod val="50000"/>
                  </a:schemeClr>
                </a:solidFill>
              </a:rPr>
              <a:t>finexpertiza</a:t>
            </a:r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797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870"/>
    </mc:Choice>
    <mc:Fallback xmlns="">
      <p:transition spd="slow" advTm="587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>
            <a:extLst>
              <a:ext uri="{FF2B5EF4-FFF2-40B4-BE49-F238E27FC236}">
                <a16:creationId xmlns:a16="http://schemas.microsoft.com/office/drawing/2014/main" id="{9ABCA738-57E8-4BB5-A2D9-B3AFD91A9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933" y="4001779"/>
            <a:ext cx="10515600" cy="25799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3200" b="1" i="0" dirty="0">
                <a:solidFill>
                  <a:srgbClr val="333333"/>
                </a:solidFill>
                <a:effectLst/>
                <a:latin typeface="Segoe UI Variable Small (Основной текст)"/>
              </a:rPr>
              <a:t>x</a:t>
            </a:r>
            <a:r>
              <a:rPr lang="en-US" sz="3200" b="1" i="0" baseline="-25000" dirty="0">
                <a:solidFill>
                  <a:srgbClr val="333333"/>
                </a:solidFill>
                <a:effectLst/>
                <a:latin typeface="Segoe UI Variable Small (Основной текст)"/>
              </a:rPr>
              <a:t>i</a:t>
            </a:r>
            <a:r>
              <a:rPr lang="ru-RU" sz="3200" b="0" i="0" dirty="0">
                <a:solidFill>
                  <a:srgbClr val="333333"/>
                </a:solidFill>
                <a:effectLst/>
                <a:latin typeface="Segoe UI Variable Small (Основной текст)"/>
              </a:rPr>
              <a:t>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Segoe UI Variable Small (Основной текст)"/>
              </a:rPr>
              <a:t>— выборочное среднее значение для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Segoe UI Variable Small (Основной текст)"/>
              </a:rPr>
              <a:t>i</a:t>
            </a:r>
            <a:r>
              <a:rPr lang="ru-RU" sz="2400" baseline="30000" dirty="0">
                <a:solidFill>
                  <a:srgbClr val="333333"/>
                </a:solidFill>
                <a:latin typeface="Segoe UI Variable Small (Основной текст)"/>
              </a:rPr>
              <a:t>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Segoe UI Variable Small (Основной текст)"/>
              </a:rPr>
              <a:t>группы </a:t>
            </a:r>
          </a:p>
          <a:p>
            <a:pPr marL="0" indent="0">
              <a:buNone/>
            </a:pPr>
            <a:r>
              <a:rPr lang="ru-RU" sz="3200" b="1" i="0" dirty="0">
                <a:solidFill>
                  <a:srgbClr val="333333"/>
                </a:solidFill>
                <a:effectLst/>
                <a:latin typeface="Segoe UI Variable Small (Основной текст)"/>
              </a:rPr>
              <a:t>σ</a:t>
            </a:r>
            <a:r>
              <a:rPr lang="en-US" sz="3200" b="1" i="0" baseline="-25000" dirty="0">
                <a:solidFill>
                  <a:srgbClr val="333333"/>
                </a:solidFill>
                <a:effectLst/>
                <a:latin typeface="Segoe UI Variable Small (Основной текст)"/>
              </a:rPr>
              <a:t>i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Segoe UI Variable Small (Основной текст)"/>
              </a:rPr>
              <a:t> — выборочное стандартное отклонение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egoe UI Variable Small (Основной текст)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Segoe UI Variable Small (Основной текст)"/>
              </a:rPr>
              <a:t>i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Segoe UI Variable Small (Основной текст)"/>
              </a:rPr>
              <a:t> группы</a:t>
            </a:r>
          </a:p>
          <a:p>
            <a:pPr marL="0" indent="0">
              <a:buNone/>
            </a:pPr>
            <a:r>
              <a:rPr lang="ru-RU" sz="3200" b="1" i="0" dirty="0">
                <a:solidFill>
                  <a:srgbClr val="333333"/>
                </a:solidFill>
                <a:effectLst/>
                <a:latin typeface="Segoe UI Variable Small (Основной текст)"/>
              </a:rPr>
              <a:t>n</a:t>
            </a:r>
            <a:r>
              <a:rPr lang="en-US" sz="3200" b="1" baseline="-25000" dirty="0" err="1">
                <a:solidFill>
                  <a:srgbClr val="333333"/>
                </a:solidFill>
                <a:latin typeface="Segoe UI Variable Small (Основной текст)"/>
              </a:rPr>
              <a:t>i</a:t>
            </a:r>
            <a:r>
              <a:rPr lang="ru-RU" sz="2400" b="1" i="0" dirty="0">
                <a:solidFill>
                  <a:srgbClr val="333333"/>
                </a:solidFill>
                <a:effectLst/>
                <a:latin typeface="Segoe UI Variable Small (Основной текст)"/>
              </a:rPr>
              <a:t>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Segoe UI Variable Small (Основной текст)"/>
              </a:rPr>
              <a:t>— размер выборки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Segoe UI Variable Small (Основной текст)"/>
              </a:rPr>
              <a:t> </a:t>
            </a:r>
            <a:r>
              <a:rPr lang="en-US" sz="2400" b="0" i="0" dirty="0" err="1">
                <a:solidFill>
                  <a:srgbClr val="333333"/>
                </a:solidFill>
                <a:effectLst/>
                <a:latin typeface="Segoe UI Variable Small (Основной текст)"/>
              </a:rPr>
              <a:t>i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Segoe UI Variable Small (Основной текст)"/>
              </a:rPr>
              <a:t> группы</a:t>
            </a:r>
          </a:p>
          <a:p>
            <a:pPr marL="0" indent="0">
              <a:buNone/>
            </a:pPr>
            <a:r>
              <a:rPr lang="en-US" sz="3200" b="1" dirty="0">
                <a:solidFill>
                  <a:srgbClr val="333333"/>
                </a:solidFill>
                <a:latin typeface="Segoe UI Variable Small (Основной текст)"/>
              </a:rPr>
              <a:t>dis</a:t>
            </a:r>
            <a:r>
              <a:rPr lang="en-US" sz="2400" dirty="0">
                <a:solidFill>
                  <a:srgbClr val="333333"/>
                </a:solidFill>
                <a:latin typeface="Segoe UI Variable Small (Основной текст)"/>
              </a:rPr>
              <a:t> </a:t>
            </a:r>
            <a:r>
              <a:rPr lang="ru-RU" sz="2400" b="0" i="0" dirty="0">
                <a:solidFill>
                  <a:srgbClr val="333333"/>
                </a:solidFill>
                <a:effectLst/>
                <a:latin typeface="Segoe UI Variable Small (Основной текст)"/>
              </a:rPr>
              <a:t>—</a:t>
            </a:r>
            <a:r>
              <a:rPr lang="en-US" sz="2400" dirty="0">
                <a:solidFill>
                  <a:srgbClr val="333333"/>
                </a:solidFill>
                <a:latin typeface="Segoe UI Variable Small (Основной текст)"/>
              </a:rPr>
              <a:t> </a:t>
            </a:r>
            <a:r>
              <a:rPr lang="ru-RU" sz="2400" dirty="0">
                <a:solidFill>
                  <a:srgbClr val="333333"/>
                </a:solidFill>
                <a:latin typeface="Segoe UI Variable Small (Основной текст)"/>
              </a:rPr>
              <a:t>разница дисперсий двух групп</a:t>
            </a:r>
            <a:endParaRPr lang="ru-RU" sz="2400" b="0" i="0" dirty="0">
              <a:solidFill>
                <a:srgbClr val="333333"/>
              </a:solidFill>
              <a:effectLst/>
              <a:latin typeface="Segoe UI Variable Small (Основной текст)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5F5A7C-1FA9-4798-3F3A-AD794F9C57CD}"/>
                  </a:ext>
                </a:extLst>
              </p:cNvPr>
              <p:cNvSpPr txBox="1"/>
              <p:nvPr/>
            </p:nvSpPr>
            <p:spPr>
              <a:xfrm>
                <a:off x="6263986" y="2193130"/>
                <a:ext cx="3905250" cy="10252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400" b="1" dirty="0">
                    <a:solidFill>
                      <a:srgbClr val="333333"/>
                    </a:solidFill>
                  </a:rPr>
                  <a:t>t</a:t>
                </a:r>
                <a:r>
                  <a:rPr lang="en-US" sz="4400" b="1" baseline="-25000" dirty="0" err="1">
                    <a:solidFill>
                      <a:srgbClr val="333333"/>
                    </a:solidFill>
                  </a:rPr>
                  <a:t>stat</a:t>
                </a:r>
                <a:r>
                  <a:rPr lang="en-US" sz="4400" b="1" dirty="0">
                    <a:solidFill>
                      <a:srgbClr val="333333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400" b="1" i="1" smtClean="0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4400" b="1" i="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1" i="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4400" b="1" i="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4400" b="1" i="1">
                            <a:solidFill>
                              <a:srgbClr val="333333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4400" b="1" i="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1" i="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en-US" sz="4400" b="1" i="1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sz="4400" b="1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4400" b="1" i="1" smtClean="0">
                                <a:solidFill>
                                  <a:srgbClr val="333333"/>
                                </a:solidFill>
                                <a:latin typeface="Cambria Math" panose="02040503050406030204" pitchFamily="18" charset="0"/>
                              </a:rPr>
                              <m:t>𝒅𝒊𝒔</m:t>
                            </m:r>
                          </m:e>
                        </m:rad>
                      </m:den>
                    </m:f>
                  </m:oMath>
                </a14:m>
                <a:endParaRPr lang="ru-RU" sz="4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65F5A7C-1FA9-4798-3F3A-AD794F9C57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3986" y="2193130"/>
                <a:ext cx="3905250" cy="1025217"/>
              </a:xfrm>
              <a:prstGeom prst="rect">
                <a:avLst/>
              </a:prstGeom>
              <a:blipFill>
                <a:blip r:embed="rId2"/>
                <a:stretch>
                  <a:fillRect l="-6406" t="-5952" b="-952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8A9456-5890-3BBA-BBB4-BE92E9D4AEE3}"/>
                  </a:ext>
                </a:extLst>
              </p:cNvPr>
              <p:cNvSpPr txBox="1"/>
              <p:nvPr/>
            </p:nvSpPr>
            <p:spPr>
              <a:xfrm>
                <a:off x="1741343" y="2119970"/>
                <a:ext cx="3733800" cy="11715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b="1" dirty="0">
                    <a:solidFill>
                      <a:srgbClr val="333333"/>
                    </a:solidFill>
                  </a:rPr>
                  <a:t>dis =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0" lang="en-US" sz="4000" b="1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0" lang="en-US" sz="4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kumimoji="0" lang="el-GR" sz="4000" b="1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-apple-system"/>
                              </a:rPr>
                              <m:t>σ</m:t>
                            </m:r>
                          </m:e>
                          <m:sub>
                            <m:r>
                              <a:rPr kumimoji="0" lang="en-US" sz="4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kumimoji="0" lang="en-US" sz="4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kumimoji="0" lang="en-US" sz="4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4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kumimoji="0" lang="en-US" sz="4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den>
                    </m:f>
                    <m:r>
                      <a:rPr kumimoji="0" lang="ru-RU" sz="4000" b="1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rgbClr val="333333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0" lang="en-US" sz="4000" b="1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rgbClr val="333333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kumimoji="0" lang="en-US" sz="4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kumimoji="0" lang="el-GR" sz="4000" b="1" i="0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-apple-system"/>
                              </a:rPr>
                              <m:t>σ</m:t>
                            </m:r>
                          </m:e>
                          <m:sub>
                            <m:r>
                              <a:rPr kumimoji="0" lang="en-US" sz="4000" b="1" i="1" u="none" strike="noStrike" kern="1200" cap="none" spc="0" normalizeH="0" baseline="0" noProof="0" dirty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kumimoji="0" lang="en-US" sz="4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kumimoji="0" lang="en-US" sz="4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sz="4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b>
                            <m:r>
                              <a:rPr kumimoji="0" lang="en-US" sz="4000" b="1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333333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den>
                    </m:f>
                  </m:oMath>
                </a14:m>
                <a:endParaRPr lang="ru-RU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8A9456-5890-3BBA-BBB4-BE92E9D4AE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343" y="2119970"/>
                <a:ext cx="3733800" cy="1171539"/>
              </a:xfrm>
              <a:prstGeom prst="rect">
                <a:avLst/>
              </a:prstGeom>
              <a:blipFill>
                <a:blip r:embed="rId3"/>
                <a:stretch>
                  <a:fillRect l="-5882" b="-31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8E0EC74-9F1C-D6CA-4C30-1A24DF658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12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47E9C6-C28E-0008-29F9-1A027EFF7C28}"/>
              </a:ext>
            </a:extLst>
          </p:cNvPr>
          <p:cNvSpPr txBox="1"/>
          <p:nvPr/>
        </p:nvSpPr>
        <p:spPr>
          <a:xfrm>
            <a:off x="278580" y="1128089"/>
            <a:ext cx="60942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t-критерий Стьюдента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F3D86D8-A99C-8891-F3D1-7BEB65C3EF68}"/>
              </a:ext>
            </a:extLst>
          </p:cNvPr>
          <p:cNvSpPr txBox="1">
            <a:spLocks/>
          </p:cNvSpPr>
          <p:nvPr/>
        </p:nvSpPr>
        <p:spPr>
          <a:xfrm>
            <a:off x="204689" y="165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Математическая модель</a:t>
            </a:r>
          </a:p>
        </p:txBody>
      </p:sp>
    </p:spTree>
    <p:extLst>
      <p:ext uri="{BB962C8B-B14F-4D97-AF65-F5344CB8AC3E}">
        <p14:creationId xmlns:p14="http://schemas.microsoft.com/office/powerpoint/2010/main" val="1568608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230"/>
    </mc:Choice>
    <mc:Fallback xmlns="">
      <p:transition spd="slow" advTm="423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6E12E80E-6A50-4848-B4A2-8F93706BE1E6}"/>
              </a:ext>
            </a:extLst>
          </p:cNvPr>
          <p:cNvSpPr txBox="1">
            <a:spLocks/>
          </p:cNvSpPr>
          <p:nvPr/>
        </p:nvSpPr>
        <p:spPr>
          <a:xfrm>
            <a:off x="204689" y="1654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Математическая модель</a:t>
            </a:r>
          </a:p>
        </p:txBody>
      </p:sp>
      <p:graphicFrame>
        <p:nvGraphicFramePr>
          <p:cNvPr id="30" name="Таблица 8">
            <a:extLst>
              <a:ext uri="{FF2B5EF4-FFF2-40B4-BE49-F238E27FC236}">
                <a16:creationId xmlns:a16="http://schemas.microsoft.com/office/drawing/2014/main" id="{766B200F-FB2B-4EE2-9BAD-78E7B921652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89479137"/>
              </p:ext>
            </p:extLst>
          </p:nvPr>
        </p:nvGraphicFramePr>
        <p:xfrm>
          <a:off x="406699" y="1498010"/>
          <a:ext cx="4957152" cy="3889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958">
                  <a:extLst>
                    <a:ext uri="{9D8B030D-6E8A-4147-A177-3AD203B41FA5}">
                      <a16:colId xmlns:a16="http://schemas.microsoft.com/office/drawing/2014/main" val="3034505187"/>
                    </a:ext>
                  </a:extLst>
                </a:gridCol>
                <a:gridCol w="2471194">
                  <a:extLst>
                    <a:ext uri="{9D8B030D-6E8A-4147-A177-3AD203B41FA5}">
                      <a16:colId xmlns:a16="http://schemas.microsoft.com/office/drawing/2014/main" val="2521074348"/>
                    </a:ext>
                  </a:extLst>
                </a:gridCol>
              </a:tblGrid>
              <a:tr h="972331"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Показатель</a:t>
                      </a:r>
                    </a:p>
                  </a:txBody>
                  <a:tcPr anchor="ctr">
                    <a:solidFill>
                      <a:srgbClr val="F2A6C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Значение</a:t>
                      </a:r>
                    </a:p>
                  </a:txBody>
                  <a:tcPr anchor="ctr">
                    <a:solidFill>
                      <a:srgbClr val="F2A6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089089"/>
                  </a:ext>
                </a:extLst>
              </a:tr>
              <a:tr h="9723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dirty="0"/>
                        <a:t>Абсолютная разница средних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808</a:t>
                      </a:r>
                      <a:endParaRPr lang="ru-RU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33649025"/>
                  </a:ext>
                </a:extLst>
              </a:tr>
              <a:tr h="972331">
                <a:tc>
                  <a:txBody>
                    <a:bodyPr/>
                    <a:lstStyle/>
                    <a:p>
                      <a:r>
                        <a:rPr lang="en-US" sz="1800" dirty="0"/>
                        <a:t>T-statistic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45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686242"/>
                  </a:ext>
                </a:extLst>
              </a:tr>
              <a:tr h="972331">
                <a:tc>
                  <a:txBody>
                    <a:bodyPr/>
                    <a:lstStyle/>
                    <a:p>
                      <a:r>
                        <a:rPr lang="en-US" sz="1800" dirty="0"/>
                        <a:t>P-value</a:t>
                      </a:r>
                      <a:endParaRPr lang="ru-RU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1" dirty="0"/>
                        <a:t>≈</a:t>
                      </a:r>
                      <a:r>
                        <a:rPr lang="ru-RU" sz="1800" dirty="0"/>
                        <a:t>0</a:t>
                      </a:r>
                    </a:p>
                    <a:p>
                      <a:pPr algn="ctr"/>
                      <a:endParaRPr lang="ru-RU" sz="1800" dirty="0"/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98150236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7CA2AB1-7031-4ECD-84C4-24C546333E05}"/>
              </a:ext>
            </a:extLst>
          </p:cNvPr>
          <p:cNvSpPr txBox="1"/>
          <p:nvPr/>
        </p:nvSpPr>
        <p:spPr>
          <a:xfrm>
            <a:off x="1206945" y="1083310"/>
            <a:ext cx="3394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Результат для всей выборки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752A5D-B35F-61A3-28A9-E88683E5C06A}"/>
              </a:ext>
            </a:extLst>
          </p:cNvPr>
          <p:cNvSpPr txBox="1"/>
          <p:nvPr/>
        </p:nvSpPr>
        <p:spPr>
          <a:xfrm>
            <a:off x="6847240" y="1083310"/>
            <a:ext cx="51400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/>
              <a:t>Результат для </a:t>
            </a:r>
            <a:r>
              <a:rPr lang="ru-RU" dirty="0"/>
              <a:t>разных уровней бренда</a:t>
            </a:r>
            <a:endParaRPr lang="ru-RU" sz="1800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AEABFA-4549-44D1-AD4B-FB3B7718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13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3F1FB50-5834-D463-ABB2-13A3AC95023D}"/>
              </a:ext>
            </a:extLst>
          </p:cNvPr>
          <p:cNvSpPr txBox="1"/>
          <p:nvPr/>
        </p:nvSpPr>
        <p:spPr>
          <a:xfrm>
            <a:off x="4379004" y="5774690"/>
            <a:ext cx="4097866" cy="707886"/>
          </a:xfrm>
          <a:prstGeom prst="rect">
            <a:avLst/>
          </a:prstGeom>
          <a:solidFill>
            <a:srgbClr val="FF66FF">
              <a:alpha val="20000"/>
            </a:srgbClr>
          </a:solidFill>
          <a:ln w="19050"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r>
              <a:rPr lang="ru-RU" sz="2000" b="1" dirty="0"/>
              <a:t>Результат является статистически значимым</a:t>
            </a:r>
            <a:endParaRPr lang="ru-RU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16C60-826E-359E-C897-5E6D86C870A1}"/>
              </a:ext>
            </a:extLst>
          </p:cNvPr>
          <p:cNvSpPr txBox="1"/>
          <p:nvPr/>
        </p:nvSpPr>
        <p:spPr>
          <a:xfrm>
            <a:off x="498659" y="5861863"/>
            <a:ext cx="3314701" cy="461665"/>
          </a:xfrm>
          <a:prstGeom prst="rect">
            <a:avLst/>
          </a:prstGeom>
          <a:solidFill>
            <a:srgbClr val="F7F7F7"/>
          </a:solidFill>
          <a:ln w="19050">
            <a:solidFill>
              <a:srgbClr val="0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P-value &lt; 0.05</a:t>
            </a:r>
            <a:endParaRPr lang="ru-RU" sz="2400" dirty="0"/>
          </a:p>
        </p:txBody>
      </p:sp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2440FEB0-C7BF-4E96-1E33-5F253B8F7791}"/>
              </a:ext>
            </a:extLst>
          </p:cNvPr>
          <p:cNvSpPr/>
          <p:nvPr/>
        </p:nvSpPr>
        <p:spPr>
          <a:xfrm>
            <a:off x="3921786" y="5990666"/>
            <a:ext cx="348792" cy="23083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pic>
        <p:nvPicPr>
          <p:cNvPr id="16" name="Объект 15" descr="Изображение выглядит как текст, снимок экрана, Шрифт, диаграмма&#10;&#10;Автоматически созданное описание">
            <a:extLst>
              <a:ext uri="{FF2B5EF4-FFF2-40B4-BE49-F238E27FC236}">
                <a16:creationId xmlns:a16="http://schemas.microsoft.com/office/drawing/2014/main" id="{994F23B2-DD9B-14B4-420A-3EE3639680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798" y="1452642"/>
            <a:ext cx="5159604" cy="4121752"/>
          </a:xfrm>
        </p:spPr>
      </p:pic>
    </p:spTree>
    <p:extLst>
      <p:ext uri="{BB962C8B-B14F-4D97-AF65-F5344CB8AC3E}">
        <p14:creationId xmlns:p14="http://schemas.microsoft.com/office/powerpoint/2010/main" val="2790311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F382957-F668-8E64-226D-8889FD0D9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074" y="222281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Интерпретация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1C8DC0-F606-AFDF-F615-19FC2C1F0060}"/>
              </a:ext>
            </a:extLst>
          </p:cNvPr>
          <p:cNvSpPr txBox="1"/>
          <p:nvPr/>
        </p:nvSpPr>
        <p:spPr>
          <a:xfrm>
            <a:off x="694074" y="2662833"/>
            <a:ext cx="10330681" cy="1532334"/>
          </a:xfrm>
          <a:prstGeom prst="roundRect">
            <a:avLst/>
          </a:prstGeom>
          <a:noFill/>
          <a:ln w="19050"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anchor="ctr">
            <a:spAutoFit/>
          </a:bodyPr>
          <a:lstStyle/>
          <a:p>
            <a:pPr lvl="2" algn="r">
              <a:spcBef>
                <a:spcPts val="1200"/>
              </a:spcBef>
            </a:pPr>
            <a:r>
              <a:rPr lang="ru-RU" sz="2800" dirty="0"/>
              <a:t>Гипотеза </a:t>
            </a:r>
            <a:r>
              <a:rPr lang="ru-RU" sz="2800" dirty="0">
                <a:solidFill>
                  <a:srgbClr val="CC0099"/>
                </a:solidFill>
              </a:rPr>
              <a:t>подтвердилась</a:t>
            </a:r>
            <a:r>
              <a:rPr lang="ru-RU" sz="2800" dirty="0"/>
              <a:t>, пользователи сайта покупают товары с </a:t>
            </a:r>
            <a:r>
              <a:rPr lang="ru-RU" sz="2800" dirty="0">
                <a:solidFill>
                  <a:srgbClr val="CC0099"/>
                </a:solidFill>
              </a:rPr>
              <a:t>большей средней ценой </a:t>
            </a:r>
            <a:r>
              <a:rPr lang="ru-RU" sz="2800" dirty="0"/>
              <a:t>в отличии от пользователей мобильных устройств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5D6E3D-0E20-3C81-13AD-B4188CB53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14</a:t>
            </a:fld>
            <a:endParaRPr lang="ru-RU" dirty="0"/>
          </a:p>
        </p:txBody>
      </p:sp>
      <p:pic>
        <p:nvPicPr>
          <p:cNvPr id="3" name="Рисунок 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F0F4BF22-E6FA-0E4B-F5B5-DD3CF021E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8170" y="2971599"/>
            <a:ext cx="914801" cy="91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225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20"/>
    </mc:Choice>
    <mc:Fallback xmlns="">
      <p:transition spd="slow" advTm="332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EE0058C-1773-7FFF-C142-A5FD28BB5208}"/>
              </a:ext>
            </a:extLst>
          </p:cNvPr>
          <p:cNvSpPr txBox="1">
            <a:spLocks/>
          </p:cNvSpPr>
          <p:nvPr/>
        </p:nvSpPr>
        <p:spPr>
          <a:xfrm>
            <a:off x="778933" y="31273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5400" b="1" dirty="0"/>
              <a:t>Ограничения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A0ED17-7DFB-9253-197B-EC8508AA33F2}"/>
              </a:ext>
            </a:extLst>
          </p:cNvPr>
          <p:cNvSpPr txBox="1"/>
          <p:nvPr/>
        </p:nvSpPr>
        <p:spPr>
          <a:xfrm>
            <a:off x="6520873" y="2339800"/>
            <a:ext cx="4618182" cy="119181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CC0099"/>
                </a:solidFill>
              </a:rPr>
              <a:t>Недостаточно данных </a:t>
            </a:r>
            <a:r>
              <a:rPr lang="ru-RU" sz="3200" dirty="0"/>
              <a:t>о пользователях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D50CA8-AECB-B6F5-3B38-C945E70F92F5}"/>
              </a:ext>
            </a:extLst>
          </p:cNvPr>
          <p:cNvSpPr txBox="1"/>
          <p:nvPr/>
        </p:nvSpPr>
        <p:spPr>
          <a:xfrm>
            <a:off x="778932" y="4267357"/>
            <a:ext cx="10442479" cy="119181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200" dirty="0"/>
              <a:t>Нельзя считать, что наши выводы будут работать на других </a:t>
            </a:r>
            <a:r>
              <a:rPr lang="ru-RU" sz="3200" dirty="0">
                <a:solidFill>
                  <a:srgbClr val="CC0099"/>
                </a:solidFill>
              </a:rPr>
              <a:t>временах года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64890-CE9C-BD54-E2C1-DFB846974A00}"/>
              </a:ext>
            </a:extLst>
          </p:cNvPr>
          <p:cNvSpPr txBox="1"/>
          <p:nvPr/>
        </p:nvSpPr>
        <p:spPr>
          <a:xfrm>
            <a:off x="778933" y="2339800"/>
            <a:ext cx="4374958" cy="1191816"/>
          </a:xfrm>
          <a:prstGeom prst="roundRect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3200" dirty="0">
                <a:solidFill>
                  <a:srgbClr val="CC0099"/>
                </a:solidFill>
              </a:rPr>
              <a:t>Особенности</a:t>
            </a:r>
            <a:r>
              <a:rPr lang="ru-RU" sz="3200" dirty="0"/>
              <a:t> этого месяца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18EE279-3A1B-FD66-EA4F-7CC22D2DA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9338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760"/>
    </mc:Choice>
    <mc:Fallback xmlns="">
      <p:transition spd="slow" advTm="376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99EA659A-3748-0822-A2FE-DCD43ECA205D}"/>
              </a:ext>
            </a:extLst>
          </p:cNvPr>
          <p:cNvSpPr txBox="1">
            <a:spLocks/>
          </p:cNvSpPr>
          <p:nvPr/>
        </p:nvSpPr>
        <p:spPr>
          <a:xfrm>
            <a:off x="0" y="312737"/>
            <a:ext cx="12192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1"/>
            <a:r>
              <a:rPr lang="ru-RU" sz="4800" b="1" dirty="0"/>
              <a:t>Перспективы</a:t>
            </a:r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821205C-A2CB-9013-AC13-D433BCDCC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t>16</a:t>
            </a:fld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5A901-EB4D-73CB-9491-BA9ED388E196}"/>
              </a:ext>
            </a:extLst>
          </p:cNvPr>
          <p:cNvSpPr txBox="1"/>
          <p:nvPr/>
        </p:nvSpPr>
        <p:spPr>
          <a:xfrm>
            <a:off x="778933" y="2231790"/>
            <a:ext cx="4936067" cy="11918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ru-RU" sz="3200" dirty="0"/>
              <a:t>Больший </a:t>
            </a:r>
            <a:r>
              <a:rPr lang="ru-RU" sz="3200" dirty="0">
                <a:solidFill>
                  <a:srgbClr val="CC0099"/>
                </a:solidFill>
              </a:rPr>
              <a:t>охват</a:t>
            </a:r>
            <a:r>
              <a:rPr lang="ru-RU" sz="3200" dirty="0"/>
              <a:t> по времени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8DA9B-2203-EA37-F6CA-BC3D447D2E20}"/>
              </a:ext>
            </a:extLst>
          </p:cNvPr>
          <p:cNvSpPr txBox="1"/>
          <p:nvPr/>
        </p:nvSpPr>
        <p:spPr>
          <a:xfrm>
            <a:off x="6477002" y="2231790"/>
            <a:ext cx="5389416" cy="11918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ru-RU" sz="3200" dirty="0"/>
              <a:t>	Данные за другое </a:t>
            </a:r>
            <a:r>
              <a:rPr lang="ru-RU" sz="3200" dirty="0">
                <a:solidFill>
                  <a:srgbClr val="CC0099"/>
                </a:solidFill>
              </a:rPr>
              <a:t>время</a:t>
            </a:r>
            <a:r>
              <a:rPr lang="ru-RU" sz="3200" dirty="0"/>
              <a:t> года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BC06F0-0A3A-50A8-9A7D-C278D99FB74A}"/>
              </a:ext>
            </a:extLst>
          </p:cNvPr>
          <p:cNvSpPr txBox="1"/>
          <p:nvPr/>
        </p:nvSpPr>
        <p:spPr>
          <a:xfrm>
            <a:off x="6393874" y="4784119"/>
            <a:ext cx="5265592" cy="11918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ru-RU" sz="3200" dirty="0"/>
              <a:t>Информация </a:t>
            </a:r>
            <a:endParaRPr lang="en-US" sz="3200" dirty="0"/>
          </a:p>
          <a:p>
            <a:pPr algn="r"/>
            <a:r>
              <a:rPr lang="ru-RU" sz="3200" dirty="0"/>
              <a:t>о </a:t>
            </a:r>
            <a:r>
              <a:rPr lang="ru-RU" sz="3200" dirty="0">
                <a:solidFill>
                  <a:srgbClr val="CC0099"/>
                </a:solidFill>
              </a:rPr>
              <a:t>клиентах</a:t>
            </a:r>
            <a:endParaRPr lang="en-US" sz="3200" dirty="0">
              <a:solidFill>
                <a:srgbClr val="CC009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CB8E65-81DE-C8CB-3E6A-5D0F64C9A294}"/>
              </a:ext>
            </a:extLst>
          </p:cNvPr>
          <p:cNvSpPr txBox="1"/>
          <p:nvPr/>
        </p:nvSpPr>
        <p:spPr>
          <a:xfrm>
            <a:off x="778934" y="4876226"/>
            <a:ext cx="5019194" cy="1191816"/>
          </a:xfrm>
          <a:prstGeom prst="round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 wrap="square" anchor="b">
            <a:spAutoFit/>
          </a:bodyPr>
          <a:lstStyle/>
          <a:p>
            <a:pPr marL="360000" algn="r"/>
            <a:r>
              <a:rPr lang="ru-RU" sz="3200" dirty="0"/>
              <a:t>Покупки из </a:t>
            </a:r>
          </a:p>
          <a:p>
            <a:pPr marL="360000" algn="r"/>
            <a:r>
              <a:rPr lang="ru-RU" sz="3200" dirty="0">
                <a:solidFill>
                  <a:srgbClr val="CC0099"/>
                </a:solidFill>
              </a:rPr>
              <a:t>магазина</a:t>
            </a:r>
            <a:r>
              <a:rPr lang="ru-RU" sz="3200" dirty="0"/>
              <a:t> </a:t>
            </a:r>
          </a:p>
        </p:txBody>
      </p:sp>
      <p:pic>
        <p:nvPicPr>
          <p:cNvPr id="16" name="Рисунок 15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913C1D2D-8571-FEDB-BC23-E849A9F432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8" y="2453445"/>
            <a:ext cx="720000" cy="720000"/>
          </a:xfrm>
          <a:prstGeom prst="rect">
            <a:avLst/>
          </a:prstGeom>
        </p:spPr>
      </p:pic>
      <p:pic>
        <p:nvPicPr>
          <p:cNvPr id="18" name="Рисунок 17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EDD8ACAA-1536-492B-0CDF-CF96F33B80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778" y="5112134"/>
            <a:ext cx="720000" cy="720000"/>
          </a:xfrm>
          <a:prstGeom prst="rect">
            <a:avLst/>
          </a:prstGeom>
        </p:spPr>
      </p:pic>
      <p:pic>
        <p:nvPicPr>
          <p:cNvPr id="20" name="Рисунок 19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B831ED43-13B1-8F3F-BC6E-7BEEB76AB7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24" y="2453445"/>
            <a:ext cx="720000" cy="720000"/>
          </a:xfrm>
          <a:prstGeom prst="rect">
            <a:avLst/>
          </a:prstGeom>
        </p:spPr>
      </p:pic>
      <p:pic>
        <p:nvPicPr>
          <p:cNvPr id="22" name="Рисунок 21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ECFB4146-E0AB-C99E-8EC2-193B5340751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524" y="5020027"/>
            <a:ext cx="720000" cy="720000"/>
          </a:xfrm>
          <a:prstGeom prst="rect">
            <a:avLst/>
          </a:prstGeom>
        </p:spPr>
      </p:pic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D5992480-1EE1-2BE1-BCA9-F7A8D383DE45}"/>
              </a:ext>
            </a:extLst>
          </p:cNvPr>
          <p:cNvCxnSpPr>
            <a:cxnSpLocks/>
          </p:cNvCxnSpPr>
          <p:nvPr/>
        </p:nvCxnSpPr>
        <p:spPr>
          <a:xfrm>
            <a:off x="0" y="4104409"/>
            <a:ext cx="1229244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1F616D0B-AFB1-2AA4-2B68-64C34453CA4D}"/>
              </a:ext>
            </a:extLst>
          </p:cNvPr>
          <p:cNvCxnSpPr>
            <a:cxnSpLocks/>
          </p:cNvCxnSpPr>
          <p:nvPr/>
        </p:nvCxnSpPr>
        <p:spPr>
          <a:xfrm flipV="1">
            <a:off x="6096000" y="1773382"/>
            <a:ext cx="0" cy="5157354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860D9AD1-0635-BA45-CBCB-511C1EAA33C0}"/>
              </a:ext>
            </a:extLst>
          </p:cNvPr>
          <p:cNvCxnSpPr>
            <a:cxnSpLocks/>
          </p:cNvCxnSpPr>
          <p:nvPr/>
        </p:nvCxnSpPr>
        <p:spPr>
          <a:xfrm>
            <a:off x="0" y="1773382"/>
            <a:ext cx="1229244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50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31"/>
    </mc:Choice>
    <mc:Fallback xmlns="">
      <p:transition spd="slow" advTm="203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34820E2-825E-4034-89A4-20A0CC7B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sz="4800" b="1" dirty="0"/>
              <a:t>Практическое применение</a:t>
            </a:r>
          </a:p>
        </p:txBody>
      </p:sp>
      <p:sp>
        <p:nvSpPr>
          <p:cNvPr id="18" name="Объект 2">
            <a:extLst>
              <a:ext uri="{FF2B5EF4-FFF2-40B4-BE49-F238E27FC236}">
                <a16:creationId xmlns:a16="http://schemas.microsoft.com/office/drawing/2014/main" id="{8B61392B-043E-4764-9A67-9FA5AE8ABC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6264" y="4586153"/>
            <a:ext cx="4832928" cy="83099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400" dirty="0"/>
              <a:t>Специальные предложения для платформы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B32826-32F7-0374-C3C5-350B1FCD1EB2}"/>
              </a:ext>
            </a:extLst>
          </p:cNvPr>
          <p:cNvSpPr txBox="1"/>
          <p:nvPr/>
        </p:nvSpPr>
        <p:spPr>
          <a:xfrm>
            <a:off x="838200" y="2782669"/>
            <a:ext cx="41309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200" dirty="0"/>
              <a:t>Провести </a:t>
            </a:r>
            <a:r>
              <a:rPr lang="en-US" sz="2200" dirty="0"/>
              <a:t>A/B</a:t>
            </a:r>
            <a:r>
              <a:rPr lang="ru-RU" sz="2200" dirty="0"/>
              <a:t> тест на более дорогие рекомендации </a:t>
            </a:r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7B31225F-B6A2-E9B1-FA52-EDBB17E056C9}"/>
              </a:ext>
            </a:extLst>
          </p:cNvPr>
          <p:cNvCxnSpPr/>
          <p:nvPr/>
        </p:nvCxnSpPr>
        <p:spPr>
          <a:xfrm flipH="1">
            <a:off x="4110182" y="1856509"/>
            <a:ext cx="757382" cy="849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2B41EB3A-91DB-284D-9B70-3029CC5003AC}"/>
              </a:ext>
            </a:extLst>
          </p:cNvPr>
          <p:cNvCxnSpPr>
            <a:cxnSpLocks/>
          </p:cNvCxnSpPr>
          <p:nvPr/>
        </p:nvCxnSpPr>
        <p:spPr>
          <a:xfrm>
            <a:off x="6419273" y="1856509"/>
            <a:ext cx="1062182" cy="3952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7BB4EA5-3FBD-44B8-F32B-3BA9B7ADE807}"/>
              </a:ext>
            </a:extLst>
          </p:cNvPr>
          <p:cNvSpPr txBox="1"/>
          <p:nvPr/>
        </p:nvSpPr>
        <p:spPr>
          <a:xfrm>
            <a:off x="6942281" y="2330617"/>
            <a:ext cx="31888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Расширить функционал сайта</a:t>
            </a:r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909245E6-9DBA-B2F2-FDFD-C9DCC4F1787B}"/>
              </a:ext>
            </a:extLst>
          </p:cNvPr>
          <p:cNvCxnSpPr>
            <a:cxnSpLocks/>
          </p:cNvCxnSpPr>
          <p:nvPr/>
        </p:nvCxnSpPr>
        <p:spPr>
          <a:xfrm>
            <a:off x="5772728" y="1856509"/>
            <a:ext cx="150090" cy="2642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9F4DE16-839F-D853-9D28-A83797487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17</a:t>
            </a:fld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AE69E1-FBD8-E44A-FCD5-667B4D4970FF}"/>
              </a:ext>
            </a:extLst>
          </p:cNvPr>
          <p:cNvSpPr txBox="1"/>
          <p:nvPr/>
        </p:nvSpPr>
        <p:spPr>
          <a:xfrm>
            <a:off x="7077940" y="3157433"/>
            <a:ext cx="3188855" cy="9694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900" dirty="0">
                <a:latin typeface="Aptos Display" panose="020B0004020202020204" pitchFamily="34" charset="0"/>
              </a:rPr>
              <a:t>Персонализированные рекомендации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900" dirty="0">
                <a:latin typeface="Aptos Display" panose="020B0004020202020204" pitchFamily="34" charset="0"/>
              </a:rPr>
              <a:t>3</a:t>
            </a:r>
            <a:r>
              <a:rPr lang="en-US" sz="1900" dirty="0">
                <a:latin typeface="Aptos Display" panose="020B0004020202020204" pitchFamily="34" charset="0"/>
              </a:rPr>
              <a:t>D </a:t>
            </a:r>
            <a:r>
              <a:rPr lang="ru-RU" sz="1900" dirty="0">
                <a:latin typeface="Aptos Display" panose="020B0004020202020204" pitchFamily="34" charset="0"/>
              </a:rPr>
              <a:t>обзор товаров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49CCD-5D29-C91E-6C04-5561433A133C}"/>
              </a:ext>
            </a:extLst>
          </p:cNvPr>
          <p:cNvSpPr txBox="1"/>
          <p:nvPr/>
        </p:nvSpPr>
        <p:spPr>
          <a:xfrm>
            <a:off x="3356264" y="5417150"/>
            <a:ext cx="609426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latin typeface="Aptos Display" panose="020B0004020202020204" pitchFamily="34" charset="0"/>
              </a:rPr>
              <a:t>Купоны на скидки на дорогие товары</a:t>
            </a:r>
            <a:endParaRPr lang="en-US" sz="1900" dirty="0">
              <a:latin typeface="Aptos Display" panose="020B00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900" dirty="0">
                <a:latin typeface="Aptos Display" panose="020B0004020202020204" pitchFamily="34" charset="0"/>
              </a:rPr>
              <a:t>Программа </a:t>
            </a:r>
            <a:r>
              <a:rPr lang="en-US" sz="1900" dirty="0">
                <a:latin typeface="Aptos Display" panose="020B0004020202020204" pitchFamily="34" charset="0"/>
              </a:rPr>
              <a:t>Trade-in</a:t>
            </a:r>
            <a:endParaRPr lang="ru-RU" sz="1900" dirty="0">
              <a:latin typeface="Aptos Display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2672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63"/>
    </mc:Choice>
    <mc:Fallback xmlns="">
      <p:transition spd="slow" advTm="306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75E12AD-B101-D0D5-FC4B-2CD1A6C02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2682298"/>
            <a:ext cx="12192000" cy="1325563"/>
          </a:xfrm>
        </p:spPr>
        <p:txBody>
          <a:bodyPr/>
          <a:lstStyle/>
          <a:p>
            <a:pPr algn="ctr"/>
            <a:r>
              <a:rPr lang="ru-RU" dirty="0"/>
              <a:t>Примечание</a:t>
            </a:r>
            <a:r>
              <a:rPr lang="en-US" dirty="0"/>
              <a:t>?</a:t>
            </a:r>
            <a:br>
              <a:rPr lang="ru-RU" dirty="0"/>
            </a:br>
            <a:r>
              <a:rPr lang="ru-RU" dirty="0"/>
              <a:t>для экспертов вход по пропуску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B9E569-ECA2-960F-E41E-BB00FF662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371383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C210E7-7844-2298-E19C-0A960AEA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19</a:t>
            </a:fld>
            <a:endParaRPr lang="ru-RU" dirty="0"/>
          </a:p>
        </p:txBody>
      </p:sp>
      <p:pic>
        <p:nvPicPr>
          <p:cNvPr id="6" name="Рисунок 5" descr="Изображение выглядит как текст, снимок экрана, программное обеспечение, Мультимедийное программное обеспечение&#10;&#10;Автоматически созданное описание">
            <a:extLst>
              <a:ext uri="{FF2B5EF4-FFF2-40B4-BE49-F238E27FC236}">
                <a16:creationId xmlns:a16="http://schemas.microsoft.com/office/drawing/2014/main" id="{D1E90B19-1326-DBDA-890E-21E1240FC3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2085" y="1471324"/>
            <a:ext cx="9599999" cy="5400000"/>
          </a:xfrm>
          <a:prstGeom prst="rect">
            <a:avLst/>
          </a:prstGeom>
        </p:spPr>
      </p:pic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A9FB175B-97B2-AE0A-5A5E-38B9E9CB6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ru-RU" dirty="0"/>
              <a:t>Приложение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10E1C0-406D-56BA-D780-7C0701BEE754}"/>
              </a:ext>
            </a:extLst>
          </p:cNvPr>
          <p:cNvSpPr txBox="1"/>
          <p:nvPr/>
        </p:nvSpPr>
        <p:spPr>
          <a:xfrm>
            <a:off x="4535297" y="815757"/>
            <a:ext cx="7492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https://datareportal.com/reports/digital-2021-global-overview-report</a:t>
            </a:r>
            <a:endParaRPr lang="en-US" dirty="0"/>
          </a:p>
          <a:p>
            <a:r>
              <a:rPr lang="ru-RU" dirty="0"/>
              <a:t>Исследование всемирной сети.</a:t>
            </a:r>
          </a:p>
        </p:txBody>
      </p:sp>
    </p:spTree>
    <p:extLst>
      <p:ext uri="{BB962C8B-B14F-4D97-AF65-F5344CB8AC3E}">
        <p14:creationId xmlns:p14="http://schemas.microsoft.com/office/powerpoint/2010/main" val="1234045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9D886D0A-72EB-31C3-9D3F-AE682A1B1C07}"/>
              </a:ext>
            </a:extLst>
          </p:cNvPr>
          <p:cNvSpPr/>
          <p:nvPr/>
        </p:nvSpPr>
        <p:spPr>
          <a:xfrm>
            <a:off x="4912351" y="2417319"/>
            <a:ext cx="7039503" cy="3297381"/>
          </a:xfrm>
          <a:prstGeom prst="roundRect">
            <a:avLst/>
          </a:prstGeom>
          <a:solidFill>
            <a:srgbClr val="D0CECE">
              <a:alpha val="3882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A21BE2-E875-4074-AB64-0232ED07E8A9}"/>
              </a:ext>
            </a:extLst>
          </p:cNvPr>
          <p:cNvSpPr txBox="1"/>
          <p:nvPr/>
        </p:nvSpPr>
        <p:spPr>
          <a:xfrm>
            <a:off x="508001" y="284800"/>
            <a:ext cx="672407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b="1" dirty="0">
                <a:latin typeface="Segoe UI Variable Small" pitchFamily="2" charset="0"/>
              </a:rPr>
              <a:t>Структура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D2E38B-7129-4BF5-AC2B-BB4E30400F11}"/>
              </a:ext>
            </a:extLst>
          </p:cNvPr>
          <p:cNvSpPr txBox="1"/>
          <p:nvPr/>
        </p:nvSpPr>
        <p:spPr>
          <a:xfrm>
            <a:off x="508001" y="1327440"/>
            <a:ext cx="34120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100" dirty="0">
                <a:latin typeface="Segoe UI Variable Small" pitchFamily="2" charset="0"/>
              </a:rPr>
              <a:t>Данные в период с </a:t>
            </a:r>
          </a:p>
          <a:p>
            <a:r>
              <a:rPr lang="ru-RU" sz="2100" dirty="0">
                <a:latin typeface="Segoe UI Variable Small" pitchFamily="2" charset="0"/>
              </a:rPr>
              <a:t>01.06.2024 по 21.06.2024.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1F70E7-4959-461A-91F3-01C8C0E247E6}"/>
              </a:ext>
            </a:extLst>
          </p:cNvPr>
          <p:cNvSpPr txBox="1"/>
          <p:nvPr/>
        </p:nvSpPr>
        <p:spPr>
          <a:xfrm>
            <a:off x="5176405" y="3650512"/>
            <a:ext cx="686839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rgbClr val="EA1AC7"/>
                </a:solidFill>
                <a:latin typeface="Segoe UI Variable Small" pitchFamily="2" charset="0"/>
              </a:rPr>
              <a:t>2 108 035 </a:t>
            </a:r>
            <a:r>
              <a:rPr lang="ru-RU" sz="4000" dirty="0">
                <a:solidFill>
                  <a:schemeClr val="bg2">
                    <a:lumMod val="10000"/>
                  </a:schemeClr>
                </a:solidFill>
                <a:latin typeface="Segoe UI Variable Small" pitchFamily="2" charset="0"/>
              </a:rPr>
              <a:t>пользователей</a:t>
            </a:r>
            <a:endParaRPr lang="ru-RU" sz="4400" dirty="0">
              <a:solidFill>
                <a:schemeClr val="bg2">
                  <a:lumMod val="10000"/>
                </a:schemeClr>
              </a:solidFill>
              <a:latin typeface="Segoe UI Variable Small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3DE62AC-36AE-417D-8FD2-0CDEEB989D56}"/>
              </a:ext>
            </a:extLst>
          </p:cNvPr>
          <p:cNvSpPr txBox="1"/>
          <p:nvPr/>
        </p:nvSpPr>
        <p:spPr>
          <a:xfrm>
            <a:off x="508001" y="2469787"/>
            <a:ext cx="2755883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400" dirty="0">
                <a:solidFill>
                  <a:srgbClr val="CC0099"/>
                </a:solidFill>
              </a:rPr>
              <a:t>21</a:t>
            </a:r>
            <a:r>
              <a:rPr lang="ru-RU" sz="6600" dirty="0"/>
              <a:t> </a:t>
            </a:r>
            <a:r>
              <a:rPr lang="ru-RU" sz="5000" dirty="0"/>
              <a:t>день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52A42FE-166A-4DA6-B039-94CC870A209B}"/>
              </a:ext>
            </a:extLst>
          </p:cNvPr>
          <p:cNvSpPr txBox="1"/>
          <p:nvPr/>
        </p:nvSpPr>
        <p:spPr>
          <a:xfrm>
            <a:off x="508001" y="4104577"/>
            <a:ext cx="3134191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7400" dirty="0">
                <a:solidFill>
                  <a:srgbClr val="CC0099"/>
                </a:solidFill>
              </a:rPr>
              <a:t>3</a:t>
            </a:r>
            <a:r>
              <a:rPr lang="ru-RU" sz="6600" dirty="0"/>
              <a:t> </a:t>
            </a:r>
            <a:r>
              <a:rPr lang="ru-RU" sz="5000" dirty="0"/>
              <a:t>недели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37057C-211F-4E2F-9B9C-EC9FB1A6BA83}"/>
              </a:ext>
            </a:extLst>
          </p:cNvPr>
          <p:cNvSpPr txBox="1"/>
          <p:nvPr/>
        </p:nvSpPr>
        <p:spPr>
          <a:xfrm>
            <a:off x="5176405" y="4720130"/>
            <a:ext cx="60960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rgbClr val="E214C0"/>
                </a:solidFill>
                <a:latin typeface="Segoe UI Variable Small" pitchFamily="2" charset="0"/>
              </a:rPr>
              <a:t>90 375</a:t>
            </a:r>
            <a:r>
              <a:rPr lang="en-US" sz="4800" dirty="0">
                <a:solidFill>
                  <a:srgbClr val="E214C0"/>
                </a:solidFill>
                <a:latin typeface="Segoe UI Variable Small" pitchFamily="2" charset="0"/>
              </a:rPr>
              <a:t> </a:t>
            </a:r>
            <a:r>
              <a:rPr lang="ru-RU" sz="4400" dirty="0">
                <a:solidFill>
                  <a:srgbClr val="E214C0"/>
                </a:solidFill>
                <a:latin typeface="Segoe UI Variable Small" pitchFamily="2" charset="0"/>
              </a:rPr>
              <a:t>     </a:t>
            </a:r>
            <a:r>
              <a:rPr lang="ru-RU" sz="4000" dirty="0">
                <a:latin typeface="Segoe UI Variable Small" pitchFamily="2" charset="0"/>
              </a:rPr>
              <a:t>товаров</a:t>
            </a:r>
            <a:endParaRPr lang="ru-RU" sz="4400" dirty="0">
              <a:latin typeface="Segoe UI Variable Small" pitchFamily="2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D8FB119-8CF2-4108-B134-8B1BFEDED3EA}"/>
              </a:ext>
            </a:extLst>
          </p:cNvPr>
          <p:cNvSpPr txBox="1"/>
          <p:nvPr/>
        </p:nvSpPr>
        <p:spPr>
          <a:xfrm>
            <a:off x="5176405" y="2580894"/>
            <a:ext cx="600411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800" b="1" dirty="0">
                <a:solidFill>
                  <a:srgbClr val="CC0099"/>
                </a:solidFill>
                <a:latin typeface="Segoe UI Variable Small" pitchFamily="2" charset="0"/>
              </a:rPr>
              <a:t>7 000 000 </a:t>
            </a:r>
            <a:r>
              <a:rPr lang="ru-RU" sz="4000" dirty="0">
                <a:solidFill>
                  <a:schemeClr val="bg2">
                    <a:lumMod val="10000"/>
                  </a:schemeClr>
                </a:solidFill>
                <a:latin typeface="Segoe UI Variable Small" pitchFamily="2" charset="0"/>
              </a:rPr>
              <a:t>строк</a:t>
            </a:r>
            <a:endParaRPr lang="ru-RU" sz="4400" dirty="0">
              <a:solidFill>
                <a:schemeClr val="bg2">
                  <a:lumMod val="10000"/>
                </a:schemeClr>
              </a:solidFill>
              <a:latin typeface="Segoe UI Variable Small" pitchFamily="2" charset="0"/>
            </a:endParaRPr>
          </a:p>
        </p:txBody>
      </p:sp>
      <p:pic>
        <p:nvPicPr>
          <p:cNvPr id="12" name="Рисунок 11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166BC5EC-DF82-7C28-5766-8ADED06AB5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2073" y="445463"/>
            <a:ext cx="738665" cy="738665"/>
          </a:xfrm>
          <a:prstGeom prst="rect">
            <a:avLst/>
          </a:prstGeom>
        </p:spPr>
      </p:pic>
      <p:sp>
        <p:nvSpPr>
          <p:cNvPr id="13" name="Номер слайда 8">
            <a:extLst>
              <a:ext uri="{FF2B5EF4-FFF2-40B4-BE49-F238E27FC236}">
                <a16:creationId xmlns:a16="http://schemas.microsoft.com/office/drawing/2014/main" id="{E90F6812-C39D-DE4D-45F0-F40008D444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E9C74D5-756A-43BD-A9C5-556F4A51E4BB}" type="slidenum">
              <a:rPr lang="ru-RU" smtClean="0"/>
              <a:pPr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1699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4"/>
    </mc:Choice>
    <mc:Fallback xmlns="">
      <p:transition spd="slow" advTm="291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CF42F0-ED17-814C-661F-DA6E7C217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20</a:t>
            </a:fld>
            <a:endParaRPr lang="ru-RU" dirty="0"/>
          </a:p>
        </p:txBody>
      </p:sp>
      <p:pic>
        <p:nvPicPr>
          <p:cNvPr id="8" name="Рисунок 7" descr="Изображение выглядит как текст, снимок экрана, программное обеспечение, дизайн&#10;&#10;Автоматически созданное описание">
            <a:extLst>
              <a:ext uri="{FF2B5EF4-FFF2-40B4-BE49-F238E27FC236}">
                <a16:creationId xmlns:a16="http://schemas.microsoft.com/office/drawing/2014/main" id="{CDCD9168-5CFE-B6F5-2AD8-7A6834B60C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681" y="1439528"/>
            <a:ext cx="9600001" cy="5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6858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E931BE3-89DE-490C-3F04-8CF152F24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2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FA79F414-C386-23C0-59B7-F687BD82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21</a:t>
            </a:fld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02A43C-6805-A31D-6E2B-64D75AFEB579}"/>
              </a:ext>
            </a:extLst>
          </p:cNvPr>
          <p:cNvSpPr txBox="1"/>
          <p:nvPr/>
        </p:nvSpPr>
        <p:spPr>
          <a:xfrm>
            <a:off x="919018" y="2582085"/>
            <a:ext cx="10353964" cy="3779758"/>
          </a:xfrm>
          <a:prstGeom prst="round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ru-RU" sz="2400" dirty="0"/>
              <a:t>Меньше всего получают несовершеннолетние работники в возрасте до 18 лет - 25,1 тыс. руб. после вычета НДФЛ, а также молодые люди 18-19 лет - 33,4 тыс. руб. В студенческом возрасте 20-24 лет заработки увеличиваются на 26,4%, до 42,2 тыс. руб., к 25-29 годам - еще на 30%, до 54,9 тыс. руб., в 30-34 года - на 4,7%, до 57,5 тыс. руб., достигая своего пика. В 35-39 лет зарплаты держатся примерно на этом же уровне, опускаясь лишь на 1,7% - до 56,5 тыс. руб., в 40-44 года - уже на 4,2%, до 54,2 тыс. руб., в 45-49 лет - на 5,2%, до 51,3 тыс. руб.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CD127C-3293-961B-F6A5-82940CD18D7E}"/>
              </a:ext>
            </a:extLst>
          </p:cNvPr>
          <p:cNvSpPr txBox="1"/>
          <p:nvPr/>
        </p:nvSpPr>
        <p:spPr>
          <a:xfrm>
            <a:off x="873616" y="1516254"/>
            <a:ext cx="8236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https://finexpertiza.ru/press-service/researches/2022/vozr-zarpl-maksimum/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38F2EE-56C7-0F18-BB6B-AF415CEB0B17}"/>
              </a:ext>
            </a:extLst>
          </p:cNvPr>
          <p:cNvSpPr txBox="1"/>
          <p:nvPr/>
        </p:nvSpPr>
        <p:spPr>
          <a:xfrm>
            <a:off x="873616" y="2049169"/>
            <a:ext cx="4488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Исследование зарплат граждан России</a:t>
            </a:r>
          </a:p>
        </p:txBody>
      </p:sp>
    </p:spTree>
    <p:extLst>
      <p:ext uri="{BB962C8B-B14F-4D97-AF65-F5344CB8AC3E}">
        <p14:creationId xmlns:p14="http://schemas.microsoft.com/office/powerpoint/2010/main" val="2833770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AF71E5-74B4-C88E-E800-8344A43F0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Приложение 3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E9B4DB8-62DF-2A21-AA90-3F6329554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22</a:t>
            </a:fld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F082E00-8BBA-B4D2-34E6-40F5EFF6E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21528"/>
            <a:ext cx="10585085" cy="226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273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786CBED-CBDC-F3A9-6DE5-F07325CBD8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70164"/>
            <a:ext cx="9720749" cy="51769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E183E5-B148-DF58-4176-137F86F7ACB9}"/>
              </a:ext>
            </a:extLst>
          </p:cNvPr>
          <p:cNvSpPr txBox="1"/>
          <p:nvPr/>
        </p:nvSpPr>
        <p:spPr>
          <a:xfrm>
            <a:off x="2804009" y="236676"/>
            <a:ext cx="6583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Предварительный</a:t>
            </a:r>
            <a:r>
              <a:rPr lang="ru-RU" sz="4400" dirty="0"/>
              <a:t> </a:t>
            </a:r>
            <a:r>
              <a:rPr lang="ru-RU" sz="4400" b="1" dirty="0"/>
              <a:t>анализ</a:t>
            </a: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A6A26463-E7E6-C971-872E-8D4E11F97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55F8EB-BB68-4990-E2F8-B255DA1C822A}"/>
              </a:ext>
            </a:extLst>
          </p:cNvPr>
          <p:cNvSpPr txBox="1"/>
          <p:nvPr/>
        </p:nvSpPr>
        <p:spPr>
          <a:xfrm>
            <a:off x="2438401" y="4507345"/>
            <a:ext cx="3011054" cy="923330"/>
          </a:xfrm>
          <a:prstGeom prst="rect">
            <a:avLst/>
          </a:prstGeom>
          <a:solidFill>
            <a:srgbClr val="F7F7F7"/>
          </a:solidFill>
          <a:ln w="57150">
            <a:solidFill>
              <a:srgbClr val="CC0099"/>
            </a:solidFill>
          </a:ln>
        </p:spPr>
        <p:txBody>
          <a:bodyPr wrap="square">
            <a:spAutoFit/>
          </a:bodyPr>
          <a:lstStyle/>
          <a:p>
            <a:r>
              <a:rPr lang="ru-RU" dirty="0"/>
              <a:t>Событие – любое действие, совершенное пользователем</a:t>
            </a:r>
          </a:p>
        </p:txBody>
      </p:sp>
    </p:spTree>
    <p:extLst>
      <p:ext uri="{BB962C8B-B14F-4D97-AF65-F5344CB8AC3E}">
        <p14:creationId xmlns:p14="http://schemas.microsoft.com/office/powerpoint/2010/main" val="1828033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26"/>
    </mc:Choice>
    <mc:Fallback xmlns="">
      <p:transition spd="slow" advTm="2726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A63EA2FA-B8DC-491D-8F99-F25C9E0131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2365" y="1433945"/>
            <a:ext cx="5754134" cy="43039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77CB342-07A9-A542-8393-003465567817}"/>
              </a:ext>
            </a:extLst>
          </p:cNvPr>
          <p:cNvSpPr txBox="1"/>
          <p:nvPr/>
        </p:nvSpPr>
        <p:spPr>
          <a:xfrm>
            <a:off x="2804009" y="236676"/>
            <a:ext cx="6583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Предварительный</a:t>
            </a:r>
            <a:r>
              <a:rPr lang="ru-RU" sz="4400" dirty="0"/>
              <a:t> </a:t>
            </a:r>
            <a:r>
              <a:rPr lang="ru-RU" sz="4400" b="1" dirty="0"/>
              <a:t>анализ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2F8BD9-A0F7-607C-B3F8-335540C0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4</a:t>
            </a:fld>
            <a:endParaRPr lang="ru-RU" dirty="0"/>
          </a:p>
        </p:txBody>
      </p:sp>
      <p:pic>
        <p:nvPicPr>
          <p:cNvPr id="4" name="Рисунок 3" descr="Изображение выглядит как текст, снимок экрана, диаграмм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39E767EF-C4AE-8270-8374-0649F05551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501" y="1433945"/>
            <a:ext cx="5772726" cy="430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817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41"/>
    </mc:Choice>
    <mc:Fallback xmlns="">
      <p:transition spd="slow" advTm="224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F369E02-3F4A-4632-B22E-84FEF3B860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44" y="1216121"/>
            <a:ext cx="5012010" cy="3960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B4FC10-FA19-4826-84FD-D03A0F2182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65" y="1216121"/>
            <a:ext cx="4892269" cy="3960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2789BA3-C328-2EBB-7BCA-34C53BFBB933}"/>
              </a:ext>
            </a:extLst>
          </p:cNvPr>
          <p:cNvSpPr txBox="1"/>
          <p:nvPr/>
        </p:nvSpPr>
        <p:spPr>
          <a:xfrm>
            <a:off x="2804009" y="236676"/>
            <a:ext cx="6583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Предварительный</a:t>
            </a:r>
            <a:r>
              <a:rPr lang="ru-RU" sz="4400" dirty="0"/>
              <a:t> </a:t>
            </a:r>
            <a:r>
              <a:rPr lang="ru-RU" sz="4400" b="1" dirty="0"/>
              <a:t>анализ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4D0E70D-0E2C-2D75-9B7E-A52835A85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C3C2CE-A689-B934-BE40-92B65B7ACF0A}"/>
              </a:ext>
            </a:extLst>
          </p:cNvPr>
          <p:cNvSpPr txBox="1"/>
          <p:nvPr/>
        </p:nvSpPr>
        <p:spPr>
          <a:xfrm>
            <a:off x="1170710" y="5433020"/>
            <a:ext cx="5948783" cy="923330"/>
          </a:xfrm>
          <a:prstGeom prst="rect">
            <a:avLst/>
          </a:prstGeom>
          <a:noFill/>
          <a:ln w="57150">
            <a:solidFill>
              <a:srgbClr val="CC0099"/>
            </a:solidFill>
          </a:ln>
        </p:spPr>
        <p:txBody>
          <a:bodyPr wrap="square">
            <a:spAutoFit/>
          </a:bodyPr>
          <a:lstStyle/>
          <a:p>
            <a:r>
              <a:rPr lang="ru-RU" b="1" dirty="0"/>
              <a:t>Конверсия - отношение пользователей, которые совершили нужное нам целевое действие, к числу пользователей на предыдущем этапе</a:t>
            </a:r>
            <a:endParaRPr lang="ru-RU" dirty="0"/>
          </a:p>
        </p:txBody>
      </p:sp>
      <p:pic>
        <p:nvPicPr>
          <p:cNvPr id="12" name="Рисунок 11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96C15E5B-B9F9-2FBB-CA60-48F704A7A1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34" y="5433020"/>
            <a:ext cx="923331" cy="923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52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31"/>
    </mc:Choice>
    <mc:Fallback xmlns="">
      <p:transition spd="slow" advTm="273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023BBEA-31BF-4033-9F3A-2A925CF4F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2230" y="1575229"/>
            <a:ext cx="5855746" cy="43448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855465-C39C-9059-A9C5-03562928B7F3}"/>
              </a:ext>
            </a:extLst>
          </p:cNvPr>
          <p:cNvSpPr txBox="1"/>
          <p:nvPr/>
        </p:nvSpPr>
        <p:spPr>
          <a:xfrm>
            <a:off x="2804009" y="236676"/>
            <a:ext cx="6583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4400" b="1" dirty="0"/>
              <a:t>Предварительный</a:t>
            </a:r>
            <a:r>
              <a:rPr lang="ru-RU" sz="4400" dirty="0"/>
              <a:t> </a:t>
            </a:r>
            <a:r>
              <a:rPr lang="ru-RU" sz="4400" b="1" dirty="0"/>
              <a:t>анализ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4FD30B39-7B85-5DCB-1BD2-EB8699484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6</a:t>
            </a:fld>
            <a:endParaRPr lang="ru-RU" dirty="0"/>
          </a:p>
        </p:txBody>
      </p:sp>
      <p:pic>
        <p:nvPicPr>
          <p:cNvPr id="10" name="Рисунок 9" descr="Изображение выглядит как текст, диаграмма, снимок экрана, Прямоугольник&#10;&#10;Автоматически созданное описание">
            <a:extLst>
              <a:ext uri="{FF2B5EF4-FFF2-40B4-BE49-F238E27FC236}">
                <a16:creationId xmlns:a16="http://schemas.microsoft.com/office/drawing/2014/main" id="{9AB1B7BE-EE4F-660C-8E5B-59385EEEA7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57" y="1575229"/>
            <a:ext cx="6027973" cy="41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78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08"/>
    </mc:Choice>
    <mc:Fallback xmlns="">
      <p:transition spd="slow" advTm="2708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 descr="Изображение выглядит как текст, снимок экрана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A3104BAB-792E-30D7-D79C-28B1FA5130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72" y="1130675"/>
            <a:ext cx="6590479" cy="55908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5679EDE-0D5D-4837-8682-5EABEB19C198}"/>
              </a:ext>
            </a:extLst>
          </p:cNvPr>
          <p:cNvSpPr txBox="1"/>
          <p:nvPr/>
        </p:nvSpPr>
        <p:spPr>
          <a:xfrm>
            <a:off x="625004" y="287866"/>
            <a:ext cx="73773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4400" b="1" dirty="0"/>
              <a:t>Корреляционный анализ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F09EE6-09D3-EA7F-8CE8-63243FACA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C512BFB0-560A-4099-9F97-8FE1FBCFB6EE}"/>
              </a:ext>
            </a:extLst>
          </p:cNvPr>
          <p:cNvSpPr/>
          <p:nvPr/>
        </p:nvSpPr>
        <p:spPr>
          <a:xfrm>
            <a:off x="2456873" y="1801379"/>
            <a:ext cx="554182" cy="407423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09232D-D0DF-B0FB-DBA8-CFBBD0244897}"/>
              </a:ext>
            </a:extLst>
          </p:cNvPr>
          <p:cNvSpPr txBox="1"/>
          <p:nvPr/>
        </p:nvSpPr>
        <p:spPr>
          <a:xfrm>
            <a:off x="7521289" y="2208802"/>
            <a:ext cx="4052454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Корреляции очевидны и (или) незначительны</a:t>
            </a:r>
            <a:endParaRPr lang="en-US" sz="2400" dirty="0">
              <a:latin typeface="AMGDT" panose="02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MGDT" panose="02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latin typeface="AMGDT" panose="020004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Корреляции между</a:t>
            </a:r>
            <a:r>
              <a:rPr lang="en-US" sz="2400" dirty="0">
                <a:latin typeface="AMGDT" panose="02000400000000000000" pitchFamily="2" charset="0"/>
              </a:rPr>
              <a:t> </a:t>
            </a:r>
            <a:r>
              <a:rPr lang="ru-RU" sz="2400" dirty="0"/>
              <a:t>бинарными</a:t>
            </a:r>
            <a:r>
              <a:rPr lang="en-US" sz="2400" dirty="0">
                <a:latin typeface="AMGDT" panose="02000400000000000000" pitchFamily="2" charset="0"/>
              </a:rPr>
              <a:t> </a:t>
            </a:r>
            <a:r>
              <a:rPr lang="ru-RU" sz="2400" dirty="0"/>
              <a:t>переменными легко</a:t>
            </a:r>
            <a:r>
              <a:rPr lang="en-US" sz="2400" dirty="0">
                <a:latin typeface="AMGDT" panose="02000400000000000000" pitchFamily="2" charset="0"/>
              </a:rPr>
              <a:t> </a:t>
            </a:r>
            <a:r>
              <a:rPr lang="ru-RU" sz="2400" dirty="0"/>
              <a:t>объяснимы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ru-RU" sz="2400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B9C278BE-400E-8C3C-C72D-A20FDF37BC9D}"/>
              </a:ext>
            </a:extLst>
          </p:cNvPr>
          <p:cNvSpPr/>
          <p:nvPr/>
        </p:nvSpPr>
        <p:spPr>
          <a:xfrm>
            <a:off x="3616037" y="3053929"/>
            <a:ext cx="554182" cy="4390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32F4033-4808-7DB0-C645-18FDA6E655A3}"/>
              </a:ext>
            </a:extLst>
          </p:cNvPr>
          <p:cNvSpPr/>
          <p:nvPr/>
        </p:nvSpPr>
        <p:spPr>
          <a:xfrm>
            <a:off x="3616037" y="3493008"/>
            <a:ext cx="554182" cy="4390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D22F984A-88D7-6EDB-021E-DE519CECF326}"/>
              </a:ext>
            </a:extLst>
          </p:cNvPr>
          <p:cNvSpPr/>
          <p:nvPr/>
        </p:nvSpPr>
        <p:spPr>
          <a:xfrm>
            <a:off x="4170218" y="3053929"/>
            <a:ext cx="609045" cy="4390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044E90C-40AB-1F58-F202-6F77573D1486}"/>
              </a:ext>
            </a:extLst>
          </p:cNvPr>
          <p:cNvSpPr/>
          <p:nvPr/>
        </p:nvSpPr>
        <p:spPr>
          <a:xfrm>
            <a:off x="5877098" y="4346281"/>
            <a:ext cx="609045" cy="4390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2770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91"/>
    </mc:Choice>
    <mc:Fallback xmlns="">
      <p:transition spd="slow" advTm="309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D5598A5-AD5F-480C-B289-D6BD7CA2F1B7}"/>
              </a:ext>
            </a:extLst>
          </p:cNvPr>
          <p:cNvSpPr txBox="1"/>
          <p:nvPr/>
        </p:nvSpPr>
        <p:spPr>
          <a:xfrm>
            <a:off x="-46569" y="3136580"/>
            <a:ext cx="12238569" cy="523220"/>
          </a:xfrm>
          <a:prstGeom prst="rect">
            <a:avLst/>
          </a:prstGeom>
          <a:solidFill>
            <a:schemeClr val="bg1">
              <a:alpha val="20000"/>
            </a:schemeClr>
          </a:solidFill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2800" dirty="0"/>
              <a:t>Последний день заполнен </a:t>
            </a:r>
            <a:r>
              <a:rPr lang="ru-RU" sz="2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не полностью</a:t>
            </a:r>
            <a:endParaRPr lang="ru-RU" sz="2800" baseline="30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A9385AC-A9F5-496C-9A59-ED07C9A9174C}"/>
              </a:ext>
            </a:extLst>
          </p:cNvPr>
          <p:cNvSpPr txBox="1"/>
          <p:nvPr/>
        </p:nvSpPr>
        <p:spPr>
          <a:xfrm>
            <a:off x="7238400" y="4328189"/>
            <a:ext cx="4655662" cy="1261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ru-RU" sz="2400" dirty="0"/>
              <a:t>остается</a:t>
            </a:r>
            <a:endParaRPr lang="en-US" sz="2000" dirty="0"/>
          </a:p>
          <a:p>
            <a:pPr lvl="1"/>
            <a:r>
              <a:rPr lang="ru-RU" sz="4000" b="1" dirty="0">
                <a:solidFill>
                  <a:srgbClr val="993366"/>
                </a:solidFill>
              </a:rPr>
              <a:t>6 937 646 </a:t>
            </a:r>
            <a:r>
              <a:rPr lang="ru-RU" sz="2400" dirty="0"/>
              <a:t>строк</a:t>
            </a:r>
            <a:r>
              <a:rPr lang="ru-RU" sz="40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999AC9-B0AE-41AC-8E20-8DCC0CD36033}"/>
              </a:ext>
            </a:extLst>
          </p:cNvPr>
          <p:cNvSpPr txBox="1"/>
          <p:nvPr/>
        </p:nvSpPr>
        <p:spPr>
          <a:xfrm>
            <a:off x="763155" y="4512855"/>
            <a:ext cx="3569855" cy="8925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600" dirty="0"/>
              <a:t>Возможно </a:t>
            </a:r>
            <a:r>
              <a:rPr lang="ru-RU" sz="2600" dirty="0">
                <a:solidFill>
                  <a:srgbClr val="CC0099"/>
                </a:solidFill>
              </a:rPr>
              <a:t>влияние</a:t>
            </a:r>
            <a:r>
              <a:rPr lang="ru-RU" sz="2600" dirty="0"/>
              <a:t> на исследование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B5F0E3D-B8A8-6ACE-5382-76CF4A3BCA43}"/>
              </a:ext>
            </a:extLst>
          </p:cNvPr>
          <p:cNvSpPr txBox="1"/>
          <p:nvPr/>
        </p:nvSpPr>
        <p:spPr>
          <a:xfrm>
            <a:off x="0" y="2539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spc="300" dirty="0"/>
              <a:t>Подготовка базы данных</a:t>
            </a:r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F8EC88D5-EB5D-2B88-0684-7C40A2CE22C9}"/>
              </a:ext>
            </a:extLst>
          </p:cNvPr>
          <p:cNvCxnSpPr>
            <a:cxnSpLocks/>
            <a:stCxn id="10" idx="3"/>
            <a:endCxn id="9" idx="1"/>
          </p:cNvCxnSpPr>
          <p:nvPr/>
        </p:nvCxnSpPr>
        <p:spPr>
          <a:xfrm>
            <a:off x="4333010" y="4959131"/>
            <a:ext cx="2905390" cy="0"/>
          </a:xfrm>
          <a:prstGeom prst="straightConnector1">
            <a:avLst/>
          </a:prstGeom>
          <a:ln w="76200">
            <a:solidFill>
              <a:srgbClr val="CC0099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Номер слайда 17">
            <a:extLst>
              <a:ext uri="{FF2B5EF4-FFF2-40B4-BE49-F238E27FC236}">
                <a16:creationId xmlns:a16="http://schemas.microsoft.com/office/drawing/2014/main" id="{CAB74DF9-8C8F-5FCC-8379-723DCF64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2A8DACF2-19E8-CE4B-B684-6AB6E8AD87D7}"/>
              </a:ext>
            </a:extLst>
          </p:cNvPr>
          <p:cNvSpPr/>
          <p:nvPr/>
        </p:nvSpPr>
        <p:spPr>
          <a:xfrm>
            <a:off x="1" y="1206372"/>
            <a:ext cx="6095999" cy="1466602"/>
          </a:xfrm>
          <a:prstGeom prst="rect">
            <a:avLst/>
          </a:prstGeom>
          <a:solidFill>
            <a:srgbClr val="F161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161D9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3787E0-62E6-14D8-4C15-BB4B4F2CF53A}"/>
              </a:ext>
            </a:extLst>
          </p:cNvPr>
          <p:cNvSpPr txBox="1"/>
          <p:nvPr/>
        </p:nvSpPr>
        <p:spPr>
          <a:xfrm>
            <a:off x="5" y="1305309"/>
            <a:ext cx="5676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/>
              <a:t>34</a:t>
            </a:r>
            <a:endParaRPr lang="ru-RU" sz="4400" b="1" dirty="0"/>
          </a:p>
          <a:p>
            <a:pPr algn="ctr"/>
            <a:r>
              <a:rPr lang="ru-RU" sz="2000" dirty="0"/>
              <a:t> </a:t>
            </a:r>
            <a:r>
              <a:rPr lang="ru-RU" sz="2800" dirty="0"/>
              <a:t>дубликата*</a:t>
            </a:r>
            <a:endParaRPr lang="ru-RU" sz="20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15B283B1-9D53-922B-87BF-6AE0C18DBE69}"/>
              </a:ext>
            </a:extLst>
          </p:cNvPr>
          <p:cNvSpPr/>
          <p:nvPr/>
        </p:nvSpPr>
        <p:spPr>
          <a:xfrm>
            <a:off x="6096000" y="1206372"/>
            <a:ext cx="6096002" cy="1466602"/>
          </a:xfrm>
          <a:prstGeom prst="rect">
            <a:avLst/>
          </a:prstGeom>
          <a:solidFill>
            <a:srgbClr val="F161D9">
              <a:alpha val="50196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F161D9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750553-3F38-3BED-E974-602EA60ECC82}"/>
              </a:ext>
            </a:extLst>
          </p:cNvPr>
          <p:cNvSpPr txBox="1"/>
          <p:nvPr/>
        </p:nvSpPr>
        <p:spPr>
          <a:xfrm>
            <a:off x="6515729" y="1290009"/>
            <a:ext cx="5676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400" b="1" dirty="0"/>
              <a:t>11</a:t>
            </a:r>
            <a:endParaRPr lang="ru-RU" sz="3600" b="1" dirty="0"/>
          </a:p>
          <a:p>
            <a:pPr algn="ctr"/>
            <a:r>
              <a:rPr lang="ru-RU" sz="2800" b="1" dirty="0"/>
              <a:t> </a:t>
            </a:r>
            <a:r>
              <a:rPr lang="ru-RU" sz="2800" dirty="0"/>
              <a:t>пустых</a:t>
            </a:r>
            <a:r>
              <a:rPr lang="ru-RU" sz="2800" b="1" dirty="0"/>
              <a:t> </a:t>
            </a:r>
            <a:r>
              <a:rPr lang="ru-RU" sz="2800" dirty="0"/>
              <a:t>значений</a:t>
            </a:r>
            <a:endParaRPr lang="ru-RU" sz="1600" dirty="0"/>
          </a:p>
        </p:txBody>
      </p:sp>
      <p:pic>
        <p:nvPicPr>
          <p:cNvPr id="41" name="Рисунок 40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EF669309-D894-17BE-84E7-92D5FD74CF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798" y="1467205"/>
            <a:ext cx="950247" cy="950247"/>
          </a:xfrm>
          <a:prstGeom prst="rect">
            <a:avLst/>
          </a:prstGeom>
        </p:spPr>
      </p:pic>
      <p:pic>
        <p:nvPicPr>
          <p:cNvPr id="43" name="Рисунок 42" descr="Изображение выглядит как черный, темнота&#10;&#10;Автоматически созданное описание">
            <a:extLst>
              <a:ext uri="{FF2B5EF4-FFF2-40B4-BE49-F238E27FC236}">
                <a16:creationId xmlns:a16="http://schemas.microsoft.com/office/drawing/2014/main" id="{50680318-1B94-CF97-27CC-02FC0A0F00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6077" y="1574753"/>
            <a:ext cx="793026" cy="79302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93A951F-BFBF-693F-3A01-49EB2632E43A}"/>
              </a:ext>
            </a:extLst>
          </p:cNvPr>
          <p:cNvSpPr txBox="1"/>
          <p:nvPr/>
        </p:nvSpPr>
        <p:spPr>
          <a:xfrm>
            <a:off x="0" y="6488668"/>
            <a:ext cx="6756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*Доп. 6 пользователей покупали товары с других устройств</a:t>
            </a:r>
          </a:p>
        </p:txBody>
      </p:sp>
    </p:spTree>
    <p:extLst>
      <p:ext uri="{BB962C8B-B14F-4D97-AF65-F5344CB8AC3E}">
        <p14:creationId xmlns:p14="http://schemas.microsoft.com/office/powerpoint/2010/main" val="2135070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99"/>
    </mc:Choice>
    <mc:Fallback xmlns="">
      <p:transition spd="slow" advTm="3499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9281341-A9D6-67B4-BA14-5DE25DE9D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74D5-756A-43BD-A9C5-556F4A51E4BB}" type="slidenum">
              <a:rPr lang="ru-RU" smtClean="0"/>
              <a:pPr/>
              <a:t>9</a:t>
            </a:fld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1F663-9FDB-04FF-11B2-F44A35A67A71}"/>
              </a:ext>
            </a:extLst>
          </p:cNvPr>
          <p:cNvSpPr txBox="1"/>
          <p:nvPr/>
        </p:nvSpPr>
        <p:spPr>
          <a:xfrm>
            <a:off x="0" y="253903"/>
            <a:ext cx="1219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000" b="1" spc="300" dirty="0"/>
              <a:t>Подготовка базы данных</a:t>
            </a:r>
          </a:p>
        </p:txBody>
      </p:sp>
      <p:pic>
        <p:nvPicPr>
          <p:cNvPr id="11" name="Рисунок 10" descr="Изображение выглядит как текст, снимок экрана, линия, число&#10;&#10;Автоматически созданное описание">
            <a:extLst>
              <a:ext uri="{FF2B5EF4-FFF2-40B4-BE49-F238E27FC236}">
                <a16:creationId xmlns:a16="http://schemas.microsoft.com/office/drawing/2014/main" id="{B79DD52B-4895-8A3B-D5F4-87A5934294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97" y="1667449"/>
            <a:ext cx="5356635" cy="4065773"/>
          </a:xfrm>
          <a:prstGeom prst="rect">
            <a:avLst/>
          </a:prstGeom>
        </p:spPr>
      </p:pic>
      <p:pic>
        <p:nvPicPr>
          <p:cNvPr id="13" name="Рисунок 12" descr="Изображение выглядит как текст, снимок экрана, диаграмма, График&#10;&#10;Автоматически созданное описание">
            <a:extLst>
              <a:ext uri="{FF2B5EF4-FFF2-40B4-BE49-F238E27FC236}">
                <a16:creationId xmlns:a16="http://schemas.microsoft.com/office/drawing/2014/main" id="{05C5D124-BCA3-E593-B449-FBCED4163B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8245" y="1592731"/>
            <a:ext cx="5495555" cy="423368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7A288B5-2FE5-09FD-1E93-F0C21D5F75FB}"/>
              </a:ext>
            </a:extLst>
          </p:cNvPr>
          <p:cNvSpPr txBox="1"/>
          <p:nvPr/>
        </p:nvSpPr>
        <p:spPr>
          <a:xfrm>
            <a:off x="522988" y="1083786"/>
            <a:ext cx="6696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Удаляем выбросы с помощью метода </a:t>
            </a:r>
            <a:r>
              <a:rPr lang="en-US" sz="2400" b="1" dirty="0"/>
              <a:t>IQR</a:t>
            </a:r>
            <a:r>
              <a:rPr lang="ru-RU" sz="2400" b="1" dirty="0"/>
              <a:t>*</a:t>
            </a:r>
            <a:endParaRPr lang="en-US" sz="2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23B899D-BCF3-8D17-A267-DEC4395B9E59}"/>
              </a:ext>
            </a:extLst>
          </p:cNvPr>
          <p:cNvSpPr txBox="1"/>
          <p:nvPr/>
        </p:nvSpPr>
        <p:spPr>
          <a:xfrm>
            <a:off x="522988" y="5687193"/>
            <a:ext cx="86117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chemeClr val="bg2">
                    <a:lumMod val="50000"/>
                  </a:schemeClr>
                </a:solidFill>
              </a:rPr>
              <a:t>*Межквартильный размах определяется как разница между нижним (Q1) и верхним (Q3) квартилями. Выбросы определяются как значения, находящиеся за пределами 1,5 IQR от Q1 и Q3.</a:t>
            </a:r>
          </a:p>
        </p:txBody>
      </p:sp>
    </p:spTree>
    <p:extLst>
      <p:ext uri="{BB962C8B-B14F-4D97-AF65-F5344CB8AC3E}">
        <p14:creationId xmlns:p14="http://schemas.microsoft.com/office/powerpoint/2010/main" val="18172909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Другая 3">
      <a:majorFont>
        <a:latin typeface="Segoe UI Symbol"/>
        <a:ea typeface=""/>
        <a:cs typeface=""/>
      </a:majorFont>
      <a:minorFont>
        <a:latin typeface="Yu Gothic UI Semibold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TM10001106[[fn=Эмблема]]</Template>
  <TotalTime>4458</TotalTime>
  <Words>586</Words>
  <Application>Microsoft Office PowerPoint</Application>
  <PresentationFormat>Широкоэкранный</PresentationFormat>
  <Paragraphs>121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11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34" baseType="lpstr">
      <vt:lpstr>Yu Gothic UI Semibold</vt:lpstr>
      <vt:lpstr>AMGDT</vt:lpstr>
      <vt:lpstr>-apple-system</vt:lpstr>
      <vt:lpstr>Aptos Display</vt:lpstr>
      <vt:lpstr>Arial</vt:lpstr>
      <vt:lpstr>Artifakt Element Heavy</vt:lpstr>
      <vt:lpstr>Calibri</vt:lpstr>
      <vt:lpstr>Cambria Math</vt:lpstr>
      <vt:lpstr>Segoe UI Symbol</vt:lpstr>
      <vt:lpstr>Segoe UI Variable Small</vt:lpstr>
      <vt:lpstr>Segoe UI Variable Small (Основной текст)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Исследовательский вопрос</vt:lpstr>
      <vt:lpstr>Механизм гипотезы</vt:lpstr>
      <vt:lpstr>Презентация PowerPoint</vt:lpstr>
      <vt:lpstr>Презентация PowerPoint</vt:lpstr>
      <vt:lpstr>Интерпретация </vt:lpstr>
      <vt:lpstr>Презентация PowerPoint</vt:lpstr>
      <vt:lpstr>Презентация PowerPoint</vt:lpstr>
      <vt:lpstr>Практическое применение</vt:lpstr>
      <vt:lpstr>Примечание? для экспертов вход по пропуску</vt:lpstr>
      <vt:lpstr>Приложение 1</vt:lpstr>
      <vt:lpstr>Презентация PowerPoint</vt:lpstr>
      <vt:lpstr>Приложение 2</vt:lpstr>
      <vt:lpstr>Приложение 3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Максим Валиев</dc:creator>
  <cp:lastModifiedBy>Gleb VVV</cp:lastModifiedBy>
  <cp:revision>337</cp:revision>
  <dcterms:created xsi:type="dcterms:W3CDTF">2024-12-12T19:28:56Z</dcterms:created>
  <dcterms:modified xsi:type="dcterms:W3CDTF">2025-09-30T16:57:49Z</dcterms:modified>
</cp:coreProperties>
</file>