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71C49EA-CC8E-4709-8BE6-D5B6F6899FC3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90E1D28-1C59-477B-A563-2F66BC14BF8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0955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49EA-CC8E-4709-8BE6-D5B6F6899FC3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1D28-1C59-477B-A563-2F66BC14B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11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49EA-CC8E-4709-8BE6-D5B6F6899FC3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1D28-1C59-477B-A563-2F66BC14B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68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49EA-CC8E-4709-8BE6-D5B6F6899FC3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1D28-1C59-477B-A563-2F66BC14B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13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49EA-CC8E-4709-8BE6-D5B6F6899FC3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1D28-1C59-477B-A563-2F66BC14BF8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564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49EA-CC8E-4709-8BE6-D5B6F6899FC3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1D28-1C59-477B-A563-2F66BC14B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67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49EA-CC8E-4709-8BE6-D5B6F6899FC3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1D28-1C59-477B-A563-2F66BC14B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91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49EA-CC8E-4709-8BE6-D5B6F6899FC3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1D28-1C59-477B-A563-2F66BC14B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06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49EA-CC8E-4709-8BE6-D5B6F6899FC3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1D28-1C59-477B-A563-2F66BC14B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79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49EA-CC8E-4709-8BE6-D5B6F6899FC3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1D28-1C59-477B-A563-2F66BC14B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2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49EA-CC8E-4709-8BE6-D5B6F6899FC3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1D28-1C59-477B-A563-2F66BC14B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60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71C49EA-CC8E-4709-8BE6-D5B6F6899FC3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90E1D28-1C59-477B-A563-2F66BC14BF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38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6DA8B-A30D-E993-A027-DA409DFBE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4763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 Black" panose="020B0A04020102020204" pitchFamily="34" charset="0"/>
              </a:rPr>
              <a:t>Протокол </a:t>
            </a:r>
            <a:r>
              <a:rPr lang="en-US" sz="4000" dirty="0">
                <a:latin typeface="Arial Black" panose="020B0A04020102020204" pitchFamily="34" charset="0"/>
              </a:rPr>
              <a:t>SIP:</a:t>
            </a:r>
            <a:r>
              <a:rPr lang="ru-RU" sz="4000" dirty="0">
                <a:latin typeface="Arial Black" panose="020B0A04020102020204" pitchFamily="34" charset="0"/>
              </a:rPr>
              <a:t> архитектура, применение и технологические перспективы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1EA6C4-AD1A-6781-0676-BB6FFB029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6176796"/>
            <a:ext cx="9144000" cy="1655762"/>
          </a:xfrm>
        </p:spPr>
        <p:txBody>
          <a:bodyPr/>
          <a:lstStyle/>
          <a:p>
            <a:pPr algn="r"/>
            <a:r>
              <a:rPr lang="ru-RU" dirty="0">
                <a:latin typeface="Arial Black" panose="020B0A04020102020204" pitchFamily="34" charset="0"/>
              </a:rPr>
              <a:t>Демин Глеб Игоревич, группа K34202</a:t>
            </a:r>
          </a:p>
        </p:txBody>
      </p:sp>
    </p:spTree>
    <p:extLst>
      <p:ext uri="{BB962C8B-B14F-4D97-AF65-F5344CB8AC3E}">
        <p14:creationId xmlns:p14="http://schemas.microsoft.com/office/powerpoint/2010/main" val="228766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7E01A-64C1-C7B3-1FBB-9DC6B34C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AC3961-6805-AC7A-5441-5E1065D02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599" y="1876926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Ключевые преимущества SIP:</a:t>
            </a: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Открытость и расширяемость (поддержка новых методов и заголовков).</a:t>
            </a: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Совместимость с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legacy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-системами (PSTN, ISDN).</a:t>
            </a: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Будущие вызовы:</a:t>
            </a: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Обеспечение безопасности в условиях квантовых вычислений.</a:t>
            </a: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Оптимизация для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-сетей.</a:t>
            </a: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Вывод: SIP останется основой конвергентных коммуникаций в эпоху 5G и AI.</a:t>
            </a:r>
          </a:p>
        </p:txBody>
      </p:sp>
    </p:spTree>
    <p:extLst>
      <p:ext uri="{BB962C8B-B14F-4D97-AF65-F5344CB8AC3E}">
        <p14:creationId xmlns:p14="http://schemas.microsoft.com/office/powerpoint/2010/main" val="1013112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2F13E40-56E8-AA4F-7EA1-59F696D92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32F268FA-FE5B-E3C6-73F9-6D9422354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914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E0FA5D-396C-6D68-B205-185CD567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7A910-7905-0BA0-3B61-721568DA7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06663"/>
            <a:ext cx="522314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SIP (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Initiation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Protocol) — протокол прикладного уровня для установки, модификации и завершения мультимедийных сеансов.</a:t>
            </a: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Области применения: VoIP, видеоконференции, интеграция с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облачные коммуникации.</a:t>
            </a:r>
          </a:p>
          <a:p>
            <a:pPr marL="0" indent="0">
              <a:buNone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Актуальность: Стандарт де-факто в IP-телефонии (поддержка Cisco, Microsoft, Avaya).</a:t>
            </a:r>
          </a:p>
        </p:txBody>
      </p:sp>
      <p:pic>
        <p:nvPicPr>
          <p:cNvPr id="1026" name="Picture 2" descr="Протокол sip">
            <a:extLst>
              <a:ext uri="{FF2B5EF4-FFF2-40B4-BE49-F238E27FC236}">
                <a16:creationId xmlns:a16="http://schemas.microsoft.com/office/drawing/2014/main" id="{327D8D0C-F0BE-7469-9450-F7F728710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469" y="2312870"/>
            <a:ext cx="4083407" cy="326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4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D625F-9C12-02E9-BA81-97174AD9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История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C0B17B-0792-065B-E926-70BB6D49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406315"/>
            <a:ext cx="4176402" cy="4351337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1996 г.: Инициатива IETF по созданию альтернативы H.323.</a:t>
            </a: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1999 г.: Первая версия (RFC 2543).</a:t>
            </a: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2002 г.: Стандартизация RFC 3261 — базовая спецификация.</a:t>
            </a: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2020-е: Интеграция с 5G,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WebRTC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, AI.</a:t>
            </a:r>
          </a:p>
        </p:txBody>
      </p:sp>
      <p:pic>
        <p:nvPicPr>
          <p:cNvPr id="2052" name="Picture 4" descr="What is Session Initiation Protocol? How does SIP Works?">
            <a:extLst>
              <a:ext uri="{FF2B5EF4-FFF2-40B4-BE49-F238E27FC236}">
                <a16:creationId xmlns:a16="http://schemas.microsoft.com/office/drawing/2014/main" id="{23C1627D-00DB-EBC4-AD37-983D18129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032" y="2033336"/>
            <a:ext cx="5127094" cy="360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49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3CFC9-6E9B-86D0-5AF4-B6B9E4EB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Архитектура </a:t>
            </a:r>
            <a:r>
              <a:rPr lang="en-US" dirty="0">
                <a:latin typeface="Arial Black" panose="020B0A04020102020204" pitchFamily="34" charset="0"/>
              </a:rPr>
              <a:t>SIP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63A6E1-7CB8-89D1-F7C6-C7AEAC094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2021305"/>
            <a:ext cx="5018612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User Agent (UA):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UAC (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клиент): Инициирует запросы (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INVITE, REGISTER).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UAS (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сервер): Обрабатывает запросы (200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OK, 404 Not Found).</a:t>
            </a:r>
          </a:p>
          <a:p>
            <a:pPr marL="0" indent="0">
              <a:buNone/>
            </a:pP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Серверные компоненты: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Proxy Server: 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Маршрутизация, аутентификация.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Registrar: 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Регистрация пользователей (связь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SIP-URI 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IP).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Redirect Server: 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Перенаправление вызовов (коды 3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xx).</a:t>
            </a: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Main components of SIP architecture. | Download Scientific Diagram">
            <a:extLst>
              <a:ext uri="{FF2B5EF4-FFF2-40B4-BE49-F238E27FC236}">
                <a16:creationId xmlns:a16="http://schemas.microsoft.com/office/drawing/2014/main" id="{67435921-CDFB-C693-DCB1-EF9883DAA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28" y="2416432"/>
            <a:ext cx="4649642" cy="299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41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77BED-00DB-09CF-7AB8-2AF6EDD9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Arial Black" panose="020B0A04020102020204" pitchFamily="34" charset="0"/>
              </a:rPr>
              <a:t>Формат сообщений и коды ответов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376D7D-AE38-2ED1-B7E6-1EA2D7A57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408014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SIP: INVITE, ACK, BYE, CANCEL, OPTIONS, REGISTER.</a:t>
            </a:r>
          </a:p>
          <a:p>
            <a:pPr marL="0" indent="0">
              <a:buNone/>
            </a:pP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Коды ответов:</a:t>
            </a:r>
          </a:p>
          <a:p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xx (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Информационные): 100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Trying, 180 Ringing.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2xx (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Успех): 200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4xx (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Ошибка клиента): 401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Unauthorized, 408 Request Timeout.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5xx (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Ошибка сервера): 503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Service Unavailable.</a:t>
            </a: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Протокол установления сеанса — Википедия">
            <a:extLst>
              <a:ext uri="{FF2B5EF4-FFF2-40B4-BE49-F238E27FC236}">
                <a16:creationId xmlns:a16="http://schemas.microsoft.com/office/drawing/2014/main" id="{6C1547CA-B88D-E586-4AFA-14454D7F2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493" y="1799606"/>
            <a:ext cx="48387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67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1BCE6-CD72-D356-2D1D-F5A3BD77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Arial Black" panose="020B0A04020102020204" pitchFamily="34" charset="0"/>
              </a:rPr>
              <a:t>Интеграция с </a:t>
            </a:r>
            <a:r>
              <a:rPr lang="ru-RU" sz="4000" dirty="0" err="1">
                <a:latin typeface="Arial Black" panose="020B0A04020102020204" pitchFamily="34" charset="0"/>
              </a:rPr>
              <a:t>медиапротоколами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24007B-E9C0-59DE-BCFD-9C6E58F83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06663"/>
            <a:ext cx="3887644" cy="435133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RTP (Real-Time Transport Protocol):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Передача аудио/видео.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SDP (Session Description Protocol):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Согласование параметров сеанса (кодеки, порты).</a:t>
            </a:r>
          </a:p>
        </p:txBody>
      </p:sp>
      <p:pic>
        <p:nvPicPr>
          <p:cNvPr id="6148" name="Picture 4" descr="VoIP call setup based on SIP/SDP/RTP/RTCP protocols (based on [9]) |  Download Scientific Diagram">
            <a:extLst>
              <a:ext uri="{FF2B5EF4-FFF2-40B4-BE49-F238E27FC236}">
                <a16:creationId xmlns:a16="http://schemas.microsoft.com/office/drawing/2014/main" id="{437B946C-4F6C-3348-73CF-807E988A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97506"/>
            <a:ext cx="3777916" cy="377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09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89595-5813-7DCD-16F3-817B80B0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Применение в корпоративных решениях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D2567-74E8-C6C0-505D-B4C76BBBB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40903"/>
            <a:ext cx="3490602" cy="435133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VoIP-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платформы: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Asterisk, Cisco Unified Communications Manager.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SIP-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транкинг: Замена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TDM-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линий на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IP-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каналы (снижение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CAPEX/OPEX).</a:t>
            </a: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Интеграция с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CRM: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Автоматизация колл-центров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IVR,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запись звонков).</a:t>
            </a:r>
          </a:p>
        </p:txBody>
      </p:sp>
      <p:pic>
        <p:nvPicPr>
          <p:cNvPr id="5122" name="Picture 2" descr="Установка и конфигурирование гибридных SIP нод DION v5.3 | DION FAQ">
            <a:extLst>
              <a:ext uri="{FF2B5EF4-FFF2-40B4-BE49-F238E27FC236}">
                <a16:creationId xmlns:a16="http://schemas.microsoft.com/office/drawing/2014/main" id="{899CE6FA-059A-C8C8-7CEF-157A87696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138" y="2140903"/>
            <a:ext cx="5533774" cy="338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07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C9F01-E609-3386-65A5-E293D3A5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Безопасность и угрозы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14FB9B-5667-2363-ACB0-C263F3C8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693" y="2033337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Основные угрозы: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SPIT (Spam over Internet Telephony).</a:t>
            </a: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Спуфинг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SIP-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заголовков (подмена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From/To).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DDoS-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атаки на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SIP-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серверы.</a:t>
            </a: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Механизмы защиты: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TLS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для шифрования сигнального трафика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SIP over TLS).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SRTP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для защиты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медиапотоков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Session Border Controller (SBC):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Фильтрация трафика, предотвращение атак.</a:t>
            </a:r>
          </a:p>
        </p:txBody>
      </p:sp>
    </p:spTree>
    <p:extLst>
      <p:ext uri="{BB962C8B-B14F-4D97-AF65-F5344CB8AC3E}">
        <p14:creationId xmlns:p14="http://schemas.microsoft.com/office/powerpoint/2010/main" val="330321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9334D-6CF3-5CDA-CF92-54B7271B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0B6168-6D2D-4293-9A48-31DE6071E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788" y="1973179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5G и Ultra-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Reliable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Communication (URLLC):</a:t>
            </a: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Применение в промышленном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и телемедицине.</a:t>
            </a: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Интеграция с AI/ML:</a:t>
            </a:r>
          </a:p>
          <a:p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Predictive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(адаптация кодеков, балансировка нагрузки).</a:t>
            </a: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Обнаружение аномалий в реальном времени.</a:t>
            </a: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Децентрализованные решения:</a:t>
            </a: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Интеграция с блокчейн для аутентификации (экспериментальные реализации).</a:t>
            </a:r>
          </a:p>
        </p:txBody>
      </p:sp>
    </p:spTree>
    <p:extLst>
      <p:ext uri="{BB962C8B-B14F-4D97-AF65-F5344CB8AC3E}">
        <p14:creationId xmlns:p14="http://schemas.microsoft.com/office/powerpoint/2010/main" val="2356277060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104</TotalTime>
  <Words>464</Words>
  <Application>Microsoft Office PowerPoint</Application>
  <PresentationFormat>Широкоэкранный</PresentationFormat>
  <Paragraphs>59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Century Schoolbook</vt:lpstr>
      <vt:lpstr>Wingdings 2</vt:lpstr>
      <vt:lpstr>Вид</vt:lpstr>
      <vt:lpstr>Протокол SIP: архитектура, применение и технологические перспективы</vt:lpstr>
      <vt:lpstr>Введение</vt:lpstr>
      <vt:lpstr>История разработки</vt:lpstr>
      <vt:lpstr>Архитектура SIP</vt:lpstr>
      <vt:lpstr>Формат сообщений и коды ответов</vt:lpstr>
      <vt:lpstr>Интеграция с медиапротоколами</vt:lpstr>
      <vt:lpstr>Применение в корпоративных решениях</vt:lpstr>
      <vt:lpstr>Безопасность и угрозы</vt:lpstr>
      <vt:lpstr>Перспективы развития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 Kardakov</dc:creator>
  <cp:lastModifiedBy>Maxim Kardakov</cp:lastModifiedBy>
  <cp:revision>9</cp:revision>
  <dcterms:created xsi:type="dcterms:W3CDTF">2025-03-11T20:28:53Z</dcterms:created>
  <dcterms:modified xsi:type="dcterms:W3CDTF">2025-03-11T22:13:07Z</dcterms:modified>
</cp:coreProperties>
</file>