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9" r:id="rId3"/>
    <p:sldId id="260" r:id="rId4"/>
    <p:sldId id="257" r:id="rId5"/>
    <p:sldId id="261" r:id="rId6"/>
    <p:sldId id="258" r:id="rId7"/>
    <p:sldId id="264" r:id="rId8"/>
    <p:sldId id="265"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380" autoAdjust="0"/>
  </p:normalViewPr>
  <p:slideViewPr>
    <p:cSldViewPr snapToGrid="0">
      <p:cViewPr varScale="1">
        <p:scale>
          <a:sx n="161" d="100"/>
          <a:sy n="161" d="100"/>
        </p:scale>
        <p:origin x="106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BE4FCB-37C0-4161-ADBF-AA9B53CA277B}" type="datetimeFigureOut">
              <a:rPr lang="en-US" smtClean="0"/>
              <a:t>2/26/2019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8A95C4-365F-497D-A176-C70E6A2CF8EA}" type="slidenum">
              <a:rPr lang="en-US" smtClean="0"/>
              <a:t>‹#›</a:t>
            </a:fld>
            <a:endParaRPr lang="en-US"/>
          </a:p>
        </p:txBody>
      </p:sp>
    </p:spTree>
    <p:extLst>
      <p:ext uri="{BB962C8B-B14F-4D97-AF65-F5344CB8AC3E}">
        <p14:creationId xmlns:p14="http://schemas.microsoft.com/office/powerpoint/2010/main" val="2898636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impetus for this project came from my work on a large-scale effectiveness trial. I was</a:t>
            </a:r>
            <a:r>
              <a:rPr lang="en-US" baseline="0" dirty="0" smtClean="0"/>
              <a:t> asked by the PI to help implement a sampling design which would result in a nationally representative sample of 60 schools. The idea was to make inferences about the treatment effect in the population of schools in the US, with some restrictions. </a:t>
            </a:r>
          </a:p>
          <a:p>
            <a:endParaRPr lang="en-US" baseline="0" dirty="0" smtClean="0"/>
          </a:p>
          <a:p>
            <a:r>
              <a:rPr lang="en-US" baseline="0" dirty="0" smtClean="0"/>
              <a:t>The design we settled on was one proposed by Tipton, which we are dubbing Stratified Balanced Sampling (SBS). I’ll get into more detail later but the general idea is </a:t>
            </a:r>
          </a:p>
          <a:p>
            <a:r>
              <a:rPr lang="en-US" baseline="0" dirty="0" smtClean="0"/>
              <a:t>	1. Stratify the population along a set of covariates related to treatment effect heterogeneity </a:t>
            </a:r>
          </a:p>
          <a:p>
            <a:r>
              <a:rPr lang="en-US" baseline="0" dirty="0" smtClean="0"/>
              <a:t>	2. Sample from each stratum proportionally</a:t>
            </a:r>
          </a:p>
          <a:p>
            <a:r>
              <a:rPr lang="en-US" baseline="0" dirty="0" smtClean="0"/>
              <a:t>	3. Prioritize schools that are most like their stratum for recruitment</a:t>
            </a:r>
          </a:p>
          <a:p>
            <a:r>
              <a:rPr lang="en-US" baseline="0" dirty="0" smtClean="0"/>
              <a:t>	4. As schools refuse to participate, take note of why and move on to the next best school</a:t>
            </a:r>
          </a:p>
          <a:p>
            <a:endParaRPr lang="en-US" baseline="0" dirty="0" smtClean="0"/>
          </a:p>
          <a:p>
            <a:r>
              <a:rPr lang="en-US" baseline="0" dirty="0" smtClean="0"/>
              <a:t>This method was appealing because we felt it was flexible and didn’t require us to know ahead of time which schools, districts, or States we had access to for recruitment. This was particularly useful because this would be a three year study, with a cohort of about 20 schools recruited every year.,</a:t>
            </a:r>
          </a:p>
          <a:p>
            <a:endParaRPr lang="en-US" baseline="0" dirty="0" smtClean="0"/>
          </a:p>
        </p:txBody>
      </p:sp>
      <p:sp>
        <p:nvSpPr>
          <p:cNvPr id="4" name="Slide Number Placeholder 3"/>
          <p:cNvSpPr>
            <a:spLocks noGrp="1"/>
          </p:cNvSpPr>
          <p:nvPr>
            <p:ph type="sldNum" sz="quarter" idx="10"/>
          </p:nvPr>
        </p:nvSpPr>
        <p:spPr/>
        <p:txBody>
          <a:bodyPr/>
          <a:lstStyle/>
          <a:p>
            <a:fld id="{648A95C4-365F-497D-A176-C70E6A2CF8EA}" type="slidenum">
              <a:rPr lang="en-US" smtClean="0"/>
              <a:t>2</a:t>
            </a:fld>
            <a:endParaRPr lang="en-US"/>
          </a:p>
        </p:txBody>
      </p:sp>
    </p:spTree>
    <p:extLst>
      <p:ext uri="{BB962C8B-B14F-4D97-AF65-F5344CB8AC3E}">
        <p14:creationId xmlns:p14="http://schemas.microsoft.com/office/powerpoint/2010/main" val="3998521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It quickly became apparent after the first couple of meetings with the recruitment team that my statistical ideals had no place in the cold hard reality of middle school recruitment. </a:t>
            </a:r>
            <a:r>
              <a:rPr lang="en-US" dirty="0" smtClean="0"/>
              <a:t>It</a:t>
            </a:r>
            <a:r>
              <a:rPr lang="en-US" baseline="0" dirty="0" smtClean="0"/>
              <a:t> turns out recruitment is hard. High priority schools wouldn’t always be clustered together. So the top 5 schools from a stratum might all be in 5 different States, which was impractical for logistical reasons. Or when they clustered we would have no relationships in the schools or districts. This was a problem because it turns out cold-calling isn’t highly effective.</a:t>
            </a:r>
          </a:p>
          <a:p>
            <a:endParaRPr lang="en-US" baseline="0" dirty="0" smtClean="0"/>
          </a:p>
          <a:p>
            <a:r>
              <a:rPr lang="en-US" baseline="0" dirty="0" smtClean="0"/>
              <a:t>This was really unfortunate because the recruitment team had a really high level of buy in with the method, which is another advantage of SBS. They really understood it and understood why it would be effective.  They saw value in it.  But more than that they saw the value in recruiting 60 schools for a study that was powered for 60 schools. Because if we weren’t powered to detect a treatment effect this was no good for anyone. So our sampling design morphed into this stratified convenience sample hybrid.</a:t>
            </a:r>
          </a:p>
          <a:p>
            <a:endParaRPr lang="en-US" baseline="0" dirty="0" smtClean="0"/>
          </a:p>
          <a:p>
            <a:r>
              <a:rPr lang="en-US" baseline="0" dirty="0" smtClean="0"/>
              <a:t>And this begged several questions. So I took my statistical ideals to where they could actually be realized, a simulation.</a:t>
            </a:r>
          </a:p>
        </p:txBody>
      </p:sp>
      <p:sp>
        <p:nvSpPr>
          <p:cNvPr id="4" name="Slide Number Placeholder 3"/>
          <p:cNvSpPr>
            <a:spLocks noGrp="1"/>
          </p:cNvSpPr>
          <p:nvPr>
            <p:ph type="sldNum" sz="quarter" idx="10"/>
          </p:nvPr>
        </p:nvSpPr>
        <p:spPr/>
        <p:txBody>
          <a:bodyPr/>
          <a:lstStyle/>
          <a:p>
            <a:fld id="{648A95C4-365F-497D-A176-C70E6A2CF8EA}" type="slidenum">
              <a:rPr lang="en-US" smtClean="0"/>
              <a:t>3</a:t>
            </a:fld>
            <a:endParaRPr lang="en-US"/>
          </a:p>
        </p:txBody>
      </p:sp>
    </p:spTree>
    <p:extLst>
      <p:ext uri="{BB962C8B-B14F-4D97-AF65-F5344CB8AC3E}">
        <p14:creationId xmlns:p14="http://schemas.microsoft.com/office/powerpoint/2010/main" val="439397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And so there was this tension between effectiveness and feasibility. </a:t>
            </a:r>
            <a:r>
              <a:rPr lang="en-US" baseline="0" dirty="0" smtClean="0"/>
              <a:t> Effectiveness refers to the ability to recruit a representative sample so that we can generalize the treatment effect beyond the sample. That’s our focus here: the subset of external validity that allows us to extrapolate treatment effects beyond the sample to some population.</a:t>
            </a:r>
            <a:endParaRPr lang="en-US" dirty="0" smtClean="0"/>
          </a:p>
          <a:p>
            <a:endParaRPr lang="en-US" dirty="0" smtClean="0"/>
          </a:p>
          <a:p>
            <a:r>
              <a:rPr lang="en-US" dirty="0" smtClean="0"/>
              <a:t>At the same time a method that resulted in a highly representative sample was no good to anyone if it couldn’t be implemented. So</a:t>
            </a:r>
            <a:r>
              <a:rPr lang="en-US" baseline="0" dirty="0" smtClean="0"/>
              <a:t> feasibility is really important as well. We already have a sampling method for this, probability sampling. Even a simple random sample should on average net you a representative sample (of schools that are willing to participate).</a:t>
            </a:r>
          </a:p>
          <a:p>
            <a:endParaRPr lang="en-US" baseline="0" dirty="0" smtClean="0"/>
          </a:p>
          <a:p>
            <a:r>
              <a:rPr lang="en-US" baseline="0" dirty="0" smtClean="0"/>
              <a:t>But very few implant SRS at this scale because it’s costly. </a:t>
            </a:r>
            <a:endParaRPr lang="en-US" dirty="0"/>
          </a:p>
        </p:txBody>
      </p:sp>
      <p:sp>
        <p:nvSpPr>
          <p:cNvPr id="4" name="Slide Number Placeholder 3"/>
          <p:cNvSpPr>
            <a:spLocks noGrp="1"/>
          </p:cNvSpPr>
          <p:nvPr>
            <p:ph type="sldNum" sz="quarter" idx="5"/>
          </p:nvPr>
        </p:nvSpPr>
        <p:spPr/>
        <p:txBody>
          <a:bodyPr/>
          <a:lstStyle/>
          <a:p>
            <a:fld id="{648A95C4-365F-497D-A176-C70E6A2CF8EA}" type="slidenum">
              <a:rPr lang="en-US" smtClean="0"/>
              <a:t>4</a:t>
            </a:fld>
            <a:endParaRPr lang="en-US"/>
          </a:p>
        </p:txBody>
      </p:sp>
    </p:spTree>
    <p:extLst>
      <p:ext uri="{BB962C8B-B14F-4D97-AF65-F5344CB8AC3E}">
        <p14:creationId xmlns:p14="http://schemas.microsoft.com/office/powerpoint/2010/main" val="2495979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set out to</a:t>
            </a:r>
            <a:r>
              <a:rPr lang="en-US" baseline="0" dirty="0" smtClean="0"/>
              <a:t> design a simulation study. We wanted to make it reasonably realistic, so we used real data to serve as our population frame. This covered approximately 10,000 elementary schools from 6 states.</a:t>
            </a:r>
          </a:p>
          <a:p>
            <a:endParaRPr lang="en-US" baseline="0" dirty="0" smtClean="0"/>
          </a:p>
          <a:p>
            <a:r>
              <a:rPr lang="en-US" baseline="0" dirty="0" smtClean="0"/>
              <a:t>We wanted to mimic recruitment for a large-scale multi-site RCT, where the goal was to select a sample of 60 schools which would represent the population</a:t>
            </a:r>
          </a:p>
          <a:p>
            <a:endParaRPr lang="en-US" baseline="0" dirty="0" smtClean="0"/>
          </a:p>
          <a:p>
            <a:r>
              <a:rPr lang="en-US" baseline="0" dirty="0" smtClean="0"/>
              <a:t>And finally we wanted to compare several sampling methods.</a:t>
            </a:r>
            <a:endParaRPr lang="en-US" dirty="0"/>
          </a:p>
        </p:txBody>
      </p:sp>
      <p:sp>
        <p:nvSpPr>
          <p:cNvPr id="4" name="Slide Number Placeholder 3"/>
          <p:cNvSpPr>
            <a:spLocks noGrp="1"/>
          </p:cNvSpPr>
          <p:nvPr>
            <p:ph type="sldNum" sz="quarter" idx="10"/>
          </p:nvPr>
        </p:nvSpPr>
        <p:spPr/>
        <p:txBody>
          <a:bodyPr/>
          <a:lstStyle/>
          <a:p>
            <a:fld id="{648A95C4-365F-497D-A176-C70E6A2CF8EA}" type="slidenum">
              <a:rPr lang="en-US" smtClean="0"/>
              <a:t>5</a:t>
            </a:fld>
            <a:endParaRPr lang="en-US"/>
          </a:p>
        </p:txBody>
      </p:sp>
    </p:spTree>
    <p:extLst>
      <p:ext uri="{BB962C8B-B14F-4D97-AF65-F5344CB8AC3E}">
        <p14:creationId xmlns:p14="http://schemas.microsoft.com/office/powerpoint/2010/main" val="3734444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our biggest challenges early on was to figure out how we would generate participation behavior. </a:t>
            </a:r>
            <a:r>
              <a:rPr lang="en-US" dirty="0" smtClean="0"/>
              <a:t>Schools</a:t>
            </a:r>
            <a:r>
              <a:rPr lang="en-US" baseline="0" dirty="0" smtClean="0"/>
              <a:t> and districts, of course, have the option of refusing to participate in RCTs, which they use liberally. But we weren’t sure what drives refusal or how to model that. </a:t>
            </a:r>
          </a:p>
          <a:p>
            <a:endParaRPr lang="en-US" baseline="0" dirty="0" smtClean="0"/>
          </a:p>
          <a:p>
            <a:r>
              <a:rPr lang="en-US" dirty="0" smtClean="0"/>
              <a:t>We </a:t>
            </a:r>
            <a:r>
              <a:rPr lang="en-US" dirty="0"/>
              <a:t>settled on generating a </a:t>
            </a:r>
            <a:r>
              <a:rPr lang="en-US" dirty="0" smtClean="0"/>
              <a:t>“participation propensity score</a:t>
            </a:r>
            <a:r>
              <a:rPr lang="en-US" dirty="0"/>
              <a:t>” using a simple linear transformation of covariates with a logit </a:t>
            </a:r>
            <a:r>
              <a:rPr lang="en-US" dirty="0" smtClean="0"/>
              <a:t>link. This represents the </a:t>
            </a:r>
            <a:r>
              <a:rPr lang="en-US" baseline="0" dirty="0" smtClean="0"/>
              <a:t>probability that a site would participate in our hypothetical trial if we approached them for recruitment. </a:t>
            </a:r>
          </a:p>
          <a:p>
            <a:endParaRPr lang="en-US" baseline="0" dirty="0" smtClean="0"/>
          </a:p>
          <a:p>
            <a:r>
              <a:rPr lang="en-US" baseline="0" dirty="0" smtClean="0"/>
              <a:t>Luckily not too long before we got started on this there was some work that examined the differences between the types of schools that participated in RCTs and the overall population. We used this study to inform the covariates in the participation model. </a:t>
            </a:r>
            <a:endParaRPr lang="en-US" dirty="0"/>
          </a:p>
        </p:txBody>
      </p:sp>
      <p:sp>
        <p:nvSpPr>
          <p:cNvPr id="4" name="Slide Number Placeholder 3"/>
          <p:cNvSpPr>
            <a:spLocks noGrp="1"/>
          </p:cNvSpPr>
          <p:nvPr>
            <p:ph type="sldNum" sz="quarter" idx="5"/>
          </p:nvPr>
        </p:nvSpPr>
        <p:spPr/>
        <p:txBody>
          <a:bodyPr/>
          <a:lstStyle/>
          <a:p>
            <a:fld id="{648A95C4-365F-497D-A176-C70E6A2CF8EA}" type="slidenum">
              <a:rPr lang="en-US" smtClean="0"/>
              <a:t>6</a:t>
            </a:fld>
            <a:endParaRPr lang="en-US"/>
          </a:p>
        </p:txBody>
      </p:sp>
    </p:spTree>
    <p:extLst>
      <p:ext uri="{BB962C8B-B14F-4D97-AF65-F5344CB8AC3E}">
        <p14:creationId xmlns:p14="http://schemas.microsoft.com/office/powerpoint/2010/main" val="2744226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48A95C4-365F-497D-A176-C70E6A2CF8EA}" type="slidenum">
              <a:rPr lang="en-US" smtClean="0"/>
              <a:t>7</a:t>
            </a:fld>
            <a:endParaRPr lang="en-US"/>
          </a:p>
        </p:txBody>
      </p:sp>
    </p:spTree>
    <p:extLst>
      <p:ext uri="{BB962C8B-B14F-4D97-AF65-F5344CB8AC3E}">
        <p14:creationId xmlns:p14="http://schemas.microsoft.com/office/powerpoint/2010/main" val="3440100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iterated across values of coefficients until our sample on average differed from our population in similar ways that were reported in the study.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other unknown was what the overall participation rate in the population should be. So on average, what proportion of the population of schools is willing to participate in an RCT. </a:t>
            </a:r>
            <a:endParaRPr lang="en-US" dirty="0" smtClean="0"/>
          </a:p>
          <a:p>
            <a:endParaRPr lang="en-US" dirty="0"/>
          </a:p>
        </p:txBody>
      </p:sp>
      <p:sp>
        <p:nvSpPr>
          <p:cNvPr id="4" name="Slide Number Placeholder 3"/>
          <p:cNvSpPr>
            <a:spLocks noGrp="1"/>
          </p:cNvSpPr>
          <p:nvPr>
            <p:ph type="sldNum" sz="quarter" idx="10"/>
          </p:nvPr>
        </p:nvSpPr>
        <p:spPr/>
        <p:txBody>
          <a:bodyPr/>
          <a:lstStyle/>
          <a:p>
            <a:fld id="{648A95C4-365F-497D-A176-C70E6A2CF8EA}" type="slidenum">
              <a:rPr lang="en-US" smtClean="0"/>
              <a:t>8</a:t>
            </a:fld>
            <a:endParaRPr lang="en-US"/>
          </a:p>
        </p:txBody>
      </p:sp>
    </p:spTree>
    <p:extLst>
      <p:ext uri="{BB962C8B-B14F-4D97-AF65-F5344CB8AC3E}">
        <p14:creationId xmlns:p14="http://schemas.microsoft.com/office/powerpoint/2010/main" val="2674409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19740A-7E2D-472D-852C-F280C101E8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AE232A5-ACD3-43A8-8199-2B0120F107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123B808-D2A4-45BC-8F97-4732E652964D}"/>
              </a:ext>
            </a:extLst>
          </p:cNvPr>
          <p:cNvSpPr>
            <a:spLocks noGrp="1"/>
          </p:cNvSpPr>
          <p:nvPr>
            <p:ph type="dt" sz="half" idx="10"/>
          </p:nvPr>
        </p:nvSpPr>
        <p:spPr/>
        <p:txBody>
          <a:bodyPr/>
          <a:lstStyle/>
          <a:p>
            <a:fld id="{206D4201-52E4-48CE-872C-4D9132B6B8E6}" type="datetimeFigureOut">
              <a:rPr lang="en-US" smtClean="0"/>
              <a:t>2/26/2019</a:t>
            </a:fld>
            <a:endParaRPr lang="en-US"/>
          </a:p>
        </p:txBody>
      </p:sp>
      <p:sp>
        <p:nvSpPr>
          <p:cNvPr id="5" name="Footer Placeholder 4">
            <a:extLst>
              <a:ext uri="{FF2B5EF4-FFF2-40B4-BE49-F238E27FC236}">
                <a16:creationId xmlns:a16="http://schemas.microsoft.com/office/drawing/2014/main" xmlns="" id="{74D731AF-3BE8-478C-84FF-BD0F644A5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5238CF7-A78E-4A36-94E8-A6F517060374}"/>
              </a:ext>
            </a:extLst>
          </p:cNvPr>
          <p:cNvSpPr>
            <a:spLocks noGrp="1"/>
          </p:cNvSpPr>
          <p:nvPr>
            <p:ph type="sldNum" sz="quarter" idx="12"/>
          </p:nvPr>
        </p:nvSpPr>
        <p:spPr/>
        <p:txBody>
          <a:bodyPr/>
          <a:lstStyle/>
          <a:p>
            <a:fld id="{51A1C192-740D-40F2-8232-0BC8639588AF}" type="slidenum">
              <a:rPr lang="en-US" smtClean="0"/>
              <a:t>‹#›</a:t>
            </a:fld>
            <a:endParaRPr lang="en-US"/>
          </a:p>
        </p:txBody>
      </p:sp>
    </p:spTree>
    <p:extLst>
      <p:ext uri="{BB962C8B-B14F-4D97-AF65-F5344CB8AC3E}">
        <p14:creationId xmlns:p14="http://schemas.microsoft.com/office/powerpoint/2010/main" val="827328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46E8F0-B838-4466-ACF6-2DAD801EF9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2AF8529-C429-41D1-A7C5-B5C22CC4208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D1A5D6F-2EF2-4623-BDCA-0B6678D83B78}"/>
              </a:ext>
            </a:extLst>
          </p:cNvPr>
          <p:cNvSpPr>
            <a:spLocks noGrp="1"/>
          </p:cNvSpPr>
          <p:nvPr>
            <p:ph type="dt" sz="half" idx="10"/>
          </p:nvPr>
        </p:nvSpPr>
        <p:spPr/>
        <p:txBody>
          <a:bodyPr/>
          <a:lstStyle/>
          <a:p>
            <a:fld id="{206D4201-52E4-48CE-872C-4D9132B6B8E6}" type="datetimeFigureOut">
              <a:rPr lang="en-US" smtClean="0"/>
              <a:t>2/26/2019</a:t>
            </a:fld>
            <a:endParaRPr lang="en-US"/>
          </a:p>
        </p:txBody>
      </p:sp>
      <p:sp>
        <p:nvSpPr>
          <p:cNvPr id="5" name="Footer Placeholder 4">
            <a:extLst>
              <a:ext uri="{FF2B5EF4-FFF2-40B4-BE49-F238E27FC236}">
                <a16:creationId xmlns:a16="http://schemas.microsoft.com/office/drawing/2014/main" xmlns="" id="{CDBFA810-D421-476F-A19E-7075F28B5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76FA268-A321-46CC-A997-865D9F5E633B}"/>
              </a:ext>
            </a:extLst>
          </p:cNvPr>
          <p:cNvSpPr>
            <a:spLocks noGrp="1"/>
          </p:cNvSpPr>
          <p:nvPr>
            <p:ph type="sldNum" sz="quarter" idx="12"/>
          </p:nvPr>
        </p:nvSpPr>
        <p:spPr/>
        <p:txBody>
          <a:bodyPr/>
          <a:lstStyle/>
          <a:p>
            <a:fld id="{51A1C192-740D-40F2-8232-0BC8639588AF}" type="slidenum">
              <a:rPr lang="en-US" smtClean="0"/>
              <a:t>‹#›</a:t>
            </a:fld>
            <a:endParaRPr lang="en-US"/>
          </a:p>
        </p:txBody>
      </p:sp>
    </p:spTree>
    <p:extLst>
      <p:ext uri="{BB962C8B-B14F-4D97-AF65-F5344CB8AC3E}">
        <p14:creationId xmlns:p14="http://schemas.microsoft.com/office/powerpoint/2010/main" val="358978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AC61CFD-2FFF-42F5-A858-8B01954E30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281745A-FC99-42F0-99CA-51EC0373D15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9F8E62B-D5D5-4C60-BDAE-BCCA5F857247}"/>
              </a:ext>
            </a:extLst>
          </p:cNvPr>
          <p:cNvSpPr>
            <a:spLocks noGrp="1"/>
          </p:cNvSpPr>
          <p:nvPr>
            <p:ph type="dt" sz="half" idx="10"/>
          </p:nvPr>
        </p:nvSpPr>
        <p:spPr/>
        <p:txBody>
          <a:bodyPr/>
          <a:lstStyle/>
          <a:p>
            <a:fld id="{206D4201-52E4-48CE-872C-4D9132B6B8E6}" type="datetimeFigureOut">
              <a:rPr lang="en-US" smtClean="0"/>
              <a:t>2/26/2019</a:t>
            </a:fld>
            <a:endParaRPr lang="en-US"/>
          </a:p>
        </p:txBody>
      </p:sp>
      <p:sp>
        <p:nvSpPr>
          <p:cNvPr id="5" name="Footer Placeholder 4">
            <a:extLst>
              <a:ext uri="{FF2B5EF4-FFF2-40B4-BE49-F238E27FC236}">
                <a16:creationId xmlns:a16="http://schemas.microsoft.com/office/drawing/2014/main" xmlns="" id="{1B4B468D-DE57-46D6-A738-A5E4EC71B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BAE14FC-E3EF-4A75-AB88-44AA8FAAAFDF}"/>
              </a:ext>
            </a:extLst>
          </p:cNvPr>
          <p:cNvSpPr>
            <a:spLocks noGrp="1"/>
          </p:cNvSpPr>
          <p:nvPr>
            <p:ph type="sldNum" sz="quarter" idx="12"/>
          </p:nvPr>
        </p:nvSpPr>
        <p:spPr/>
        <p:txBody>
          <a:bodyPr/>
          <a:lstStyle/>
          <a:p>
            <a:fld id="{51A1C192-740D-40F2-8232-0BC8639588AF}" type="slidenum">
              <a:rPr lang="en-US" smtClean="0"/>
              <a:t>‹#›</a:t>
            </a:fld>
            <a:endParaRPr lang="en-US"/>
          </a:p>
        </p:txBody>
      </p:sp>
    </p:spTree>
    <p:extLst>
      <p:ext uri="{BB962C8B-B14F-4D97-AF65-F5344CB8AC3E}">
        <p14:creationId xmlns:p14="http://schemas.microsoft.com/office/powerpoint/2010/main" val="1686234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D0BBC5-7C62-4EEA-9E75-93A3EE3251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21E2D19-42EE-4012-B174-EFE94C64214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5A2B459-4FCE-4B4D-BB03-4EA9C7F6DBBC}"/>
              </a:ext>
            </a:extLst>
          </p:cNvPr>
          <p:cNvSpPr>
            <a:spLocks noGrp="1"/>
          </p:cNvSpPr>
          <p:nvPr>
            <p:ph type="dt" sz="half" idx="10"/>
          </p:nvPr>
        </p:nvSpPr>
        <p:spPr/>
        <p:txBody>
          <a:bodyPr/>
          <a:lstStyle/>
          <a:p>
            <a:fld id="{206D4201-52E4-48CE-872C-4D9132B6B8E6}" type="datetimeFigureOut">
              <a:rPr lang="en-US" smtClean="0"/>
              <a:t>2/26/2019</a:t>
            </a:fld>
            <a:endParaRPr lang="en-US"/>
          </a:p>
        </p:txBody>
      </p:sp>
      <p:sp>
        <p:nvSpPr>
          <p:cNvPr id="5" name="Footer Placeholder 4">
            <a:extLst>
              <a:ext uri="{FF2B5EF4-FFF2-40B4-BE49-F238E27FC236}">
                <a16:creationId xmlns:a16="http://schemas.microsoft.com/office/drawing/2014/main" xmlns="" id="{310BE709-719D-4F1E-BDA4-896DAC0D2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B3ED39B-07CC-4459-AAB3-6086B41826E2}"/>
              </a:ext>
            </a:extLst>
          </p:cNvPr>
          <p:cNvSpPr>
            <a:spLocks noGrp="1"/>
          </p:cNvSpPr>
          <p:nvPr>
            <p:ph type="sldNum" sz="quarter" idx="12"/>
          </p:nvPr>
        </p:nvSpPr>
        <p:spPr/>
        <p:txBody>
          <a:bodyPr/>
          <a:lstStyle/>
          <a:p>
            <a:fld id="{51A1C192-740D-40F2-8232-0BC8639588AF}" type="slidenum">
              <a:rPr lang="en-US" smtClean="0"/>
              <a:t>‹#›</a:t>
            </a:fld>
            <a:endParaRPr lang="en-US"/>
          </a:p>
        </p:txBody>
      </p:sp>
    </p:spTree>
    <p:extLst>
      <p:ext uri="{BB962C8B-B14F-4D97-AF65-F5344CB8AC3E}">
        <p14:creationId xmlns:p14="http://schemas.microsoft.com/office/powerpoint/2010/main" val="3307492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F3E912-B48D-4DD6-ACC1-582FC5263E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1845BC4-000D-499D-8F50-2C9D4C27DB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11A3B501-C53C-46B7-BF6B-863266269155}"/>
              </a:ext>
            </a:extLst>
          </p:cNvPr>
          <p:cNvSpPr>
            <a:spLocks noGrp="1"/>
          </p:cNvSpPr>
          <p:nvPr>
            <p:ph type="dt" sz="half" idx="10"/>
          </p:nvPr>
        </p:nvSpPr>
        <p:spPr/>
        <p:txBody>
          <a:bodyPr/>
          <a:lstStyle/>
          <a:p>
            <a:fld id="{206D4201-52E4-48CE-872C-4D9132B6B8E6}" type="datetimeFigureOut">
              <a:rPr lang="en-US" smtClean="0"/>
              <a:t>2/26/2019</a:t>
            </a:fld>
            <a:endParaRPr lang="en-US"/>
          </a:p>
        </p:txBody>
      </p:sp>
      <p:sp>
        <p:nvSpPr>
          <p:cNvPr id="5" name="Footer Placeholder 4">
            <a:extLst>
              <a:ext uri="{FF2B5EF4-FFF2-40B4-BE49-F238E27FC236}">
                <a16:creationId xmlns:a16="http://schemas.microsoft.com/office/drawing/2014/main" xmlns="" id="{D39647BF-E157-4178-92FC-DB2943F58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9631D84-FDA8-4FF8-89C9-798489710A56}"/>
              </a:ext>
            </a:extLst>
          </p:cNvPr>
          <p:cNvSpPr>
            <a:spLocks noGrp="1"/>
          </p:cNvSpPr>
          <p:nvPr>
            <p:ph type="sldNum" sz="quarter" idx="12"/>
          </p:nvPr>
        </p:nvSpPr>
        <p:spPr/>
        <p:txBody>
          <a:bodyPr/>
          <a:lstStyle/>
          <a:p>
            <a:fld id="{51A1C192-740D-40F2-8232-0BC8639588AF}" type="slidenum">
              <a:rPr lang="en-US" smtClean="0"/>
              <a:t>‹#›</a:t>
            </a:fld>
            <a:endParaRPr lang="en-US"/>
          </a:p>
        </p:txBody>
      </p:sp>
    </p:spTree>
    <p:extLst>
      <p:ext uri="{BB962C8B-B14F-4D97-AF65-F5344CB8AC3E}">
        <p14:creationId xmlns:p14="http://schemas.microsoft.com/office/powerpoint/2010/main" val="2485608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2E80-0941-42AB-926C-B9FC18EA4B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580A149-5FBF-4494-A103-224E93AA78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3CBA72C-FF1F-436F-A5F5-D8551228ACD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41FA67D-A69C-4563-80C4-2B976BC9F53E}"/>
              </a:ext>
            </a:extLst>
          </p:cNvPr>
          <p:cNvSpPr>
            <a:spLocks noGrp="1"/>
          </p:cNvSpPr>
          <p:nvPr>
            <p:ph type="dt" sz="half" idx="10"/>
          </p:nvPr>
        </p:nvSpPr>
        <p:spPr/>
        <p:txBody>
          <a:bodyPr/>
          <a:lstStyle/>
          <a:p>
            <a:fld id="{206D4201-52E4-48CE-872C-4D9132B6B8E6}" type="datetimeFigureOut">
              <a:rPr lang="en-US" smtClean="0"/>
              <a:t>2/26/2019</a:t>
            </a:fld>
            <a:endParaRPr lang="en-US"/>
          </a:p>
        </p:txBody>
      </p:sp>
      <p:sp>
        <p:nvSpPr>
          <p:cNvPr id="6" name="Footer Placeholder 5">
            <a:extLst>
              <a:ext uri="{FF2B5EF4-FFF2-40B4-BE49-F238E27FC236}">
                <a16:creationId xmlns:a16="http://schemas.microsoft.com/office/drawing/2014/main" xmlns="" id="{3352DFD6-2719-47E9-9CCB-EAD1109254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34CE5FB-C3E3-4D09-B354-9C0E2DC27A15}"/>
              </a:ext>
            </a:extLst>
          </p:cNvPr>
          <p:cNvSpPr>
            <a:spLocks noGrp="1"/>
          </p:cNvSpPr>
          <p:nvPr>
            <p:ph type="sldNum" sz="quarter" idx="12"/>
          </p:nvPr>
        </p:nvSpPr>
        <p:spPr/>
        <p:txBody>
          <a:bodyPr/>
          <a:lstStyle/>
          <a:p>
            <a:fld id="{51A1C192-740D-40F2-8232-0BC8639588AF}" type="slidenum">
              <a:rPr lang="en-US" smtClean="0"/>
              <a:t>‹#›</a:t>
            </a:fld>
            <a:endParaRPr lang="en-US"/>
          </a:p>
        </p:txBody>
      </p:sp>
    </p:spTree>
    <p:extLst>
      <p:ext uri="{BB962C8B-B14F-4D97-AF65-F5344CB8AC3E}">
        <p14:creationId xmlns:p14="http://schemas.microsoft.com/office/powerpoint/2010/main" val="3995984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DE7AC1-72EA-4BC3-B527-75AF6FBBD2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2C57089-7316-4A5F-A63E-A1C14CA8D9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9EEDC732-2A9C-495E-AAF4-2C1D1A8916C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01AE8C7-69F5-47F5-8D9A-96BF7A7A75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6506B0FA-232D-4E04-A455-64E36E4BDF8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081D4D8-D29F-4CDF-9BA6-1B52FFD4D669}"/>
              </a:ext>
            </a:extLst>
          </p:cNvPr>
          <p:cNvSpPr>
            <a:spLocks noGrp="1"/>
          </p:cNvSpPr>
          <p:nvPr>
            <p:ph type="dt" sz="half" idx="10"/>
          </p:nvPr>
        </p:nvSpPr>
        <p:spPr/>
        <p:txBody>
          <a:bodyPr/>
          <a:lstStyle/>
          <a:p>
            <a:fld id="{206D4201-52E4-48CE-872C-4D9132B6B8E6}" type="datetimeFigureOut">
              <a:rPr lang="en-US" smtClean="0"/>
              <a:t>2/26/2019</a:t>
            </a:fld>
            <a:endParaRPr lang="en-US"/>
          </a:p>
        </p:txBody>
      </p:sp>
      <p:sp>
        <p:nvSpPr>
          <p:cNvPr id="8" name="Footer Placeholder 7">
            <a:extLst>
              <a:ext uri="{FF2B5EF4-FFF2-40B4-BE49-F238E27FC236}">
                <a16:creationId xmlns:a16="http://schemas.microsoft.com/office/drawing/2014/main" xmlns="" id="{A02E0F78-8E2F-42F4-9EA0-BC94EDDA86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70065FE6-7ED8-4F31-A01C-D0B54F9F0EF1}"/>
              </a:ext>
            </a:extLst>
          </p:cNvPr>
          <p:cNvSpPr>
            <a:spLocks noGrp="1"/>
          </p:cNvSpPr>
          <p:nvPr>
            <p:ph type="sldNum" sz="quarter" idx="12"/>
          </p:nvPr>
        </p:nvSpPr>
        <p:spPr/>
        <p:txBody>
          <a:bodyPr/>
          <a:lstStyle/>
          <a:p>
            <a:fld id="{51A1C192-740D-40F2-8232-0BC8639588AF}" type="slidenum">
              <a:rPr lang="en-US" smtClean="0"/>
              <a:t>‹#›</a:t>
            </a:fld>
            <a:endParaRPr lang="en-US"/>
          </a:p>
        </p:txBody>
      </p:sp>
    </p:spTree>
    <p:extLst>
      <p:ext uri="{BB962C8B-B14F-4D97-AF65-F5344CB8AC3E}">
        <p14:creationId xmlns:p14="http://schemas.microsoft.com/office/powerpoint/2010/main" val="1547383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D79BC9-1E20-4AC9-9D74-9C666D2D1A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D33445E-C23A-4198-B4F0-8EA86E81952D}"/>
              </a:ext>
            </a:extLst>
          </p:cNvPr>
          <p:cNvSpPr>
            <a:spLocks noGrp="1"/>
          </p:cNvSpPr>
          <p:nvPr>
            <p:ph type="dt" sz="half" idx="10"/>
          </p:nvPr>
        </p:nvSpPr>
        <p:spPr/>
        <p:txBody>
          <a:bodyPr/>
          <a:lstStyle/>
          <a:p>
            <a:fld id="{206D4201-52E4-48CE-872C-4D9132B6B8E6}" type="datetimeFigureOut">
              <a:rPr lang="en-US" smtClean="0"/>
              <a:t>2/26/2019</a:t>
            </a:fld>
            <a:endParaRPr lang="en-US"/>
          </a:p>
        </p:txBody>
      </p:sp>
      <p:sp>
        <p:nvSpPr>
          <p:cNvPr id="4" name="Footer Placeholder 3">
            <a:extLst>
              <a:ext uri="{FF2B5EF4-FFF2-40B4-BE49-F238E27FC236}">
                <a16:creationId xmlns:a16="http://schemas.microsoft.com/office/drawing/2014/main" xmlns="" id="{D6B0C73F-A62F-44C8-950C-C4F765A1FC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3E3292C-18E4-45AA-BC37-B6D84FCED55B}"/>
              </a:ext>
            </a:extLst>
          </p:cNvPr>
          <p:cNvSpPr>
            <a:spLocks noGrp="1"/>
          </p:cNvSpPr>
          <p:nvPr>
            <p:ph type="sldNum" sz="quarter" idx="12"/>
          </p:nvPr>
        </p:nvSpPr>
        <p:spPr/>
        <p:txBody>
          <a:bodyPr/>
          <a:lstStyle/>
          <a:p>
            <a:fld id="{51A1C192-740D-40F2-8232-0BC8639588AF}" type="slidenum">
              <a:rPr lang="en-US" smtClean="0"/>
              <a:t>‹#›</a:t>
            </a:fld>
            <a:endParaRPr lang="en-US"/>
          </a:p>
        </p:txBody>
      </p:sp>
    </p:spTree>
    <p:extLst>
      <p:ext uri="{BB962C8B-B14F-4D97-AF65-F5344CB8AC3E}">
        <p14:creationId xmlns:p14="http://schemas.microsoft.com/office/powerpoint/2010/main" val="194525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F73CD34-E319-4EC4-AA6C-5B65AAF97285}"/>
              </a:ext>
            </a:extLst>
          </p:cNvPr>
          <p:cNvSpPr>
            <a:spLocks noGrp="1"/>
          </p:cNvSpPr>
          <p:nvPr>
            <p:ph type="dt" sz="half" idx="10"/>
          </p:nvPr>
        </p:nvSpPr>
        <p:spPr/>
        <p:txBody>
          <a:bodyPr/>
          <a:lstStyle/>
          <a:p>
            <a:fld id="{206D4201-52E4-48CE-872C-4D9132B6B8E6}" type="datetimeFigureOut">
              <a:rPr lang="en-US" smtClean="0"/>
              <a:t>2/26/2019</a:t>
            </a:fld>
            <a:endParaRPr lang="en-US"/>
          </a:p>
        </p:txBody>
      </p:sp>
      <p:sp>
        <p:nvSpPr>
          <p:cNvPr id="3" name="Footer Placeholder 2">
            <a:extLst>
              <a:ext uri="{FF2B5EF4-FFF2-40B4-BE49-F238E27FC236}">
                <a16:creationId xmlns:a16="http://schemas.microsoft.com/office/drawing/2014/main" xmlns="" id="{3A2E7802-012B-48CD-8272-D4306A9192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2E5FCB7-BEC9-4943-AA0F-1E15D4D5F41F}"/>
              </a:ext>
            </a:extLst>
          </p:cNvPr>
          <p:cNvSpPr>
            <a:spLocks noGrp="1"/>
          </p:cNvSpPr>
          <p:nvPr>
            <p:ph type="sldNum" sz="quarter" idx="12"/>
          </p:nvPr>
        </p:nvSpPr>
        <p:spPr/>
        <p:txBody>
          <a:bodyPr/>
          <a:lstStyle/>
          <a:p>
            <a:fld id="{51A1C192-740D-40F2-8232-0BC8639588AF}" type="slidenum">
              <a:rPr lang="en-US" smtClean="0"/>
              <a:t>‹#›</a:t>
            </a:fld>
            <a:endParaRPr lang="en-US"/>
          </a:p>
        </p:txBody>
      </p:sp>
    </p:spTree>
    <p:extLst>
      <p:ext uri="{BB962C8B-B14F-4D97-AF65-F5344CB8AC3E}">
        <p14:creationId xmlns:p14="http://schemas.microsoft.com/office/powerpoint/2010/main" val="659792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07B854-E1FF-4505-BA2E-B78C0589A3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E5D02775-304C-4E8B-8A6E-E1EADFEB82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15746D1-90F9-43FE-AB61-7301181D54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D788B22-EB84-407F-80DC-1DC420CAED5A}"/>
              </a:ext>
            </a:extLst>
          </p:cNvPr>
          <p:cNvSpPr>
            <a:spLocks noGrp="1"/>
          </p:cNvSpPr>
          <p:nvPr>
            <p:ph type="dt" sz="half" idx="10"/>
          </p:nvPr>
        </p:nvSpPr>
        <p:spPr/>
        <p:txBody>
          <a:bodyPr/>
          <a:lstStyle/>
          <a:p>
            <a:fld id="{206D4201-52E4-48CE-872C-4D9132B6B8E6}" type="datetimeFigureOut">
              <a:rPr lang="en-US" smtClean="0"/>
              <a:t>2/26/2019</a:t>
            </a:fld>
            <a:endParaRPr lang="en-US"/>
          </a:p>
        </p:txBody>
      </p:sp>
      <p:sp>
        <p:nvSpPr>
          <p:cNvPr id="6" name="Footer Placeholder 5">
            <a:extLst>
              <a:ext uri="{FF2B5EF4-FFF2-40B4-BE49-F238E27FC236}">
                <a16:creationId xmlns:a16="http://schemas.microsoft.com/office/drawing/2014/main" xmlns="" id="{9C93F0D5-66B1-40B9-86A6-A86D306090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D050E0E-0F3A-47D6-A2F7-F18236C4244F}"/>
              </a:ext>
            </a:extLst>
          </p:cNvPr>
          <p:cNvSpPr>
            <a:spLocks noGrp="1"/>
          </p:cNvSpPr>
          <p:nvPr>
            <p:ph type="sldNum" sz="quarter" idx="12"/>
          </p:nvPr>
        </p:nvSpPr>
        <p:spPr/>
        <p:txBody>
          <a:bodyPr/>
          <a:lstStyle/>
          <a:p>
            <a:fld id="{51A1C192-740D-40F2-8232-0BC8639588AF}" type="slidenum">
              <a:rPr lang="en-US" smtClean="0"/>
              <a:t>‹#›</a:t>
            </a:fld>
            <a:endParaRPr lang="en-US"/>
          </a:p>
        </p:txBody>
      </p:sp>
    </p:spTree>
    <p:extLst>
      <p:ext uri="{BB962C8B-B14F-4D97-AF65-F5344CB8AC3E}">
        <p14:creationId xmlns:p14="http://schemas.microsoft.com/office/powerpoint/2010/main" val="3007602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81EB87-0A8B-4D57-97FA-CB3DCB763D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0EE1A07-17EC-433C-9E44-162F31EC93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80C6C2A-F367-49E7-9BD5-D48F9A7056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5A1AEFAD-2E02-4CDC-814C-54002F095FFB}"/>
              </a:ext>
            </a:extLst>
          </p:cNvPr>
          <p:cNvSpPr>
            <a:spLocks noGrp="1"/>
          </p:cNvSpPr>
          <p:nvPr>
            <p:ph type="dt" sz="half" idx="10"/>
          </p:nvPr>
        </p:nvSpPr>
        <p:spPr/>
        <p:txBody>
          <a:bodyPr/>
          <a:lstStyle/>
          <a:p>
            <a:fld id="{206D4201-52E4-48CE-872C-4D9132B6B8E6}" type="datetimeFigureOut">
              <a:rPr lang="en-US" smtClean="0"/>
              <a:t>2/26/2019</a:t>
            </a:fld>
            <a:endParaRPr lang="en-US"/>
          </a:p>
        </p:txBody>
      </p:sp>
      <p:sp>
        <p:nvSpPr>
          <p:cNvPr id="6" name="Footer Placeholder 5">
            <a:extLst>
              <a:ext uri="{FF2B5EF4-FFF2-40B4-BE49-F238E27FC236}">
                <a16:creationId xmlns:a16="http://schemas.microsoft.com/office/drawing/2014/main" xmlns="" id="{E785A60C-EBE6-4FFA-9DA5-7582BA78EF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65E0EBE-003B-4112-84D8-48ABED67C254}"/>
              </a:ext>
            </a:extLst>
          </p:cNvPr>
          <p:cNvSpPr>
            <a:spLocks noGrp="1"/>
          </p:cNvSpPr>
          <p:nvPr>
            <p:ph type="sldNum" sz="quarter" idx="12"/>
          </p:nvPr>
        </p:nvSpPr>
        <p:spPr/>
        <p:txBody>
          <a:bodyPr/>
          <a:lstStyle/>
          <a:p>
            <a:fld id="{51A1C192-740D-40F2-8232-0BC8639588AF}" type="slidenum">
              <a:rPr lang="en-US" smtClean="0"/>
              <a:t>‹#›</a:t>
            </a:fld>
            <a:endParaRPr lang="en-US"/>
          </a:p>
        </p:txBody>
      </p:sp>
    </p:spTree>
    <p:extLst>
      <p:ext uri="{BB962C8B-B14F-4D97-AF65-F5344CB8AC3E}">
        <p14:creationId xmlns:p14="http://schemas.microsoft.com/office/powerpoint/2010/main" val="2379684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726E7DC-A429-43B8-B562-31324274DB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8BD6C4D-66BF-40B0-BCAC-F77A460AEE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DFCB857-0F1F-4B62-A11E-4148D0C51A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D4201-52E4-48CE-872C-4D9132B6B8E6}" type="datetimeFigureOut">
              <a:rPr lang="en-US" smtClean="0"/>
              <a:t>2/26/2019</a:t>
            </a:fld>
            <a:endParaRPr lang="en-US"/>
          </a:p>
        </p:txBody>
      </p:sp>
      <p:sp>
        <p:nvSpPr>
          <p:cNvPr id="5" name="Footer Placeholder 4">
            <a:extLst>
              <a:ext uri="{FF2B5EF4-FFF2-40B4-BE49-F238E27FC236}">
                <a16:creationId xmlns:a16="http://schemas.microsoft.com/office/drawing/2014/main" xmlns="" id="{6DD8040C-1625-47CD-A7C0-87F64EBF24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C28C43E-3164-48D8-B5CB-96C11C0B6B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1C192-740D-40F2-8232-0BC8639588AF}" type="slidenum">
              <a:rPr lang="en-US" smtClean="0"/>
              <a:t>‹#›</a:t>
            </a:fld>
            <a:endParaRPr lang="en-US"/>
          </a:p>
        </p:txBody>
      </p:sp>
    </p:spTree>
    <p:extLst>
      <p:ext uri="{BB962C8B-B14F-4D97-AF65-F5344CB8AC3E}">
        <p14:creationId xmlns:p14="http://schemas.microsoft.com/office/powerpoint/2010/main" val="773428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DE05B9-D6E6-4E9C-9814-112D6A375023}"/>
              </a:ext>
            </a:extLst>
          </p:cNvPr>
          <p:cNvSpPr>
            <a:spLocks noGrp="1"/>
          </p:cNvSpPr>
          <p:nvPr>
            <p:ph type="ctrTitle"/>
          </p:nvPr>
        </p:nvSpPr>
        <p:spPr/>
        <p:txBody>
          <a:bodyPr>
            <a:noAutofit/>
          </a:bodyPr>
          <a:lstStyle/>
          <a:p>
            <a:r>
              <a:rPr lang="en-US" sz="4400" dirty="0"/>
              <a:t>Assessing sampling methods for generalization from RCTs: Modeling recruitment and participation</a:t>
            </a:r>
          </a:p>
        </p:txBody>
      </p:sp>
      <p:sp>
        <p:nvSpPr>
          <p:cNvPr id="3" name="Subtitle 2">
            <a:extLst>
              <a:ext uri="{FF2B5EF4-FFF2-40B4-BE49-F238E27FC236}">
                <a16:creationId xmlns:a16="http://schemas.microsoft.com/office/drawing/2014/main" xmlns="" id="{67E55FA9-4580-4ABB-8F62-4E977E7988C1}"/>
              </a:ext>
            </a:extLst>
          </p:cNvPr>
          <p:cNvSpPr>
            <a:spLocks noGrp="1"/>
          </p:cNvSpPr>
          <p:nvPr>
            <p:ph type="subTitle" idx="1"/>
          </p:nvPr>
        </p:nvSpPr>
        <p:spPr/>
        <p:txBody>
          <a:bodyPr/>
          <a:lstStyle/>
          <a:p>
            <a:r>
              <a:rPr lang="en-US" dirty="0"/>
              <a:t>Gleb Furman and James E. Pustejovsky</a:t>
            </a:r>
          </a:p>
          <a:p>
            <a:r>
              <a:rPr lang="en-US" dirty="0"/>
              <a:t>University of Texas at Austin</a:t>
            </a:r>
          </a:p>
        </p:txBody>
      </p:sp>
    </p:spTree>
    <p:extLst>
      <p:ext uri="{BB962C8B-B14F-4D97-AF65-F5344CB8AC3E}">
        <p14:creationId xmlns:p14="http://schemas.microsoft.com/office/powerpoint/2010/main" val="3643855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Designs</a:t>
            </a:r>
            <a:endParaRPr lang="en-US" dirty="0"/>
          </a:p>
        </p:txBody>
      </p:sp>
      <p:sp>
        <p:nvSpPr>
          <p:cNvPr id="3" name="Content Placeholder 2"/>
          <p:cNvSpPr>
            <a:spLocks noGrp="1"/>
          </p:cNvSpPr>
          <p:nvPr>
            <p:ph idx="1"/>
          </p:nvPr>
        </p:nvSpPr>
        <p:spPr/>
        <p:txBody>
          <a:bodyPr/>
          <a:lstStyle/>
          <a:p>
            <a:r>
              <a:rPr lang="en-US" dirty="0" smtClean="0"/>
              <a:t>SBS</a:t>
            </a:r>
          </a:p>
          <a:p>
            <a:pPr lvl="1"/>
            <a:endParaRPr lang="en-US" dirty="0"/>
          </a:p>
        </p:txBody>
      </p:sp>
    </p:spTree>
    <p:extLst>
      <p:ext uri="{BB962C8B-B14F-4D97-AF65-F5344CB8AC3E}">
        <p14:creationId xmlns:p14="http://schemas.microsoft.com/office/powerpoint/2010/main" val="2909786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Large-scale effectiveness trial</a:t>
            </a:r>
          </a:p>
          <a:p>
            <a:pPr lvl="1"/>
            <a:r>
              <a:rPr lang="en-US" dirty="0" smtClean="0"/>
              <a:t>Multi-site RCT</a:t>
            </a:r>
          </a:p>
          <a:p>
            <a:pPr lvl="1"/>
            <a:r>
              <a:rPr lang="en-US" dirty="0" smtClean="0"/>
              <a:t>Nationally representative sample</a:t>
            </a:r>
            <a:endParaRPr lang="en-US" dirty="0"/>
          </a:p>
          <a:p>
            <a:pPr lvl="1"/>
            <a:r>
              <a:rPr lang="en-US" dirty="0"/>
              <a:t>60 </a:t>
            </a:r>
            <a:r>
              <a:rPr lang="en-US" dirty="0" smtClean="0"/>
              <a:t>schools</a:t>
            </a:r>
          </a:p>
          <a:p>
            <a:pPr marL="457200" lvl="1" indent="0">
              <a:buNone/>
            </a:pPr>
            <a:endParaRPr lang="en-US" dirty="0" smtClean="0"/>
          </a:p>
          <a:p>
            <a:r>
              <a:rPr lang="en-US" dirty="0" smtClean="0"/>
              <a:t>Stratified Balanced Sampling (SBS; Tipton, 2013)</a:t>
            </a:r>
          </a:p>
          <a:p>
            <a:pPr lvl="1"/>
            <a:r>
              <a:rPr lang="en-US" dirty="0" smtClean="0"/>
              <a:t>Stratify population using cluster analysis</a:t>
            </a:r>
          </a:p>
          <a:p>
            <a:pPr lvl="1"/>
            <a:r>
              <a:rPr lang="en-US" dirty="0" smtClean="0"/>
              <a:t>Sample proportionately from each stratum</a:t>
            </a:r>
          </a:p>
          <a:p>
            <a:pPr lvl="1"/>
            <a:r>
              <a:rPr lang="en-US" dirty="0" smtClean="0"/>
              <a:t>Prioritize schools most “like” the stratum</a:t>
            </a:r>
          </a:p>
          <a:p>
            <a:pPr lvl="1"/>
            <a:r>
              <a:rPr lang="en-US" dirty="0" smtClean="0"/>
              <a:t>Replace refusals with next best school</a:t>
            </a:r>
            <a:endParaRPr lang="en-US" dirty="0"/>
          </a:p>
          <a:p>
            <a:pPr lvl="1"/>
            <a:endParaRPr lang="en-US" dirty="0"/>
          </a:p>
        </p:txBody>
      </p:sp>
    </p:spTree>
    <p:extLst>
      <p:ext uri="{BB962C8B-B14F-4D97-AF65-F5344CB8AC3E}">
        <p14:creationId xmlns:p14="http://schemas.microsoft.com/office/powerpoint/2010/main" val="3089934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Difficulties</a:t>
            </a:r>
            <a:endParaRPr lang="en-US" dirty="0"/>
          </a:p>
        </p:txBody>
      </p:sp>
      <p:sp>
        <p:nvSpPr>
          <p:cNvPr id="3" name="Content Placeholder 2"/>
          <p:cNvSpPr>
            <a:spLocks noGrp="1"/>
          </p:cNvSpPr>
          <p:nvPr>
            <p:ph idx="1"/>
          </p:nvPr>
        </p:nvSpPr>
        <p:spPr/>
        <p:txBody>
          <a:bodyPr/>
          <a:lstStyle/>
          <a:p>
            <a:r>
              <a:rPr lang="en-US" dirty="0" smtClean="0"/>
              <a:t>Recruiting is hard</a:t>
            </a:r>
          </a:p>
          <a:p>
            <a:pPr lvl="1"/>
            <a:r>
              <a:rPr lang="en-US" dirty="0" smtClean="0"/>
              <a:t>“High priority” schools didn’t always cluster</a:t>
            </a:r>
          </a:p>
          <a:p>
            <a:pPr lvl="1"/>
            <a:r>
              <a:rPr lang="en-US" dirty="0" smtClean="0"/>
              <a:t>No relationships in districts/states</a:t>
            </a:r>
          </a:p>
          <a:p>
            <a:pPr lvl="1"/>
            <a:r>
              <a:rPr lang="en-US" dirty="0" smtClean="0"/>
              <a:t>Cold-calling wasn’t very effective</a:t>
            </a:r>
          </a:p>
          <a:p>
            <a:pPr lvl="1"/>
            <a:r>
              <a:rPr lang="en-US" dirty="0" smtClean="0"/>
              <a:t>Stratified convenience sampling is easier</a:t>
            </a:r>
          </a:p>
          <a:p>
            <a:pPr lvl="1"/>
            <a:endParaRPr lang="en-US" dirty="0" smtClean="0"/>
          </a:p>
          <a:p>
            <a:r>
              <a:rPr lang="en-US" dirty="0" smtClean="0"/>
              <a:t>Was what we were doing effective?</a:t>
            </a:r>
          </a:p>
          <a:p>
            <a:r>
              <a:rPr lang="en-US" dirty="0" smtClean="0"/>
              <a:t>How would it compare to convenience sampling?</a:t>
            </a:r>
          </a:p>
          <a:p>
            <a:r>
              <a:rPr lang="en-US" dirty="0" smtClean="0"/>
              <a:t>Is the full implementation of SBS even possible?</a:t>
            </a:r>
          </a:p>
          <a:p>
            <a:endParaRPr lang="en-US" dirty="0" smtClean="0"/>
          </a:p>
        </p:txBody>
      </p:sp>
    </p:spTree>
    <p:extLst>
      <p:ext uri="{BB962C8B-B14F-4D97-AF65-F5344CB8AC3E}">
        <p14:creationId xmlns:p14="http://schemas.microsoft.com/office/powerpoint/2010/main" val="3850655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AF9862-6374-4B7F-BD4A-4C910B96AF2E}"/>
              </a:ext>
            </a:extLst>
          </p:cNvPr>
          <p:cNvSpPr>
            <a:spLocks noGrp="1"/>
          </p:cNvSpPr>
          <p:nvPr>
            <p:ph type="title"/>
          </p:nvPr>
        </p:nvSpPr>
        <p:spPr/>
        <p:txBody>
          <a:bodyPr/>
          <a:lstStyle/>
          <a:p>
            <a:r>
              <a:rPr lang="en-US" dirty="0" smtClean="0"/>
              <a:t>Effectiveness vs Feasibility</a:t>
            </a:r>
            <a:endParaRPr lang="en-US" dirty="0"/>
          </a:p>
        </p:txBody>
      </p:sp>
      <p:sp>
        <p:nvSpPr>
          <p:cNvPr id="3" name="Content Placeholder 2">
            <a:extLst>
              <a:ext uri="{FF2B5EF4-FFF2-40B4-BE49-F238E27FC236}">
                <a16:creationId xmlns:a16="http://schemas.microsoft.com/office/drawing/2014/main" xmlns="" id="{6A96F1D7-7E7F-4534-9B96-39DA13E27E43}"/>
              </a:ext>
            </a:extLst>
          </p:cNvPr>
          <p:cNvSpPr>
            <a:spLocks noGrp="1"/>
          </p:cNvSpPr>
          <p:nvPr>
            <p:ph idx="1"/>
          </p:nvPr>
        </p:nvSpPr>
        <p:spPr/>
        <p:txBody>
          <a:bodyPr/>
          <a:lstStyle/>
          <a:p>
            <a:r>
              <a:rPr lang="en-US" dirty="0" smtClean="0"/>
              <a:t>Effectiveness</a:t>
            </a:r>
          </a:p>
          <a:p>
            <a:pPr lvl="1"/>
            <a:r>
              <a:rPr lang="en-US" dirty="0" smtClean="0"/>
              <a:t>How generalizable is the sample?</a:t>
            </a:r>
          </a:p>
          <a:p>
            <a:pPr lvl="2"/>
            <a:r>
              <a:rPr lang="en-US" dirty="0" smtClean="0"/>
              <a:t>Subset </a:t>
            </a:r>
            <a:r>
              <a:rPr lang="en-US" dirty="0"/>
              <a:t>of external validity</a:t>
            </a:r>
          </a:p>
          <a:p>
            <a:pPr lvl="2"/>
            <a:r>
              <a:rPr lang="en-US" dirty="0"/>
              <a:t>Can we extrapolate the estimated average treatment effect (ATE) to units or sites outside of the sample?</a:t>
            </a:r>
          </a:p>
          <a:p>
            <a:r>
              <a:rPr lang="en-US" dirty="0" smtClean="0"/>
              <a:t>Feasibility</a:t>
            </a:r>
          </a:p>
          <a:p>
            <a:pPr lvl="1"/>
            <a:r>
              <a:rPr lang="en-US" dirty="0" smtClean="0"/>
              <a:t>How much “effort” does it take to implement a sampling method</a:t>
            </a:r>
          </a:p>
          <a:p>
            <a:pPr lvl="1"/>
            <a:endParaRPr lang="en-US" dirty="0"/>
          </a:p>
          <a:p>
            <a:pPr lvl="1"/>
            <a:endParaRPr lang="en-US" dirty="0"/>
          </a:p>
        </p:txBody>
      </p:sp>
    </p:spTree>
    <p:extLst>
      <p:ext uri="{BB962C8B-B14F-4D97-AF65-F5344CB8AC3E}">
        <p14:creationId xmlns:p14="http://schemas.microsoft.com/office/powerpoint/2010/main" val="1286533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Design</a:t>
            </a:r>
            <a:endParaRPr lang="en-US" dirty="0"/>
          </a:p>
        </p:txBody>
      </p:sp>
      <p:sp>
        <p:nvSpPr>
          <p:cNvPr id="3" name="Content Placeholder 2"/>
          <p:cNvSpPr>
            <a:spLocks noGrp="1"/>
          </p:cNvSpPr>
          <p:nvPr>
            <p:ph idx="1"/>
          </p:nvPr>
        </p:nvSpPr>
        <p:spPr/>
        <p:txBody>
          <a:bodyPr/>
          <a:lstStyle/>
          <a:p>
            <a:r>
              <a:rPr lang="en-US" dirty="0" smtClean="0"/>
              <a:t>Population frame</a:t>
            </a:r>
          </a:p>
          <a:p>
            <a:pPr lvl="1"/>
            <a:r>
              <a:rPr lang="en-US" dirty="0" smtClean="0"/>
              <a:t>9882 Elementary schools</a:t>
            </a:r>
          </a:p>
          <a:p>
            <a:pPr lvl="1"/>
            <a:r>
              <a:rPr lang="en-US" dirty="0" smtClean="0"/>
              <a:t>6 states (CA, OR, PA, SC, TX, WI)</a:t>
            </a:r>
          </a:p>
          <a:p>
            <a:r>
              <a:rPr lang="en-US" dirty="0" smtClean="0"/>
              <a:t>Context</a:t>
            </a:r>
          </a:p>
          <a:p>
            <a:pPr lvl="1"/>
            <a:r>
              <a:rPr lang="en-US" dirty="0" smtClean="0"/>
              <a:t>Large scale multi-site RCT</a:t>
            </a:r>
          </a:p>
          <a:p>
            <a:pPr lvl="1"/>
            <a:r>
              <a:rPr lang="en-US" dirty="0" smtClean="0"/>
              <a:t>Select representative sample of 60 schools</a:t>
            </a:r>
          </a:p>
          <a:p>
            <a:r>
              <a:rPr lang="en-US" dirty="0" smtClean="0"/>
              <a:t>Sampling methods</a:t>
            </a:r>
          </a:p>
          <a:p>
            <a:pPr lvl="1"/>
            <a:r>
              <a:rPr lang="en-US" dirty="0" smtClean="0"/>
              <a:t>Stratified Balanced Sampling (SBS)</a:t>
            </a:r>
          </a:p>
          <a:p>
            <a:pPr lvl="1"/>
            <a:r>
              <a:rPr lang="en-US" dirty="0" smtClean="0"/>
              <a:t>Unstratified and Stratified Convenience Sampling (UCS, SCS)</a:t>
            </a:r>
          </a:p>
          <a:p>
            <a:pPr lvl="1"/>
            <a:r>
              <a:rPr lang="en-US" dirty="0" smtClean="0"/>
              <a:t>Unstratified and Stratified Random Sampling (URS, SRS)</a:t>
            </a:r>
          </a:p>
          <a:p>
            <a:pPr lvl="1"/>
            <a:endParaRPr lang="en-US" dirty="0"/>
          </a:p>
        </p:txBody>
      </p:sp>
    </p:spTree>
    <p:extLst>
      <p:ext uri="{BB962C8B-B14F-4D97-AF65-F5344CB8AC3E}">
        <p14:creationId xmlns:p14="http://schemas.microsoft.com/office/powerpoint/2010/main" val="3869461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4A0832-0D9E-498C-8AE9-4A7D7A2DE0C3}"/>
              </a:ext>
            </a:extLst>
          </p:cNvPr>
          <p:cNvSpPr>
            <a:spLocks noGrp="1"/>
          </p:cNvSpPr>
          <p:nvPr>
            <p:ph type="title"/>
          </p:nvPr>
        </p:nvSpPr>
        <p:spPr/>
        <p:txBody>
          <a:bodyPr/>
          <a:lstStyle/>
          <a:p>
            <a:r>
              <a:rPr lang="en-US" dirty="0"/>
              <a:t>Participation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xmlns="" id="{CBAC033E-BD92-499D-BE68-D8F9383314D6}"/>
                  </a:ext>
                </a:extLst>
              </p:cNvPr>
              <p:cNvSpPr>
                <a:spLocks noGrp="1"/>
              </p:cNvSpPr>
              <p:nvPr>
                <p:ph idx="1"/>
              </p:nvPr>
            </p:nvSpPr>
            <p:spPr>
              <a:xfrm>
                <a:off x="838200" y="1834503"/>
                <a:ext cx="10515600" cy="4351338"/>
              </a:xfrm>
            </p:spPr>
            <p:txBody>
              <a:bodyPr>
                <a:normAutofit/>
              </a:bodyPr>
              <a:lstStyle/>
              <a:p>
                <a:r>
                  <a:rPr lang="en-US" dirty="0"/>
                  <a:t>Participation propensity score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m:t>
                        </m:r>
                      </m:sub>
                      <m:sup>
                        <m:r>
                          <a:rPr lang="en-US" i="1">
                            <a:latin typeface="Cambria Math" panose="02040503050406030204" pitchFamily="18" charset="0"/>
                          </a:rPr>
                          <m:t>𝑝</m:t>
                        </m:r>
                      </m:sup>
                    </m:sSubSup>
                  </m:oMath>
                </a14:m>
                <a:r>
                  <a:rPr lang="en-US" dirty="0" smtClean="0"/>
                  <a:t>)</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𝑙𝑜𝑔</m:t>
                      </m:r>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m:t>
                                  </m:r>
                                </m:sub>
                                <m:sup>
                                  <m:r>
                                    <a:rPr lang="en-US" b="0" i="1" smtClean="0">
                                      <a:latin typeface="Cambria Math" panose="02040503050406030204" pitchFamily="18" charset="0"/>
                                    </a:rPr>
                                    <m:t>𝑝</m:t>
                                  </m:r>
                                </m:sup>
                              </m:sSubSup>
                            </m:num>
                            <m:den>
                              <m:r>
                                <a:rPr lang="en-US" i="1">
                                  <a:latin typeface="Cambria Math" panose="02040503050406030204" pitchFamily="18" charset="0"/>
                                </a:rPr>
                                <m:t>1−</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m:t>
                                  </m:r>
                                </m:sub>
                                <m:sup>
                                  <m:r>
                                    <a:rPr lang="en-US" i="1">
                                      <a:latin typeface="Cambria Math" panose="02040503050406030204" pitchFamily="18" charset="0"/>
                                    </a:rPr>
                                    <m:t>𝑝</m:t>
                                  </m:r>
                                </m:sup>
                              </m:sSubSup>
                            </m:den>
                          </m:f>
                        </m:e>
                      </m:d>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1" i="1" smtClean="0">
                              <a:latin typeface="Cambria Math" panose="02040503050406030204" pitchFamily="18" charset="0"/>
                            </a:rPr>
                            <m:t>𝑿</m:t>
                          </m:r>
                        </m:e>
                        <m:sub>
                          <m:r>
                            <a:rPr lang="en-US" b="0" i="1" smtClean="0">
                              <a:latin typeface="Cambria Math" panose="02040503050406030204" pitchFamily="18" charset="0"/>
                            </a:rPr>
                            <m:t>𝑖</m:t>
                          </m:r>
                        </m:sub>
                      </m:sSub>
                      <m:r>
                        <a:rPr lang="en-US" b="1" i="1" smtClean="0">
                          <a:latin typeface="Cambria Math" panose="02040503050406030204" pitchFamily="18" charset="0"/>
                          <a:ea typeface="Cambria Math" panose="02040503050406030204" pitchFamily="18" charset="0"/>
                        </a:rPr>
                        <m:t>𝜷</m:t>
                      </m:r>
                    </m:oMath>
                  </m:oMathPara>
                </a14:m>
                <a:endParaRPr lang="en-US" b="1" dirty="0"/>
              </a:p>
              <a:p>
                <a:pPr lvl="1"/>
                <a:endParaRPr lang="en-US" dirty="0"/>
              </a:p>
            </p:txBody>
          </p:sp>
        </mc:Choice>
        <mc:Fallback>
          <p:sp>
            <p:nvSpPr>
              <p:cNvPr id="3" name="Content Placeholder 2">
                <a:extLst>
                  <a:ext uri="{FF2B5EF4-FFF2-40B4-BE49-F238E27FC236}">
                    <a16:creationId xmlns:a16="http://schemas.microsoft.com/office/drawing/2014/main" xmlns:a14="http://schemas.microsoft.com/office/drawing/2010/main" xmlns="" id="{CBAC033E-BD92-499D-BE68-D8F9383314D6}"/>
                  </a:ext>
                </a:extLst>
              </p:cNvPr>
              <p:cNvSpPr>
                <a:spLocks noGrp="1" noRot="1" noChangeAspect="1" noMove="1" noResize="1" noEditPoints="1" noAdjustHandles="1" noChangeArrowheads="1" noChangeShapeType="1" noTextEdit="1"/>
              </p:cNvSpPr>
              <p:nvPr>
                <p:ph idx="1"/>
              </p:nvPr>
            </p:nvSpPr>
            <p:spPr>
              <a:xfrm>
                <a:off x="838200" y="1834503"/>
                <a:ext cx="10515600" cy="4351338"/>
              </a:xfrm>
              <a:blipFill rotWithShape="0">
                <a:blip r:embed="rId3"/>
                <a:stretch>
                  <a:fillRect l="-1043" t="-1681"/>
                </a:stretch>
              </a:blipFill>
            </p:spPr>
            <p:txBody>
              <a:bodyPr/>
              <a:lstStyle/>
              <a:p>
                <a:r>
                  <a:rPr lang="en-US">
                    <a:noFill/>
                  </a:rPr>
                  <a:t> </a:t>
                </a:r>
              </a:p>
            </p:txBody>
          </p:sp>
        </mc:Fallback>
      </mc:AlternateContent>
    </p:spTree>
    <p:extLst>
      <p:ext uri="{BB962C8B-B14F-4D97-AF65-F5344CB8AC3E}">
        <p14:creationId xmlns:p14="http://schemas.microsoft.com/office/powerpoint/2010/main" val="2499406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Participation Model</a:t>
            </a:r>
            <a:endParaRPr lang="en-US" dirty="0"/>
          </a:p>
        </p:txBody>
      </p:sp>
      <p:sp>
        <p:nvSpPr>
          <p:cNvPr id="3" name="Content Placeholder 2"/>
          <p:cNvSpPr>
            <a:spLocks noGrp="1"/>
          </p:cNvSpPr>
          <p:nvPr>
            <p:ph idx="1"/>
          </p:nvPr>
        </p:nvSpPr>
        <p:spPr/>
        <p:txBody>
          <a:bodyPr>
            <a:normAutofit lnSpcReduction="10000"/>
          </a:bodyPr>
          <a:lstStyle/>
          <a:p>
            <a:r>
              <a:rPr lang="en-US" dirty="0" smtClean="0"/>
              <a:t>Covariates</a:t>
            </a:r>
          </a:p>
          <a:p>
            <a:pPr lvl="1"/>
            <a:r>
              <a:rPr lang="en-US" dirty="0" smtClean="0"/>
              <a:t>School locale indicators</a:t>
            </a:r>
          </a:p>
          <a:p>
            <a:pPr lvl="2"/>
            <a:r>
              <a:rPr lang="en-US" dirty="0" smtClean="0"/>
              <a:t>Urban</a:t>
            </a:r>
          </a:p>
          <a:p>
            <a:pPr lvl="2"/>
            <a:r>
              <a:rPr lang="en-US" dirty="0" smtClean="0"/>
              <a:t>Suburban</a:t>
            </a:r>
          </a:p>
          <a:p>
            <a:pPr lvl="2"/>
            <a:r>
              <a:rPr lang="en-US" dirty="0" smtClean="0"/>
              <a:t>Town/Rural (</a:t>
            </a:r>
            <a:r>
              <a:rPr lang="en-US" dirty="0" err="1" smtClean="0"/>
              <a:t>ToRu</a:t>
            </a:r>
            <a:r>
              <a:rPr lang="en-US" dirty="0" smtClean="0"/>
              <a:t>)</a:t>
            </a:r>
          </a:p>
          <a:p>
            <a:pPr lvl="1"/>
            <a:r>
              <a:rPr lang="en-US" dirty="0" smtClean="0"/>
              <a:t>Student demographics</a:t>
            </a:r>
            <a:endParaRPr lang="en-US" dirty="0"/>
          </a:p>
          <a:p>
            <a:pPr lvl="2"/>
            <a:r>
              <a:rPr lang="en-US" dirty="0"/>
              <a:t>% English language learners (ELL)</a:t>
            </a:r>
          </a:p>
          <a:p>
            <a:pPr lvl="2"/>
            <a:r>
              <a:rPr lang="en-US" dirty="0"/>
              <a:t>% </a:t>
            </a:r>
            <a:r>
              <a:rPr lang="en-US" dirty="0" smtClean="0"/>
              <a:t>economically </a:t>
            </a:r>
            <a:r>
              <a:rPr lang="en-US" dirty="0"/>
              <a:t>disadvantaged students (ED)</a:t>
            </a:r>
          </a:p>
          <a:p>
            <a:pPr lvl="2"/>
            <a:r>
              <a:rPr lang="en-US" dirty="0"/>
              <a:t>% </a:t>
            </a:r>
            <a:r>
              <a:rPr lang="en-US" dirty="0" smtClean="0"/>
              <a:t>students </a:t>
            </a:r>
            <a:r>
              <a:rPr lang="en-US" dirty="0"/>
              <a:t>identified as minority (Min)</a:t>
            </a:r>
          </a:p>
          <a:p>
            <a:pPr lvl="1"/>
            <a:r>
              <a:rPr lang="en-US" dirty="0" smtClean="0"/>
              <a:t>Student academic achievement</a:t>
            </a:r>
          </a:p>
          <a:p>
            <a:pPr lvl="2"/>
            <a:r>
              <a:rPr lang="en-US" dirty="0" smtClean="0"/>
              <a:t>% of students proficient or better in Math</a:t>
            </a:r>
          </a:p>
          <a:p>
            <a:pPr lvl="2"/>
            <a:r>
              <a:rPr lang="en-US" dirty="0" smtClean="0"/>
              <a:t>% of students proficient or better in ELA</a:t>
            </a:r>
            <a:endParaRPr lang="en-US" dirty="0"/>
          </a:p>
          <a:p>
            <a:pPr lvl="1"/>
            <a:endParaRPr lang="en-US" dirty="0"/>
          </a:p>
        </p:txBody>
      </p:sp>
    </p:spTree>
    <p:extLst>
      <p:ext uri="{BB962C8B-B14F-4D97-AF65-F5344CB8AC3E}">
        <p14:creationId xmlns:p14="http://schemas.microsoft.com/office/powerpoint/2010/main" val="207781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Parameters were selected to mimic sample characteristics reported by Fellers (2017)</a:t>
            </a:r>
          </a:p>
          <a:p>
            <a:r>
              <a:rPr lang="en-US" dirty="0" smtClean="0"/>
              <a:t>Par</a:t>
            </a:r>
            <a:endParaRPr lang="en-US" dirty="0"/>
          </a:p>
        </p:txBody>
      </p:sp>
    </p:spTree>
    <p:extLst>
      <p:ext uri="{BB962C8B-B14F-4D97-AF65-F5344CB8AC3E}">
        <p14:creationId xmlns:p14="http://schemas.microsoft.com/office/powerpoint/2010/main" val="4003924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69885" y="1825625"/>
            <a:ext cx="7252230" cy="4351338"/>
          </a:xfrm>
        </p:spPr>
      </p:pic>
    </p:spTree>
    <p:extLst>
      <p:ext uri="{BB962C8B-B14F-4D97-AF65-F5344CB8AC3E}">
        <p14:creationId xmlns:p14="http://schemas.microsoft.com/office/powerpoint/2010/main" val="4245902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1038</Words>
  <Application>Microsoft Office PowerPoint</Application>
  <PresentationFormat>Widescreen</PresentationFormat>
  <Paragraphs>102</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Assessing sampling methods for generalization from RCTs: Modeling recruitment and participation</vt:lpstr>
      <vt:lpstr>Background</vt:lpstr>
      <vt:lpstr>Technical Difficulties</vt:lpstr>
      <vt:lpstr>Effectiveness vs Feasibility</vt:lpstr>
      <vt:lpstr>Simulation Design</vt:lpstr>
      <vt:lpstr>Participation Model</vt:lpstr>
      <vt:lpstr>Participation Model</vt:lpstr>
      <vt:lpstr>PowerPoint Presentation</vt:lpstr>
      <vt:lpstr>PowerPoint Presentation</vt:lpstr>
      <vt:lpstr>Sampling Designs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sampling methods for generalization from RCTs: Modeling recruitment and participation</dc:title>
  <dc:creator>Furman, Gleb</dc:creator>
  <cp:lastModifiedBy>Gleb</cp:lastModifiedBy>
  <cp:revision>17</cp:revision>
  <dcterms:created xsi:type="dcterms:W3CDTF">2019-02-25T19:17:35Z</dcterms:created>
  <dcterms:modified xsi:type="dcterms:W3CDTF">2019-02-26T16:51:00Z</dcterms:modified>
</cp:coreProperties>
</file>