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6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8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9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86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28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2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8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82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5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69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5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36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23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1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97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6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9680-149A-402E-987C-597CD7081F9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7C3D-FCF3-460B-A5A7-D68A98415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1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" TargetMode="External"/><Relationship Id="rId2" Type="http://schemas.openxmlformats.org/officeDocument/2006/relationships/hyperlink" Target="https://en.wikipedia.org/wiki/Backpropag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14724-8D47-58C5-54D3-C8D69A0B9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Обратное распространение ошибки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27DF9D-3C94-B44B-4995-D29053AE2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 машинного обучения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E8F58-3287-8EE7-FD24-2A57D66B33E0}"/>
              </a:ext>
            </a:extLst>
          </p:cNvPr>
          <p:cNvSpPr txBox="1"/>
          <p:nvPr/>
        </p:nvSpPr>
        <p:spPr>
          <a:xfrm>
            <a:off x="8288214" y="4429919"/>
            <a:ext cx="316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Подгруппа 17</a:t>
            </a:r>
            <a:br>
              <a:rPr lang="ru-RU" dirty="0"/>
            </a:br>
            <a:r>
              <a:rPr lang="ru-RU" dirty="0"/>
              <a:t>Исполнители: </a:t>
            </a:r>
          </a:p>
          <a:p>
            <a:r>
              <a:rPr lang="ru-RU" dirty="0"/>
              <a:t>Пучкин И.</a:t>
            </a:r>
          </a:p>
          <a:p>
            <a:r>
              <a:rPr lang="ru-RU" dirty="0" err="1"/>
              <a:t>Голузин</a:t>
            </a:r>
            <a:r>
              <a:rPr lang="ru-RU" dirty="0"/>
              <a:t> Е.</a:t>
            </a:r>
          </a:p>
        </p:txBody>
      </p:sp>
    </p:spTree>
    <p:extLst>
      <p:ext uri="{BB962C8B-B14F-4D97-AF65-F5344CB8AC3E}">
        <p14:creationId xmlns:p14="http://schemas.microsoft.com/office/powerpoint/2010/main" val="90379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4F19C-FBE1-4CF5-4C05-17CF2B8B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708D-5E08-48FE-8186-60D78055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обратного распространения ошибки является фундаментальным алгоритмом в обучении нейронных сетей. Он позволяет эффективно корректировать веса сети на основе градиента функции потерь, что делает его незаменимым инструментом в области машинного обучения и искусственного интеллекта.</a:t>
            </a:r>
          </a:p>
        </p:txBody>
      </p:sp>
    </p:spTree>
    <p:extLst>
      <p:ext uri="{BB962C8B-B14F-4D97-AF65-F5344CB8AC3E}">
        <p14:creationId xmlns:p14="http://schemas.microsoft.com/office/powerpoint/2010/main" val="88171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85597-6FFE-E7F7-83F2-097AF32C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35F33-1DE5-8601-D8EE-6BA5C453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Michael Nielsen. Neural Networks and Deep Learning. Determination Press (2015).</a:t>
            </a:r>
          </a:p>
          <a:p>
            <a:r>
              <a:rPr lang="en-US" dirty="0"/>
              <a:t>Backpropagation // Wikipedia </a:t>
            </a:r>
            <a:r>
              <a:rPr lang="ru-RU" dirty="0"/>
              <a:t>[Электронный ресурс].</a:t>
            </a:r>
            <a:r>
              <a:rPr lang="en-US" dirty="0"/>
              <a:t> </a:t>
            </a:r>
            <a:r>
              <a:rPr lang="ru-RU" dirty="0"/>
              <a:t>Режим доступа: </a:t>
            </a:r>
            <a:r>
              <a:rPr lang="en-US" dirty="0">
                <a:hlinkClick r:id="rId2"/>
              </a:rPr>
              <a:t>https://en.wikipedia.org/wiki/Backpropagation</a:t>
            </a:r>
            <a:r>
              <a:rPr lang="ru-RU" dirty="0"/>
              <a:t> (дата обращения 07.11.2024).</a:t>
            </a:r>
            <a:endParaRPr lang="en-US" dirty="0"/>
          </a:p>
          <a:p>
            <a:r>
              <a:rPr lang="en-US" dirty="0"/>
              <a:t>Andrew Ng. Deep Learning Specialization</a:t>
            </a:r>
            <a:r>
              <a:rPr lang="ru-RU" dirty="0"/>
              <a:t> </a:t>
            </a:r>
            <a:r>
              <a:rPr lang="en-US" dirty="0"/>
              <a:t>// Coursera </a:t>
            </a:r>
            <a:r>
              <a:rPr lang="ru-RU" dirty="0"/>
              <a:t>[Электронный ресурс].</a:t>
            </a:r>
            <a:r>
              <a:rPr lang="en-US" dirty="0"/>
              <a:t> </a:t>
            </a:r>
            <a:r>
              <a:rPr lang="ru-RU" dirty="0"/>
              <a:t>Режим доступа: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https://www.coursera.org/specializations/deep-learning</a:t>
            </a:r>
            <a:r>
              <a:rPr lang="en-US" dirty="0"/>
              <a:t> (</a:t>
            </a:r>
            <a:r>
              <a:rPr lang="ru-RU" dirty="0"/>
              <a:t>дата обращения </a:t>
            </a:r>
            <a:r>
              <a:rPr lang="en-US" dirty="0"/>
              <a:t>30</a:t>
            </a:r>
            <a:r>
              <a:rPr lang="ru-RU" dirty="0"/>
              <a:t>.1</a:t>
            </a:r>
            <a:r>
              <a:rPr lang="en-US" dirty="0"/>
              <a:t>0</a:t>
            </a:r>
            <a:r>
              <a:rPr lang="ru-RU" dirty="0"/>
              <a:t>.2024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052EB-2F90-5CE8-ED4C-AEFC420C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Справка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3FE8A3-DA1A-5760-873B-219017DD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обратного распространения ошибки (Back </a:t>
            </a:r>
            <a:r>
              <a:rPr lang="ru-RU" dirty="0" err="1"/>
              <a:t>propagation</a:t>
            </a:r>
            <a:r>
              <a:rPr lang="ru-RU" dirty="0"/>
              <a:t>) является одним из ключевых алгоритмов в обучении нейронных сетей. Он используется для обучения многослойных нейронных сетей, таких как многослойные перцептроны (MLP) и </a:t>
            </a:r>
            <a:r>
              <a:rPr lang="ru-RU" dirty="0" err="1"/>
              <a:t>сверточные</a:t>
            </a:r>
            <a:r>
              <a:rPr lang="ru-RU" dirty="0"/>
              <a:t> нейронные сети (CNN). Основная идея метода заключается в минимизации функции потерь путем корректировки весов сети на основе градиента ошибки.</a:t>
            </a:r>
          </a:p>
        </p:txBody>
      </p:sp>
    </p:spTree>
    <p:extLst>
      <p:ext uri="{BB962C8B-B14F-4D97-AF65-F5344CB8AC3E}">
        <p14:creationId xmlns:p14="http://schemas.microsoft.com/office/powerpoint/2010/main" val="681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D3F18-4C34-6E5A-5BB7-40ED4DD0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9A35C-03D5-AFF9-DE54-BF30AF48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Открытие метода обратного распространения ошибки стало одним из наиболее значимых событий в области искусственного интеллекта. В актуальном виде он был предложен в 1986 году красноярскими математиками С. И. </a:t>
            </a:r>
            <a:r>
              <a:rPr lang="ru-RU" dirty="0" err="1"/>
              <a:t>Барцевым</a:t>
            </a:r>
            <a:r>
              <a:rPr lang="ru-RU" dirty="0"/>
              <a:t> и В. А. </a:t>
            </a:r>
            <a:r>
              <a:rPr lang="ru-RU" dirty="0" err="1"/>
              <a:t>Охониным</a:t>
            </a:r>
            <a:r>
              <a:rPr lang="ru-RU" dirty="0"/>
              <a:t>, а также независимо и одновременно Дэвидом Э. </a:t>
            </a:r>
            <a:r>
              <a:rPr lang="ru-RU" dirty="0" err="1"/>
              <a:t>Румельхартом</a:t>
            </a:r>
            <a:r>
              <a:rPr lang="ru-RU" dirty="0"/>
              <a:t>, Джеффри Э. Хинтоном и Рональдом Дж. Вильямсом.</a:t>
            </a:r>
          </a:p>
        </p:txBody>
      </p:sp>
    </p:spTree>
    <p:extLst>
      <p:ext uri="{BB962C8B-B14F-4D97-AF65-F5344CB8AC3E}">
        <p14:creationId xmlns:p14="http://schemas.microsoft.com/office/powerpoint/2010/main" val="35216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44B9E-747C-A907-EB31-1DBA3AC1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Прямой проход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17470B-9E0A-02BB-BB56-FAA804F51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Вычисление взвешенной суммы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матрица весов для слоя l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выходные значения предыдущего слоя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вектор смещений для слоя</a:t>
                </a:r>
                <a:r>
                  <a:rPr lang="en-US" dirty="0"/>
                  <a:t> l</a:t>
                </a:r>
              </a:p>
              <a:p>
                <a:r>
                  <a:rPr lang="ru-RU" dirty="0"/>
                  <a:t>Применение функции активации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функция активации (например, </a:t>
                </a:r>
                <a:r>
                  <a:rPr lang="ru-RU" dirty="0" err="1"/>
                  <a:t>сигмоида</a:t>
                </a:r>
                <a:r>
                  <a:rPr lang="ru-RU" dirty="0"/>
                  <a:t>, </a:t>
                </a:r>
                <a:r>
                  <a:rPr lang="ru-RU" dirty="0" err="1"/>
                  <a:t>ReLU</a:t>
                </a:r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17470B-9E0A-02BB-BB56-FAA804F51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926" b="-34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35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2C1CA-5ACC-77C2-E955-3FD6095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Обратный проход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A596C3-D243-9F0C-B38C-C4294B4B2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Вычисление ошибки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потерь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dirty="0"/>
                  <a:t> - выходные значения последнего слоя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истинные значения</a:t>
                </a:r>
                <a:endParaRPr lang="en-US" dirty="0"/>
              </a:p>
              <a:p>
                <a:r>
                  <a:rPr lang="ru-RU" dirty="0"/>
                  <a:t>Обратное распространение ошибки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поэлементное умножение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A596C3-D243-9F0C-B38C-C4294B4B2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754" b="-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54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A9E06-BBF8-5116-2004-D4DFC81B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Обратный проход</a:t>
            </a:r>
            <a:r>
              <a:rPr lang="en-US" dirty="0"/>
              <a:t>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C4AADB7-75C5-80AD-CA8C-2D48FA867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Вычисление градиентов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C4AADB7-75C5-80AD-CA8C-2D48FA867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4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BBF4E-3874-B07F-B8DA-8D7D50EC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весов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170346C-248A-4D94-BEF3-895EB7E737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скорость обучения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170346C-248A-4D94-BEF3-895EB7E73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78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DF036-4EB1-4612-56F1-EB1E11E6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9054E-18A2-A029-1059-B4E71583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Эффективность: Метод обратного распространения ошибки позволяет эффективно обучать многослойные нейронные сети</a:t>
            </a:r>
            <a:endParaRPr lang="en-US" dirty="0"/>
          </a:p>
          <a:p>
            <a:r>
              <a:rPr lang="ru-RU" dirty="0"/>
              <a:t>Гибкость: Может быть применен к различным архитектурам нейронных сетей и задачам</a:t>
            </a:r>
          </a:p>
        </p:txBody>
      </p:sp>
    </p:spTree>
    <p:extLst>
      <p:ext uri="{BB962C8B-B14F-4D97-AF65-F5344CB8AC3E}">
        <p14:creationId xmlns:p14="http://schemas.microsoft.com/office/powerpoint/2010/main" val="221237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7BCB0-C416-B710-503D-63AD453A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0CC6C-F201-5EB1-0235-AD37E97C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от начальных условий: Результаты обучения могут сильно зависеть от начальных значений весов</a:t>
            </a:r>
          </a:p>
          <a:p>
            <a:r>
              <a:rPr lang="ru-RU" dirty="0"/>
              <a:t>Локальные минимумы: Градиентный спуск может застрять в локальных минимумах функции потерь</a:t>
            </a:r>
          </a:p>
        </p:txBody>
      </p:sp>
    </p:spTree>
    <p:extLst>
      <p:ext uri="{BB962C8B-B14F-4D97-AF65-F5344CB8AC3E}">
        <p14:creationId xmlns:p14="http://schemas.microsoft.com/office/powerpoint/2010/main" val="3299760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332</TotalTime>
  <Words>432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Контур</vt:lpstr>
      <vt:lpstr>Обратное распространение ошибки</vt:lpstr>
      <vt:lpstr>Справка</vt:lpstr>
      <vt:lpstr>Историческая справка</vt:lpstr>
      <vt:lpstr>Прямой проход</vt:lpstr>
      <vt:lpstr>Обратный проход</vt:lpstr>
      <vt:lpstr>Обратный проход (2)</vt:lpstr>
      <vt:lpstr>Обновление весов</vt:lpstr>
      <vt:lpstr>преимущества</vt:lpstr>
      <vt:lpstr>Недостатки</vt:lpstr>
      <vt:lpstr>Заключение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Пучкин Иван Александрович</dc:creator>
  <cp:lastModifiedBy>Пучкин Иван Александрович</cp:lastModifiedBy>
  <cp:revision>4</cp:revision>
  <dcterms:created xsi:type="dcterms:W3CDTF">2024-11-15T15:01:54Z</dcterms:created>
  <dcterms:modified xsi:type="dcterms:W3CDTF">2024-11-17T19:52:15Z</dcterms:modified>
</cp:coreProperties>
</file>