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584" r:id="rId2"/>
    <p:sldId id="530" r:id="rId3"/>
    <p:sldId id="585" r:id="rId4"/>
    <p:sldId id="595" r:id="rId5"/>
    <p:sldId id="591" r:id="rId6"/>
    <p:sldId id="593" r:id="rId7"/>
    <p:sldId id="594" r:id="rId8"/>
    <p:sldId id="587" r:id="rId9"/>
    <p:sldId id="592" r:id="rId10"/>
    <p:sldId id="58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8" autoAdjust="0"/>
    <p:restoredTop sz="92883" autoAdjust="0"/>
  </p:normalViewPr>
  <p:slideViewPr>
    <p:cSldViewPr>
      <p:cViewPr varScale="1">
        <p:scale>
          <a:sx n="86" d="100"/>
          <a:sy n="86" d="100"/>
        </p:scale>
        <p:origin x="126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17.11.2024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17.11.2024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17.11.2024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17.11.2024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17.11.2024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17.11.2024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17.11.2024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81487" y="3837965"/>
            <a:ext cx="2952328" cy="982960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Исполнители:              </a:t>
            </a:r>
            <a:br>
              <a:rPr lang="ru-RU" sz="2400" dirty="0"/>
            </a:br>
            <a:r>
              <a:rPr lang="ru-RU" sz="2400" dirty="0"/>
              <a:t>Лапина Ольга</a:t>
            </a:r>
            <a:br>
              <a:rPr lang="ru-RU" sz="2400" dirty="0"/>
            </a:br>
            <a:r>
              <a:rPr lang="ru-RU" sz="2400" dirty="0"/>
              <a:t>Марченко Елизавета</a:t>
            </a:r>
            <a:br>
              <a:rPr lang="en-US" sz="2400" u="sng" dirty="0"/>
            </a:b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18588" y="136303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b="1" dirty="0"/>
              <a:t>Временные ряды в машинном обучении</a:t>
            </a:r>
            <a:endParaRPr lang="ru-RU" sz="2000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Bookman Old Style" pitchFamily="18" charset="0"/>
              </a:rPr>
              <a:t>18</a:t>
            </a:r>
            <a:r>
              <a:rPr lang="en-US" dirty="0">
                <a:latin typeface="Bookman Old Style" pitchFamily="18" charset="0"/>
              </a:rPr>
              <a:t>.</a:t>
            </a:r>
            <a:r>
              <a:rPr lang="ru-RU" dirty="0">
                <a:latin typeface="Bookman Old Style" pitchFamily="18" charset="0"/>
              </a:rPr>
              <a:t>11</a:t>
            </a:r>
            <a:r>
              <a:rPr lang="en-US" dirty="0">
                <a:latin typeface="Bookman Old Style" pitchFamily="18" charset="0"/>
              </a:rPr>
              <a:t>.2</a:t>
            </a:r>
            <a:r>
              <a:rPr lang="ru-RU" dirty="0">
                <a:latin typeface="Bookman Old Style" pitchFamily="18" charset="0"/>
              </a:rPr>
              <a:t>4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Цикличность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Для регрессии строится простое решающее дерево или другой алгоритм машинного обучения</a:t>
            </a:r>
          </a:p>
          <a:p>
            <a:r>
              <a:rPr lang="ru-RU" dirty="0"/>
              <a:t>Каждая последующая модель стремится свести ошибку предыдущей к минимуму. </a:t>
            </a:r>
          </a:p>
          <a:p>
            <a:r>
              <a:rPr lang="ru-RU" dirty="0"/>
              <a:t>Для реализации градиентного </a:t>
            </a:r>
            <a:r>
              <a:rPr lang="ru-RU" dirty="0" err="1"/>
              <a:t>бустинга</a:t>
            </a:r>
            <a:r>
              <a:rPr lang="ru-RU" dirty="0"/>
              <a:t> для временных рядов будем использовать библиотеку </a:t>
            </a:r>
            <a:r>
              <a:rPr lang="en-US" dirty="0" err="1"/>
              <a:t>XGBoost</a:t>
            </a:r>
            <a:r>
              <a:rPr lang="ru-RU" dirty="0"/>
              <a:t> для языка Python</a:t>
            </a:r>
          </a:p>
          <a:p>
            <a:r>
              <a:rPr lang="ru-RU" dirty="0"/>
              <a:t>Не подходит для долгосрочного прогнозирования</a:t>
            </a:r>
          </a:p>
          <a:p>
            <a:r>
              <a:rPr lang="ru-RU" dirty="0"/>
              <a:t>Метрика </a:t>
            </a:r>
            <a:r>
              <a:rPr lang="en-US" dirty="0"/>
              <a:t>MSE </a:t>
            </a:r>
            <a:r>
              <a:rPr lang="ru-RU" dirty="0"/>
              <a:t>– потери</a:t>
            </a:r>
          </a:p>
        </p:txBody>
      </p:sp>
    </p:spTree>
    <p:extLst>
      <p:ext uri="{BB962C8B-B14F-4D97-AF65-F5344CB8AC3E}">
        <p14:creationId xmlns:p14="http://schemas.microsoft.com/office/powerpoint/2010/main" val="387572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sz="2800" b="0" i="1" dirty="0">
                <a:solidFill>
                  <a:srgbClr val="333333"/>
                </a:solidFill>
                <a:effectLst/>
                <a:latin typeface="-apple-system"/>
              </a:rPr>
              <a:t>Временной ряд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-apple-system"/>
              </a:rPr>
              <a:t> – это последовательность значений, описывающих протекающий во времени процесс, измеренных в последовательные моменты времени, обычно через равные промежутки.</a:t>
            </a:r>
          </a:p>
          <a:p>
            <a:pPr lvl="1"/>
            <a:r>
              <a:rPr lang="ru-RU" sz="2800" spc="-15" dirty="0">
                <a:solidFill>
                  <a:srgbClr val="323232"/>
                </a:solidFill>
                <a:effectLst/>
                <a:latin typeface="__CoFoSans_Fallback_328f10"/>
                <a:ea typeface="Calibri" panose="020F0502020204030204" pitchFamily="34" charset="0"/>
                <a:cs typeface="Times New Roman" panose="02020603050405020304" pitchFamily="18" charset="0"/>
              </a:rPr>
              <a:t>Пусть </a:t>
            </a:r>
            <a:r>
              <a:rPr lang="ru-RU" sz="2800" spc="-15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i="1" spc="-15" dirty="0" err="1">
                <a:solidFill>
                  <a:srgbClr val="323232"/>
                </a:solidFill>
                <a:effectLst/>
                <a:latin typeface="KaTeX_Math"/>
                <a:ea typeface="Calibri" panose="020F0502020204030204" pitchFamily="34" charset="0"/>
                <a:cs typeface="Times New Roman" panose="02020603050405020304" pitchFamily="18" charset="0"/>
              </a:rPr>
              <a:t>yt</a:t>
            </a:r>
            <a:r>
              <a:rPr lang="ru-RU" sz="2800" i="1" spc="-15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  <a:r>
              <a:rPr lang="ru-RU" sz="2800" i="1" dirty="0">
                <a:effectLst/>
              </a:rPr>
              <a:t>, </a:t>
            </a:r>
            <a:r>
              <a:rPr lang="ru-RU" sz="2800" i="1" spc="-15" dirty="0">
                <a:solidFill>
                  <a:srgbClr val="323232"/>
                </a:solidFill>
                <a:effectLst/>
                <a:latin typeface="KaTeX_Math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2800" i="1" dirty="0">
                <a:effectLst/>
              </a:rPr>
              <a:t> </a:t>
            </a:r>
            <a:r>
              <a:rPr lang="ru-RU" sz="2800" i="1" spc="-15" dirty="0">
                <a:solidFill>
                  <a:srgbClr val="32323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ru-RU" sz="2800" i="1" dirty="0">
                <a:effectLst/>
              </a:rPr>
              <a:t> </a:t>
            </a:r>
            <a:r>
              <a:rPr lang="ru-RU" sz="2800" i="1" spc="-15" dirty="0">
                <a:solidFill>
                  <a:srgbClr val="323232"/>
                </a:solidFill>
                <a:effectLst/>
                <a:latin typeface="KaTeX_AMS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800" i="1" spc="-15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i="1" dirty="0">
                <a:effectLst/>
              </a:rPr>
              <a:t> – </a:t>
            </a:r>
            <a:r>
              <a:rPr lang="ru-RU" sz="2800" dirty="0">
                <a:effectLst/>
              </a:rPr>
              <a:t>временной ряд</a:t>
            </a:r>
          </a:p>
          <a:p>
            <a:pPr lvl="1"/>
            <a:r>
              <a:rPr lang="ru-RU" sz="2800" i="1" dirty="0">
                <a:effectLst/>
              </a:rPr>
              <a:t>  </a:t>
            </a:r>
            <a:r>
              <a:rPr lang="ru-RU" sz="2800" i="1" dirty="0" err="1">
                <a:effectLst/>
              </a:rPr>
              <a:t>тьи</a:t>
            </a:r>
            <a:endParaRPr lang="ru-RU" sz="2800" i="1" dirty="0">
              <a:effectLst/>
            </a:endParaRPr>
          </a:p>
          <a:p>
            <a:pPr lvl="1"/>
            <a:r>
              <a:rPr lang="ru-RU" sz="2800" i="1" spc="-15" dirty="0">
                <a:solidFill>
                  <a:srgbClr val="323232"/>
                </a:solidFill>
                <a:effectLst/>
                <a:latin typeface="KaTeX_Math"/>
                <a:ea typeface="Calibri" panose="020F0502020204030204" pitchFamily="34" charset="0"/>
                <a:cs typeface="Times New Roman" panose="02020603050405020304" pitchFamily="18" charset="0"/>
              </a:rPr>
              <a:t>h </a:t>
            </a:r>
            <a:r>
              <a:rPr lang="ru-RU" sz="2800" spc="-15" dirty="0">
                <a:solidFill>
                  <a:srgbClr val="32323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 </a:t>
            </a:r>
            <a:r>
              <a:rPr lang="ru-RU" sz="2800" dirty="0">
                <a:effectLst/>
              </a:rPr>
              <a:t>{</a:t>
            </a:r>
            <a:r>
              <a:rPr lang="ru-RU" sz="2800" spc="-15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…, </a:t>
            </a:r>
            <a:r>
              <a:rPr lang="ru-RU" sz="2800" i="1" spc="-15" dirty="0">
                <a:solidFill>
                  <a:srgbClr val="323232"/>
                </a:solidFill>
                <a:effectLst/>
                <a:latin typeface="KaTeX_Math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2800" spc="-15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ru-RU" sz="2800" dirty="0">
                <a:effectLst/>
              </a:rPr>
              <a:t> – количество шагов</a:t>
            </a:r>
            <a:endParaRPr lang="ru-RU" sz="2800" i="1" dirty="0"/>
          </a:p>
          <a:p>
            <a:pPr lvl="1"/>
            <a:r>
              <a:rPr lang="ru-RU" sz="2800" i="1" spc="-15" dirty="0">
                <a:solidFill>
                  <a:srgbClr val="323232"/>
                </a:solidFill>
                <a:effectLst/>
                <a:latin typeface="KaTeX_Math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2800" dirty="0">
                <a:effectLst/>
              </a:rPr>
              <a:t> – горизонт прогнозирования</a:t>
            </a:r>
            <a:endParaRPr lang="ru-RU" sz="2800" i="1" dirty="0">
              <a:effectLst/>
            </a:endParaRPr>
          </a:p>
          <a:p>
            <a:pPr lvl="1"/>
            <a:endParaRPr lang="ru-RU" i="1" dirty="0"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66E08F-C3D4-4F45-955A-040BA410F4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1680" y="3933056"/>
            <a:ext cx="313028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890"/>
            <a:ext cx="8229600" cy="990600"/>
          </a:xfrm>
        </p:spPr>
        <p:txBody>
          <a:bodyPr/>
          <a:lstStyle/>
          <a:p>
            <a:r>
              <a:rPr lang="ru-RU" dirty="0"/>
              <a:t>Из чего состоит временной ряд?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Три составляющие классического временного ряда:</a:t>
            </a:r>
          </a:p>
          <a:p>
            <a:pPr lvl="1"/>
            <a:r>
              <a:rPr lang="ru-RU" dirty="0"/>
              <a:t>Тренд 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T_n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dirty="0"/>
          </a:p>
          <a:p>
            <a:pPr lvl="1"/>
            <a:r>
              <a:rPr lang="ru-RU" dirty="0"/>
              <a:t>Сезонность 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S_n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ru-RU" dirty="0"/>
          </a:p>
          <a:p>
            <a:pPr lvl="1"/>
            <a:r>
              <a:rPr lang="ru-RU" dirty="0"/>
              <a:t>Случайная величина 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E_n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dirty="0"/>
          </a:p>
          <a:p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нестационарных временных рядов добавляется цикличность.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_n)</a:t>
            </a:r>
            <a:endParaRPr lang="ru-RU" sz="2000" dirty="0"/>
          </a:p>
          <a:p>
            <a:pPr marL="0" indent="0">
              <a:buNone/>
            </a:pPr>
            <a:endParaRPr lang="ru-RU" sz="2400" dirty="0"/>
          </a:p>
          <a:p>
            <a:pPr marL="27432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3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Автокорреляция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Автокорреляция — это мера корреляции между временным рядом и его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лагированными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значениями. Определяет зависимость текущих значений от предыдущих.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Частичная автокорреляция — это мера корреляции между временным рядом и его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лагированными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значениями с учетом корреляции в промежуточных лагах. Выявляет «чистую» зависимость от определенных отстающих значений, исключая влияние промежуточных лагов.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Функция корреляции Пирсона, которая вычисляет корреляцию между двумя переменными.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03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ABB60B-5742-4669-93A0-9A4BCE65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680" y="1154268"/>
            <a:ext cx="9000533" cy="24187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890"/>
            <a:ext cx="8229600" cy="990600"/>
          </a:xfrm>
        </p:spPr>
        <p:txBody>
          <a:bodyPr/>
          <a:lstStyle/>
          <a:p>
            <a:r>
              <a:rPr lang="ru-RU" dirty="0"/>
              <a:t>Периодограмма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65F7212-CB1C-4E88-B062-508273DD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2" y="3688080"/>
            <a:ext cx="2406731" cy="41611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B94FFBE-60DE-4470-8C74-675660ED8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75" y="4078950"/>
            <a:ext cx="4768664" cy="92561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5FC7A42-90C5-4D96-9536-EBEB5C667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72" y="4899660"/>
            <a:ext cx="4469390" cy="14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0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Аддитивная декомпозиция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Декомпозиция в машинном обучении – группа методов, позволяющих разложить одну сложную задачу на несколько простых.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Д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екомпозиция временного ряда </a:t>
            </a:r>
            <a:r>
              <a:rPr lang="ru-RU" sz="24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процедура разложения временного ряда на временных компоненты.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800" i="1" dirty="0" err="1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ru-RU" sz="2800" i="1" dirty="0">
                <a:solidFill>
                  <a:srgbClr val="323232"/>
                </a:solidFill>
                <a:effectLst/>
                <a:latin typeface="KaTeX_Math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800" i="1" dirty="0" err="1">
                <a:solidFill>
                  <a:srgbClr val="323232"/>
                </a:solidFill>
                <a:effectLst/>
                <a:latin typeface="KaTeX_Math"/>
                <a:ea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sz="2800" i="1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​+</a:t>
            </a:r>
            <a:r>
              <a:rPr lang="ru-RU" sz="2800" i="1" dirty="0">
                <a:solidFill>
                  <a:srgbClr val="323232"/>
                </a:solidFill>
                <a:effectLst/>
                <a:latin typeface="KaTeX_Math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sz="2800" i="1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​+</a:t>
            </a:r>
            <a:r>
              <a:rPr lang="ru-RU" sz="2800" i="1" dirty="0">
                <a:solidFill>
                  <a:srgbClr val="323232"/>
                </a:solidFill>
                <a:effectLst/>
                <a:latin typeface="KaTeX_Math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323232"/>
                </a:solidFill>
                <a:effectLst/>
                <a:latin typeface="KaTeX_Math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800" i="1" dirty="0">
                <a:solidFill>
                  <a:srgbClr val="323232"/>
                </a:solidFill>
                <a:effectLst/>
                <a:latin typeface="KaTeX_Math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i="1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​+</a:t>
            </a:r>
            <a:r>
              <a:rPr lang="ru-RU" sz="2800" i="1" dirty="0" err="1">
                <a:solidFill>
                  <a:srgbClr val="323232"/>
                </a:solidFill>
                <a:effectLst/>
                <a:latin typeface="KaTeX_Math"/>
                <a:ea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ru-RU" sz="2800" i="1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endParaRPr lang="ru-RU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Скользящее окно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среднее;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взвешенное среднее;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экспоненциальное сглаживание;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медиана;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минимум/максимум;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стандартное отклонение;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любую другую статистику.</a:t>
            </a: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Тренд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Рассмотрим скользящее окно длины </a:t>
            </a:r>
            <a:r>
              <a:rPr lang="en-US" sz="18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Тогда тренд:</a:t>
            </a: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Тренд — это аппроксимация полиномом небольшого порядка (то есть медленно меняющаяся составляющая ряда). Если рассматривать ряд, как случайный процесс, то тренд можно определить как математическое ожидание этого процесса.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</a:t>
            </a: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инейная модель регрессии</a:t>
            </a:r>
            <a:endParaRPr lang="ru-RU" sz="1800" dirty="0">
              <a:solidFill>
                <a:srgbClr val="32323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765E98-78A6-4600-889F-186F808E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2352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Сезонность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endParaRPr lang="ru-RU" sz="1800" spc="-15" dirty="0">
              <a:solidFill>
                <a:srgbClr val="32323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8F3B2D-E2C0-4CC7-9293-A9C32DA8FB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533014"/>
            <a:ext cx="8964488" cy="1607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C4B79A-CF43-487D-9009-3A1AF9076201}"/>
              </a:ext>
            </a:extLst>
          </p:cNvPr>
          <p:cNvSpPr txBox="1"/>
          <p:nvPr/>
        </p:nvSpPr>
        <p:spPr>
          <a:xfrm>
            <a:off x="-180528" y="32171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</a:t>
            </a: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инейная </a:t>
            </a:r>
            <a:r>
              <a:rPr lang="ru-RU" sz="1800" dirty="0">
                <a:solidFill>
                  <a:srgbClr val="323232"/>
                </a:solidFill>
                <a:effectLst/>
                <a:latin typeface="+mj-lt"/>
                <a:ea typeface="Times New Roman" panose="02020603050405020304" pitchFamily="18" charset="0"/>
              </a:rPr>
              <a:t>модель</a:t>
            </a: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регрессии</a:t>
            </a:r>
            <a:endParaRPr lang="ru-RU" sz="1800" dirty="0">
              <a:solidFill>
                <a:srgbClr val="32323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44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137222</TotalTime>
  <Words>363</Words>
  <Application>Microsoft Office PowerPoint</Application>
  <PresentationFormat>Экран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4" baseType="lpstr">
      <vt:lpstr>__CoFoSans_Fallback_328f10</vt:lpstr>
      <vt:lpstr>-apple-system</vt:lpstr>
      <vt:lpstr>Arial</vt:lpstr>
      <vt:lpstr>Bookman Old Style</vt:lpstr>
      <vt:lpstr>Calibri</vt:lpstr>
      <vt:lpstr>Cambria</vt:lpstr>
      <vt:lpstr>Cambria Math</vt:lpstr>
      <vt:lpstr>Gill Sans MT</vt:lpstr>
      <vt:lpstr>KaTeX_AMS</vt:lpstr>
      <vt:lpstr>KaTeX_Math</vt:lpstr>
      <vt:lpstr>Times New Roman</vt:lpstr>
      <vt:lpstr>Wingdings</vt:lpstr>
      <vt:lpstr>Wingdings 3</vt:lpstr>
      <vt:lpstr>Начальная</vt:lpstr>
      <vt:lpstr>Исполнители:               Лапина Ольга Марченко Елизавета </vt:lpstr>
      <vt:lpstr>Постановка задачи</vt:lpstr>
      <vt:lpstr>Из чего состоит временной ряд?</vt:lpstr>
      <vt:lpstr>Автокорреляция</vt:lpstr>
      <vt:lpstr>Периодограмма</vt:lpstr>
      <vt:lpstr>Аддитивная декомпозиция</vt:lpstr>
      <vt:lpstr>Скользящее окно</vt:lpstr>
      <vt:lpstr>Тренд</vt:lpstr>
      <vt:lpstr>Сезонность</vt:lpstr>
      <vt:lpstr>Цикличность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Juravlik</cp:lastModifiedBy>
  <cp:revision>1167</cp:revision>
  <dcterms:created xsi:type="dcterms:W3CDTF">2012-06-29T11:30:28Z</dcterms:created>
  <dcterms:modified xsi:type="dcterms:W3CDTF">2024-11-17T09:32:18Z</dcterms:modified>
</cp:coreProperties>
</file>