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B6214-A954-A669-C105-9F26A130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0D8AC5-4301-229F-0D13-178617FB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7BB7FD-CB69-8481-CE1A-D55D5D59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A225FC-8338-E48F-84A9-B755D734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B5555-62BF-B47C-C62A-3279B1FB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7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35893-66D0-625A-9BDA-EE7B2CDF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914667-E072-8FDE-809D-ABC6F026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49453-5072-0D5C-DEEA-8C46E51D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E4AAC-9681-9342-1EF9-6A2B7D96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641E5-8ABD-756D-78AC-EA266B57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E93877-A3FC-622F-CB11-0715FB37D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BC5A9F-D614-457B-81DA-4E11B0D5F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4AF63-2BE8-F8BB-80B1-AA317C36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0614B-6044-B8AC-3C6C-11B10522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97B5A-142B-EAED-06CB-CBEC6714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EFAE9-C059-E18F-B22C-B264E0E9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7D752-6406-E3D4-89A6-2A69BB67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AB5697-8EAE-0A6A-0339-7BDEEB49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797F6-F6ED-415B-BF25-B903A27D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6B117-EC77-3890-CAAD-ECA8A6B4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9C646-D08E-E9D5-AE92-1B9FBAD4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292FE-A67F-A870-95B0-B188C865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71AD2-4E77-E742-0BC0-9FF15BB1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C4160-FBF5-CCAC-1382-B14EEDF5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906B8-3B69-6424-371B-F8D03432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0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9ACD7-DCA2-5666-C3CA-9A6C4CE4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A02FB-70F5-8EF5-016C-5CEF83662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F788DC-6947-72E4-8AE2-54AE0189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697D1-EF95-A074-691D-310D6BA7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7D17D6-4713-C5DA-58A0-C893624F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C29113-9B75-D69E-556A-E2F75343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94FB-11E3-9DE6-C73F-C93086DA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B26FBF-213F-A9C3-3EF8-00B094CC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E1713-207B-051C-774E-5B6CAF42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DCBF2E-DCB1-B7D6-EDF4-564BA0AAC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CF281F-FB78-28D7-0995-E740FBC2C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7084B8-347B-6B27-A009-B5187C7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36BEFD-6D66-1F2F-279C-2F7316F6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334D5F-9F3D-4FEF-308A-5A070970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D246-7A66-C53C-D098-80E2F045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30B627-D881-FEC6-8111-ED1D8B8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8F2D1A-81CA-B2D3-B202-771F1572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EB1F5A-3067-6F68-7CE8-75E60EC8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1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04DA51-FE5C-D332-9DC1-DD177794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A8DDC-3744-ED21-A1EB-68FADDEC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100FEF-885D-E360-7E61-1BDEB511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72C0C-72AF-81F6-59CF-AACC0CF9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B83BC-10A2-36C8-2956-D2BE513D0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BFB2CC-B125-AA3D-A510-6224604B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DF50D-4099-3E39-7B79-3FF2F71B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B7CC2-57FA-82DB-A88C-CED3BB73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4F7202-F6EF-C3CE-38A0-009BF662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5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F6B59-F212-BEE7-12B9-8CD18129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21442E-AD25-4C58-3A9D-B62702805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9D4BE-FA3A-0FFB-FBC3-BE05A3D4F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38443-EF6E-E6D6-6149-5A13CF90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86F771-EE4D-7891-0652-EDF4BF7E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D3EEB-A05F-8841-BC3A-99C3D54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DF58D-314E-1489-FE8E-3BCD9EB6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30FCCF-D9E3-0C74-D9ED-D2F8EE6C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2781C-082B-8BE1-ED1F-A2E6FC4AF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F4D2C-CC5B-4FB4-90A0-210146B641C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83F05-F037-4ADE-71D7-60B8CF88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BBF70-C949-82A6-38C8-EFBC72A85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3E42C-9C2C-489C-A810-8B92034A4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E8204-7DC3-3D73-D6FA-39D4C8FE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Uniform Manifold Approximation and Projection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888659-E992-6B89-BA83-C275E8F4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071" y="4547728"/>
            <a:ext cx="3215148" cy="1508943"/>
          </a:xfrm>
        </p:spPr>
        <p:txBody>
          <a:bodyPr/>
          <a:lstStyle/>
          <a:p>
            <a:pPr algn="r"/>
            <a:r>
              <a:rPr lang="ru-RU" dirty="0"/>
              <a:t>Подгруппа №24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ru-RU" dirty="0"/>
              <a:t>Денис Филиппов</a:t>
            </a:r>
          </a:p>
          <a:p>
            <a:pPr algn="l"/>
            <a:r>
              <a:rPr lang="ru-RU" dirty="0"/>
              <a:t>Кирилл Забродин</a:t>
            </a:r>
          </a:p>
        </p:txBody>
      </p:sp>
    </p:spTree>
    <p:extLst>
      <p:ext uri="{BB962C8B-B14F-4D97-AF65-F5344CB8AC3E}">
        <p14:creationId xmlns:p14="http://schemas.microsoft.com/office/powerpoint/2010/main" val="83998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392E3-B028-E65D-81C4-FBDBCBB9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Гиперпараметры</a:t>
            </a:r>
            <a:r>
              <a:rPr lang="ru-RU" dirty="0"/>
              <a:t> </a:t>
            </a:r>
            <a:r>
              <a:rPr lang="en-US" dirty="0"/>
              <a:t>UMAP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D0C45-3C73-77A5-6DEA-CFA568AD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1690688"/>
            <a:ext cx="11021961" cy="4631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2. Минимальное расстояние между точками в низкоразмерном пространстве </a:t>
            </a:r>
            <a:r>
              <a:rPr lang="ru-RU" dirty="0"/>
              <a:t>(</a:t>
            </a:r>
            <a:r>
              <a:rPr lang="ru-RU" i="1" dirty="0" err="1"/>
              <a:t>min_dist</a:t>
            </a:r>
            <a:r>
              <a:rPr lang="ru-RU" dirty="0"/>
              <a:t>), лежит в отрезке </a:t>
            </a:r>
            <a:r>
              <a:rPr lang="en-US" dirty="0"/>
              <a:t>[0, 1]</a:t>
            </a:r>
            <a:r>
              <a:rPr lang="ru-RU" dirty="0"/>
              <a:t>. Используется, чтобы изменять изображение, визуализирующее результат работы алгоритма.</a:t>
            </a:r>
          </a:p>
          <a:p>
            <a:pPr marL="0" indent="0">
              <a:buNone/>
            </a:pPr>
            <a:r>
              <a:rPr lang="ru-RU" dirty="0"/>
              <a:t>Маленькое значение </a:t>
            </a:r>
            <a:r>
              <a:rPr lang="ru-RU" i="1" dirty="0" err="1"/>
              <a:t>min_dist</a:t>
            </a:r>
            <a:r>
              <a:rPr lang="ru-RU" dirty="0"/>
              <a:t> сближает точки низкоразмерного пространства. В том числе точки из одного кластера, из-за чего мы можем увидеть разбиение данных на кластеры (если такое разбиение возможно).</a:t>
            </a:r>
          </a:p>
          <a:p>
            <a:pPr marL="0" indent="0">
              <a:buNone/>
            </a:pPr>
            <a:r>
              <a:rPr lang="ru-RU" dirty="0"/>
              <a:t>Большое значение </a:t>
            </a:r>
            <a:r>
              <a:rPr lang="ru-RU" i="1" dirty="0" err="1"/>
              <a:t>min_dist</a:t>
            </a:r>
            <a:r>
              <a:rPr lang="ru-RU" dirty="0"/>
              <a:t> раздвигает точки и позволяет посмотреть на структуру данных в целом, увидеть какие области находятся рядом, какие далеко.</a:t>
            </a:r>
          </a:p>
        </p:txBody>
      </p:sp>
    </p:spTree>
    <p:extLst>
      <p:ext uri="{BB962C8B-B14F-4D97-AF65-F5344CB8AC3E}">
        <p14:creationId xmlns:p14="http://schemas.microsoft.com/office/powerpoint/2010/main" val="337050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7C5E7-80A6-284F-1F48-F33C4307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68119"/>
            <a:ext cx="10515600" cy="1146085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345C6-735E-C22B-2475-AAD602AF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6" y="1214204"/>
            <a:ext cx="6390966" cy="4919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Помимо UMAP, существуют другие алгоритмы, позволяющие переводить данные в низкоразмерное пространство. Например, t-SNE</a:t>
            </a:r>
            <a:r>
              <a:rPr lang="en-US" dirty="0"/>
              <a:t> </a:t>
            </a:r>
            <a:r>
              <a:rPr lang="ru-RU" dirty="0"/>
              <a:t>и PCA.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Но алгоритм UMAP имеет ряд преимуществ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Использование нелинейных функций для преобразования признаков</a:t>
            </a:r>
          </a:p>
          <a:p>
            <a:pPr marL="0" indent="0">
              <a:buNone/>
            </a:pPr>
            <a:r>
              <a:rPr lang="ru-RU" dirty="0"/>
              <a:t>2. Время работы</a:t>
            </a:r>
          </a:p>
          <a:p>
            <a:pPr marL="0" indent="0">
              <a:buNone/>
            </a:pPr>
            <a:r>
              <a:rPr lang="ru-RU" dirty="0"/>
              <a:t>3. Отсутствие ограничений на начальную размерность данных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1F14B6-4EE6-8841-B7FE-BC75AF1C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66" y="1459265"/>
            <a:ext cx="5486400" cy="44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2E8E1-AF1D-3C01-23D6-F13F32DB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UMAP?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9E390-7FAF-DB78-71A2-F83051B7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49" y="1776461"/>
            <a:ext cx="10940847" cy="112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UMAP</a:t>
            </a:r>
            <a:r>
              <a:rPr lang="ru-RU" dirty="0"/>
              <a:t> — алгоритм машинного обучения, выполняющий нелинейное снижение размерности.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AC2649-5EB0-DDA1-B5BC-8229F15F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3" y="2951877"/>
            <a:ext cx="8160774" cy="34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29079-C90A-D869-2B92-6C38D77A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1B1DDDD-FD42-EDBF-B140-D250F5758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На вход алгоритму дается набор точек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r>
                  <a:rPr lang="ru-RU" dirty="0"/>
                  <a:t>При снижении размерности UMAP сначала выполняет построение взвешенного графа, соединяя ребрами только те объекты, которые являются ближайшими соседями. Вес ребра определяется как вероятность существования связи между двумя вершинами.</a:t>
                </a:r>
                <a:r>
                  <a:rPr lang="en-US" dirty="0"/>
                  <a:t> </a:t>
                </a:r>
              </a:p>
              <a:p>
                <a:r>
                  <a:rPr lang="ru-RU" dirty="0"/>
                  <a:t>Затем алгоритм создает граф в низкоразмерном пространстве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dirty="0"/>
                  <a:t> и приближает его к исходному, минимизируя сумму дивергенций </a:t>
                </a:r>
                <a:r>
                  <a:rPr lang="ru-RU" dirty="0" err="1"/>
                  <a:t>Кульбака-Лейблера</a:t>
                </a:r>
                <a:r>
                  <a:rPr lang="en-US" dirty="0"/>
                  <a:t> </a:t>
                </a:r>
                <a:r>
                  <a:rPr lang="ru-RU" dirty="0"/>
                  <a:t>для каждого ребра из множеств.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1B1DDDD-FD42-EDBF-B140-D250F5758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40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CADFC-9018-09E1-B76C-B182C23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Построение графа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CB3C91-B52A-33FE-E51C-59D2FE58D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На вход в алгоритм поступает набор данных: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. UMAP выполняет построение ориентированного взвешенного графа: вершинами являются объекты, ребрами — связи между ними.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Алгоритм рассчитывает расстояния между всеми точками по заданной метрике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 Затем для всех точек определяется список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ближайших соседей: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. Каждая вершина соединяется ребром со своими ближайшими соседями.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CB3C91-B52A-33FE-E51C-59D2FE58D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28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D629-2E13-FBC2-4134-24B4042C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6" y="14749"/>
            <a:ext cx="10515600" cy="1066799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ru-RU" dirty="0"/>
              <a:t>Вычисление весов для ребер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139090-0528-69EC-97B6-9A8450F9C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896" y="1061884"/>
                <a:ext cx="11393129" cy="564371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Помимо списка из ближайших вершин для каждого объекта рассчитывается расстояние до ближайшего соседа, не совпадающего с ним: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, которая задается уравнением: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Вес ребра определяется следующим образом: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139090-0528-69EC-97B6-9A8450F9C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896" y="1061884"/>
                <a:ext cx="11393129" cy="5643715"/>
              </a:xfrm>
              <a:blipFill>
                <a:blip r:embed="rId2"/>
                <a:stretch>
                  <a:fillRect l="-696" t="-2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8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CFC5A-ECD1-62FF-375F-976A0B94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/>
              <a:t>Устранение несимметричности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18773D-A424-8E95-F24B-FB65FC189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2826"/>
                <a:ext cx="10744200" cy="5073445"/>
              </a:xfrm>
            </p:spPr>
            <p:txBody>
              <a:bodyPr>
                <a:normAutofit/>
              </a:bodyPr>
              <a:lstStyle/>
              <a:p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Так как UMAP строит взвешенный ориентированный граф, то между вершинами могут существовать два ребра с разными весами.</a:t>
                </a:r>
                <a:endParaRPr lang="ru-RU" dirty="0"/>
              </a:p>
              <a:p>
                <a:r>
                  <a:rPr lang="ru-RU" dirty="0"/>
                  <a:t>Чтобы оставить только одно, нам необходимо объединить веса. Вес ребра можно интерпретировать как вероятность существования данного ребра: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Поэтому новый вес можно представить, как вероятность того, что хотя бы одно ребро существует, считая, что существование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существование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— независимые события:</a:t>
                </a:r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18773D-A424-8E95-F24B-FB65FC189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2826"/>
                <a:ext cx="10744200" cy="5073445"/>
              </a:xfrm>
              <a:blipFill>
                <a:blip r:embed="rId2"/>
                <a:stretch>
                  <a:fillRect l="-1022" t="-2041" r="-1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2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21F8B-5405-1815-7E41-E7875AC7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ru-RU" dirty="0"/>
              <a:t>Снижение размерности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C2B2824-C37A-2A4A-55EB-441948770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688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Построенный граф — отображение пространства данных, которое мы хотим перевести в низкоразмерное пространство. Он упрощает работу тем, что мы теперь знаем, что нужно сделать, чтобы решить задачу: нам нужно как можно более точно перевести ребра с весами между объектами в новое пространство.</a:t>
                </a:r>
                <a:endParaRPr lang="en-US" dirty="0"/>
              </a:p>
              <a:p>
                <a:r>
                  <a:rPr lang="ru-RU" dirty="0"/>
                  <a:t>Функция веса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зависит от аргументов, рассчитанных для признаков конкретного пространства. По этой причине, функция веса в низкоразмерном пространстве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будет отличаться от ее аналога в </a:t>
                </a:r>
                <a:r>
                  <a:rPr lang="ru-RU" dirty="0" err="1"/>
                  <a:t>высокоразмерном</a:t>
                </a:r>
                <a:r>
                  <a:rPr lang="ru-RU" dirty="0"/>
                  <a:t> пространстве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C2B2824-C37A-2A4A-55EB-441948770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6884" cy="4351338"/>
              </a:xfrm>
              <a:blipFill>
                <a:blip r:embed="rId2"/>
                <a:stretch>
                  <a:fillRect l="-1037" t="-3081" r="-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B3993-848A-FB1C-11DD-6B27A7C9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240890"/>
            <a:ext cx="10515600" cy="1325563"/>
          </a:xfrm>
        </p:spPr>
        <p:txBody>
          <a:bodyPr/>
          <a:lstStyle/>
          <a:p>
            <a:r>
              <a:rPr lang="ru-RU" dirty="0"/>
              <a:t>5. Кросс-энтропия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ADAFA0-3D18-AE4F-F5FE-F6BB181DE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774" y="1406013"/>
                <a:ext cx="11189110" cy="52110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Множество ребер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такого графа является нечетким множеством из случайных величин Бернулли. Алгоритм создает новый граф в низкоразмерном пространстве и приближает множество его ребер к исходному.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этого он минимизирует сумму дивергенций </a:t>
                </a:r>
                <a:r>
                  <a:rPr lang="ru-RU" dirty="0" err="1"/>
                  <a:t>Кульбака-Лейблера</a:t>
                </a:r>
                <a:r>
                  <a:rPr lang="ru-RU" dirty="0"/>
                  <a:t> для каждого ребра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из исходного и нового нечетких множеств: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nary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Полученное множество из ребер определяет новое расположение объектов и, соответственно, низкоразмерное отображение исходного пространства</a:t>
                </a:r>
                <a:r>
                  <a:rPr 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ADAFA0-3D18-AE4F-F5FE-F6BB181DE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774" y="1406013"/>
                <a:ext cx="11189110" cy="5211097"/>
              </a:xfrm>
              <a:blipFill>
                <a:blip r:embed="rId2"/>
                <a:stretch>
                  <a:fillRect l="-981" t="-2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09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74EFD-8299-E094-89C3-C51DA49C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Гиперпараметры</a:t>
            </a:r>
            <a:r>
              <a:rPr lang="ru-RU" dirty="0"/>
              <a:t> </a:t>
            </a:r>
            <a:r>
              <a:rPr lang="en-US" dirty="0"/>
              <a:t>UMAP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219CE1B-3D76-E2CD-9152-E1B978AD9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12489"/>
                <a:ext cx="10992465" cy="47686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1. Количество ближайших соседей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. Данный </a:t>
                </a:r>
                <a:r>
                  <a:rPr lang="ru-RU" dirty="0" err="1"/>
                  <a:t>гиперпараметр</a:t>
                </a:r>
                <a:r>
                  <a:rPr lang="ru-RU" dirty="0"/>
                  <a:t> определяет количество объектов, которые находятся ближе всего к анализируемому.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Маленькое значение k приводит к переобучению — алгоритм уделяет больше внимания локальной структуре, пренебрегая глобальной. То есть наличие взаимосвязи между объектами, находящимися не рядом, будет потеряно в новом пространстве.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Большое значение k приводит к </a:t>
                </a:r>
                <a:r>
                  <a:rPr lang="ru-RU" dirty="0" err="1"/>
                  <a:t>недообучению</a:t>
                </a:r>
                <a:r>
                  <a:rPr lang="ru-RU" dirty="0"/>
                  <a:t>. UMAP рассматривает большую окрестность рядом с анализируемым объектом, и меньше внимания уделяет локальным связям. То есть, алгоритм будет пренебрегать взаимосвязями между объектами, находящимися рядом, оставляя глобальные закономерности.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219CE1B-3D76-E2CD-9152-E1B978AD9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12489"/>
                <a:ext cx="10992465" cy="4768645"/>
              </a:xfrm>
              <a:blipFill>
                <a:blip r:embed="rId2"/>
                <a:stretch>
                  <a:fillRect l="-1109" t="-2941" r="-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80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735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Тема Office</vt:lpstr>
      <vt:lpstr>Uniform Manifold Approximation and Projection</vt:lpstr>
      <vt:lpstr>Что такое UMAP? </vt:lpstr>
      <vt:lpstr>Принцип работы</vt:lpstr>
      <vt:lpstr>1. Построение графа</vt:lpstr>
      <vt:lpstr>2. Вычисление весов для ребер</vt:lpstr>
      <vt:lpstr>3. Устранение несимметричности </vt:lpstr>
      <vt:lpstr>4. Снижение размерности</vt:lpstr>
      <vt:lpstr>5. Кросс-энтропия</vt:lpstr>
      <vt:lpstr>Гиперпараметры UMAP</vt:lpstr>
      <vt:lpstr>Гиперпараметры UMAP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Филиппов Денис Константинович</dc:creator>
  <cp:lastModifiedBy>Филиппов Денис Константинович</cp:lastModifiedBy>
  <cp:revision>1</cp:revision>
  <dcterms:created xsi:type="dcterms:W3CDTF">2024-10-29T22:00:08Z</dcterms:created>
  <dcterms:modified xsi:type="dcterms:W3CDTF">2024-10-30T01:12:47Z</dcterms:modified>
</cp:coreProperties>
</file>