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0" r:id="rId3"/>
    <p:sldId id="282" r:id="rId4"/>
    <p:sldId id="283" r:id="rId5"/>
    <p:sldId id="284" r:id="rId6"/>
    <p:sldId id="285" r:id="rId7"/>
    <p:sldId id="28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6" r:id="rId17"/>
    <p:sldId id="287" r:id="rId18"/>
    <p:sldId id="28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725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61425-A447-9137-EFC1-3500E087F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E498D7-2D4E-4662-303C-E538D66F7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8E2D45-1862-C9C3-FA3A-F078CECA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403139-FC72-7CCF-2F0C-674658A0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BC07C5-790C-4304-B47B-5881BBEB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88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F28A7-A255-CA80-7ED7-DBF685EA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EB8B11-4DE6-71DE-1DD4-1A806EC84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068446-2E91-D572-15AF-EB67491E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70F777-8BD3-0CEA-66FC-7A73F563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49DF01-797E-8DD1-0000-7D223E2C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51E947-4B68-0830-42F0-403C39774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D3FC18-E73B-C9C9-DAD1-5D9832B33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5CC74F-5560-63F0-90A0-4B9EE5A3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4A51A-D402-CE9F-DECF-99C215D3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A209CA-DBA9-C666-4198-B376418F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12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72372-DCB6-2D12-AC76-E04AAE84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43001-2D99-1410-9611-E141FCA55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C32833-4AD7-0969-E38E-A8D606D5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DE20D7-AA0D-272B-AE5A-563A41A7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3D4D89-BEDD-AEA5-D736-184F3277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41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E70AA-A402-3228-0491-9B7AA54F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556DB2-B1C2-88B5-EBFD-E4CB813CD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52C9E0-E006-4F2E-7859-1E192D53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757DC8-7FE2-296D-76BC-42D9377C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9BAFB3-FC10-A415-6275-A03009D8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84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FB127-4A1E-395F-28C7-30BDE01F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156D15-9040-D174-BE7A-D780625C6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7F5F1A-1439-DEC6-5E68-272A563BD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21137F-BB68-C598-6EDD-06BD1A06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F8FB3D-A14E-C3DD-995D-F63368EB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1D5ADD-CAE6-A91F-D338-FB2DD899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27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0615B-BBBA-4BDF-51A4-90685B5A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3D8384-E883-0366-9F71-0C8A226FB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CD37D0-ABB1-5F87-5D8A-623517B1E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639762-9E5A-DDA5-ACA1-6D8041365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0DBF06-D053-55AF-57CA-2BDA3DEF1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600ED8-5400-749B-64B4-B7ADE5D4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8E8A5A9-4665-EBCD-6CA8-38D87008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678EC9-623E-715F-79E0-8E238465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19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350A5-2385-A8F9-CC17-2A81F0A1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878254-C555-5D72-B8FA-16966005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08E46E-2C89-25C1-6C01-70FA29070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4268D7A-CE65-781D-0117-3062337F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39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32D82F-17B7-DED5-C64B-79222B32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DF56DF-41FF-FD5D-6CFE-B30BF6AA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20027B-4EF6-B55C-9F95-63E40715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28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1FCB5-2E42-7AFD-8A13-C033143B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01AF19-2E6D-20CA-E77D-FE8EFD3D1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2D5286-37EF-F5CB-2F0A-59267353C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8D8E8-BE12-90BB-99EA-C5E1486E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84CDBD-B37D-E026-D58F-9029CD27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A57F7D-580B-A2F6-9C3D-3299C8A4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6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5C317-3CA1-36B3-53D1-DF6173AF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0A0DF9-B6A5-A98D-0104-6A9F62273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F3A367-4190-33F1-02EF-721B3A64D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ADAB4F-DDB3-0A7B-5E87-E8FD1595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AEFDDE-C842-9B2B-86E1-F665639C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F26883-F904-1187-F74C-FCCF0D67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26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0ED5A-08AC-4DD9-9604-C6F98426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F9F83A-3601-674A-B750-A97680A9F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281E7B-C201-1605-A41A-86C6C520F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AA1A57-40C3-42B2-A800-07422434526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16AADC-DB0C-1F99-4DBA-4FF678055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CC8A3B-449D-4B6C-B34A-93EDBFAEC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18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22DFCA94-EF4D-1576-D691-7D618E6E8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3035"/>
          <a:stretch/>
        </p:blipFill>
        <p:spPr bwMode="auto">
          <a:xfrm>
            <a:off x="-661563" y="-372139"/>
            <a:ext cx="13154819" cy="72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90AC7-9C87-2761-5AF5-44AC678B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33375"/>
            <a:ext cx="9144000" cy="10670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t-SNE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4B320-5C75-04FC-0B80-89D08558495F}"/>
              </a:ext>
            </a:extLst>
          </p:cNvPr>
          <p:cNvSpPr txBox="1"/>
          <p:nvPr/>
        </p:nvSpPr>
        <p:spPr>
          <a:xfrm>
            <a:off x="95693" y="4557597"/>
            <a:ext cx="36363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Студенты:</a:t>
            </a:r>
          </a:p>
          <a:p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Карасев В.А., Умнов С.А.</a:t>
            </a:r>
          </a:p>
          <a:p>
            <a:endParaRPr lang="ru-RU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Преподаватель:</a:t>
            </a:r>
          </a:p>
          <a:p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Иванов Д.Ю.</a:t>
            </a:r>
          </a:p>
        </p:txBody>
      </p:sp>
    </p:spTree>
    <p:extLst>
      <p:ext uri="{BB962C8B-B14F-4D97-AF65-F5344CB8AC3E}">
        <p14:creationId xmlns:p14="http://schemas.microsoft.com/office/powerpoint/2010/main" val="197653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B05D4-8A4A-1E7E-C54D-8174307DC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C9480-8CEC-7AC2-6B69-AE11CCD9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009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Алгоритм </a:t>
            </a:r>
            <a:r>
              <a:rPr lang="e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t-SNE</a:t>
            </a:r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(1/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C8E2D76-E2E7-0519-952B-9160091A0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4674" y="1010092"/>
                <a:ext cx="11508354" cy="5460155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+mj-lt"/>
                  <a:buAutoNum type="arabicPeriod"/>
                </a:pPr>
                <a:r>
                  <a:rPr lang="ru-RU" sz="2400" b="1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Вычисление вероятности соседства в исходном пространстве:</a:t>
                </a:r>
                <a:endParaRPr lang="en-US" sz="2400" dirty="0">
                  <a:solidFill>
                    <a:srgbClr val="40404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sz="2400" b="0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Для каждой пары точек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" sz="2400" i="1" dirty="0">
                    <a:solidFill>
                      <a:srgbClr val="40404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400" b="0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и </a:t>
                </a:r>
                <a:r>
                  <a:rPr lang="en" sz="2400" b="0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2400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sz="2400" b="0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 </a:t>
                </a:r>
                <a:r>
                  <a:rPr lang="ru-RU" sz="2400" b="0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в исходном многомерном пространстве вычисляется симметричная вероятность</a:t>
                </a:r>
                <a:r>
                  <a:rPr lang="en-US" sz="2400" b="0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u="none" strike="noStrike" smtClean="0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u="none" strike="noStrike" smtClean="0">
                                <a:solidFill>
                                  <a:srgbClr val="40404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u="none" strike="noStrike" smtClean="0">
                                <a:solidFill>
                                  <a:srgbClr val="40404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u="none" strike="noStrike" smtClean="0">
                                <a:solidFill>
                                  <a:srgbClr val="40404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u="none" strike="noStrike" smtClean="0">
                                <a:solidFill>
                                  <a:srgbClr val="40404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u="none" strike="noStrike" smtClean="0">
                                <a:solidFill>
                                  <a:srgbClr val="40404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u="none" strike="noStrike" smtClean="0">
                                <a:solidFill>
                                  <a:srgbClr val="40404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u="none" strike="noStrike" smtClean="0">
                                <a:solidFill>
                                  <a:srgbClr val="40404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u="none" strike="noStrike" smtClean="0">
                                <a:solidFill>
                                  <a:srgbClr val="40404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u="none" strike="noStrike" smtClean="0">
                                <a:solidFill>
                                  <a:srgbClr val="40404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u="none" strike="noStrike" smtClean="0">
                                <a:solidFill>
                                  <a:srgbClr val="40404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ru-RU" b="0" i="1" u="none" strike="noStrike" smtClean="0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</a:rPr>
                      <m:t>, где </m:t>
                    </m:r>
                    <m:sSub>
                      <m:sSubPr>
                        <m:ctrlPr>
                          <a:rPr lang="ru-RU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u="none" strike="noStrike" smtClean="0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⁡(−</m:t>
                        </m:r>
                        <m:f>
                          <m:fPr>
                            <m:ctrlPr>
                              <a:rPr lang="en-US" b="0" i="1" u="none" strike="noStrike" smtClean="0">
                                <a:solidFill>
                                  <a:srgbClr val="40404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u="none" strike="noStrike" smtClean="0">
                                    <a:solidFill>
                                      <a:srgbClr val="40404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u="none" strike="noStrike" smtClean="0">
                                    <a:solidFill>
                                      <a:srgbClr val="40404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u="none" strike="noStrike" smtClean="0">
                                <a:solidFill>
                                  <a:srgbClr val="40404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b="0" i="1" u="none" strike="noStrike" smtClean="0">
                                    <a:solidFill>
                                      <a:srgbClr val="40404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u="none" strike="noStrike" smtClean="0">
                                    <a:solidFill>
                                      <a:srgbClr val="40404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u="none" strike="noStrike" smtClean="0">
                                    <a:solidFill>
                                      <a:srgbClr val="40404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u="none" strike="noStrike" smtClean="0">
                                    <a:solidFill>
                                      <a:srgbClr val="40404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0" i="1" u="none" strike="noStrike" smtClean="0">
                                <a:solidFill>
                                  <a:srgbClr val="40404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u="none" strike="noStrike" smtClean="0">
                                <a:solidFill>
                                  <a:srgbClr val="40404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u="none" strike="noStrike" smtClean="0">
                                <a:solidFill>
                                  <a:srgbClr val="40404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u="none" strike="noStrike" smtClean="0">
                                <a:solidFill>
                                  <a:srgbClr val="40404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40404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40404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40404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40404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40404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40404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" b="0" i="0" u="none" strike="noStrike" dirty="0">
                    <a:solidFill>
                      <a:srgbClr val="404040"/>
                    </a:solidFill>
                    <a:effectLst/>
                    <a:latin typeface="Inter"/>
                  </a:rPr>
                  <a:t> </a:t>
                </a:r>
                <a:endParaRPr lang="ru-RU" dirty="0">
                  <a:solidFill>
                    <a:srgbClr val="404040"/>
                  </a:solidFill>
                  <a:latin typeface="Inter"/>
                </a:endParaRPr>
              </a:p>
              <a:p>
                <a:pPr marL="0" indent="0">
                  <a:buNone/>
                </a:pPr>
                <a:r>
                  <a:rPr lang="ru-RU" sz="2400" b="0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Она отражает схо</a:t>
                </a:r>
                <a:r>
                  <a:rPr lang="ru-RU" sz="2400" dirty="0">
                    <a:solidFill>
                      <a:srgbClr val="40404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дство между точками. Эта вероятность основана на расстоянии между точками, где более близкие точки имеют более высокую вероятность быть соседями.</a:t>
                </a:r>
                <a:endParaRPr lang="en" sz="2400" b="0" i="0" u="none" strike="noStrike" dirty="0">
                  <a:solidFill>
                    <a:srgbClr val="40404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C8E2D76-E2E7-0519-952B-9160091A0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674" y="1010092"/>
                <a:ext cx="11508354" cy="5460155"/>
              </a:xfrm>
              <a:blipFill>
                <a:blip r:embed="rId2"/>
                <a:stretch>
                  <a:fillRect l="-794" t="-1564" r="-4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14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E92E6-2966-12DE-348A-7CC91D2E3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AC789-F6EC-4EB1-1473-4593B30C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009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Алгоритм </a:t>
            </a:r>
            <a:r>
              <a:rPr lang="e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t-SNE</a:t>
            </a:r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(2/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3CB7610-813F-7513-8DE3-7862FDD509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4674" y="1010092"/>
                <a:ext cx="11508354" cy="5460155"/>
              </a:xfrm>
            </p:spPr>
            <p:txBody>
              <a:bodyPr>
                <a:noAutofit/>
              </a:bodyPr>
              <a:lstStyle/>
              <a:p>
                <a:pPr marL="0" indent="0" algn="l">
                  <a:buNone/>
                </a:pPr>
                <a:r>
                  <a:rPr lang="ru-RU" sz="2400" b="1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2. Инициализация низкоразмерного представления:</a:t>
                </a:r>
                <a:endParaRPr lang="ru-RU" sz="2400" dirty="0">
                  <a:solidFill>
                    <a:srgbClr val="40404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:r>
                  <a:rPr lang="ru-RU" sz="2400" b="0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Точки данных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b="0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в низкоразмерном пространстве инициализируются случайным образом. Обычно это двумерное или трехмерное пространство, но можно выбрать и другую размерность.</a:t>
                </a:r>
              </a:p>
              <a:p>
                <a:pPr marL="0" indent="0" algn="l">
                  <a:buNone/>
                </a:pPr>
                <a:r>
                  <a:rPr lang="en-US" sz="2400" b="1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3. </a:t>
                </a:r>
                <a:r>
                  <a:rPr lang="ru-RU" sz="2400" b="1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Вычисление вероятности соседства в низкоразмерном пространстве:</a:t>
                </a:r>
              </a:p>
              <a:p>
                <a:pPr marL="0" indent="0" algn="l">
                  <a:buNone/>
                </a:pPr>
                <a:r>
                  <a:rPr lang="ru-RU" sz="2400" b="0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Для каждой пары точек</a:t>
                </a:r>
                <a:r>
                  <a:rPr lang="en-US" sz="2400" b="0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" sz="2400" b="0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 </a:t>
                </a:r>
                <a:r>
                  <a:rPr lang="ru-RU" sz="2400" b="0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sz="2400" b="0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​ </a:t>
                </a:r>
                <a:r>
                  <a:rPr lang="ru-RU" sz="2400" b="0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в низкоразмерном пространстве вычисляется вероятность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" sz="2400" b="0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​ </a:t>
                </a:r>
                <a:r>
                  <a:rPr lang="ru-RU" sz="2400" b="0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с использованием </a:t>
                </a:r>
                <a:r>
                  <a:rPr lang="en" sz="2400" b="0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t-</a:t>
                </a:r>
                <a:r>
                  <a:rPr lang="ru-RU" sz="2400" b="0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распределения Стьюдента. Эта вероятность также отражает сходство между точками, но уже в низкоразмерном пространстве.</a:t>
                </a:r>
                <a:endParaRPr lang="en-US" sz="2400" b="0" i="0" u="none" strike="noStrike" dirty="0">
                  <a:solidFill>
                    <a:srgbClr val="40404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0" i="1" u="none" strike="noStrike" smtClean="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u="none" strike="noStrike" smtClean="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u="none" strike="noStrike" smtClean="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u="none" strike="noStrike" smtClean="0"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u="none" strike="noStrike" smtClean="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u="none" strike="noStrike" smtClean="0"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40404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40404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40404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40404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40404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40404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u="none" strike="noStrike" smtClean="0"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400" b="0" i="1" u="none" strike="noStrike" smtClean="0"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400" b="0" i="1" u="none" strike="noStrike" smtClean="0"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u="none" strike="noStrike" smtClean="0"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u="none" strike="noStrike" smtClean="0"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solidFill>
                                                <a:srgbClr val="40404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40404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40404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solidFill>
                                                    <a:srgbClr val="40404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solidFill>
                                                <a:srgbClr val="40404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40404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40404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solidFill>
                                                    <a:srgbClr val="40404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sz="2400" b="0" i="0" u="none" strike="noStrike" dirty="0">
                  <a:solidFill>
                    <a:srgbClr val="404040"/>
                  </a:solidFill>
                  <a:effectLst/>
                  <a:latin typeface="Inter"/>
                </a:endParaRPr>
              </a:p>
              <a:p>
                <a:pPr marL="0" indent="0" algn="l">
                  <a:buNone/>
                </a:pPr>
                <a:endParaRPr lang="en" sz="2400" b="0" i="0" u="none" strike="noStrike" dirty="0">
                  <a:solidFill>
                    <a:srgbClr val="404040"/>
                  </a:solidFill>
                  <a:effectLst/>
                  <a:latin typeface="Inter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3CB7610-813F-7513-8DE3-7862FDD509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674" y="1010092"/>
                <a:ext cx="11508354" cy="5460155"/>
              </a:xfrm>
              <a:blipFill>
                <a:blip r:embed="rId2"/>
                <a:stretch>
                  <a:fillRect l="-794" t="-1564" r="-10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726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315F9-F88E-ABC2-E263-3D3920122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74324-B7BF-07C4-FEF0-C488B11D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009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Алгоритм </a:t>
            </a:r>
            <a:r>
              <a:rPr lang="e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t-SNE</a:t>
            </a:r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A133F0D-6232-F2B7-23AD-FBEABBD57C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4674" y="1010092"/>
                <a:ext cx="11508354" cy="5460155"/>
              </a:xfrm>
            </p:spPr>
            <p:txBody>
              <a:bodyPr>
                <a:noAutofit/>
              </a:bodyPr>
              <a:lstStyle/>
              <a:p>
                <a:pPr marL="0" indent="0" algn="l">
                  <a:buNone/>
                </a:pPr>
                <a:r>
                  <a:rPr lang="en-US" sz="2400" b="1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4. </a:t>
                </a:r>
                <a:r>
                  <a:rPr lang="ru-RU" sz="2400" b="1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Минимизация расхождения </a:t>
                </a:r>
                <a:r>
                  <a:rPr lang="ru-RU" sz="2400" b="1" i="0" u="none" strike="noStrike" dirty="0" err="1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Кульбака-Лейблера</a:t>
                </a:r>
                <a:r>
                  <a:rPr lang="ru-RU" sz="2400" b="1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 algn="l">
                  <a:buNone/>
                </a:pPr>
                <a:r>
                  <a:rPr lang="ru-RU" sz="2400" b="0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Алгоритм минимизирует расхождение </a:t>
                </a:r>
                <a:r>
                  <a:rPr lang="ru-RU" sz="2400" b="0" i="0" u="none" strike="noStrike" dirty="0" err="1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Кульбака-Лейблера</a:t>
                </a:r>
                <a:r>
                  <a:rPr lang="ru-RU" sz="2400" b="0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" sz="2400" b="0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KL-</a:t>
                </a:r>
                <a:r>
                  <a:rPr lang="ru-RU" sz="2400" b="0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дивергенцию) между распределениями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" sz="2400" b="0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​ </a:t>
                </a:r>
                <a:r>
                  <a:rPr lang="ru-RU" sz="2400" b="0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" sz="2400" b="0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​. </a:t>
                </a:r>
                <a:r>
                  <a:rPr lang="ru-RU" sz="2400" b="0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Это достигается с помощью градиентного спуска, где на каждом шаге обновляются координаты точек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u="none" strike="noStrike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" sz="2400" b="0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​ </a:t>
                </a:r>
                <a:r>
                  <a:rPr lang="ru-RU" sz="2400" b="0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в низкоразмерном пространстве.</a:t>
                </a:r>
                <a:endParaRPr lang="en-US" sz="2400" b="0" i="0" u="none" strike="noStrike" dirty="0">
                  <a:solidFill>
                    <a:srgbClr val="40404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none" strike="noStrike" smtClean="0"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sz="2400" b="0" i="1" u="none" strike="noStrike" smtClean="0"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u="none" strike="noStrike" smtClean="0"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u="none" strike="noStrike" smtClean="0"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2400" b="0" i="1" u="none" strike="noStrike" smtClean="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u="none" strike="noStrike" smtClean="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400" b="0" i="1" u="none" strike="noStrike" smtClean="0">
                          <a:solidFill>
                            <a:srgbClr val="40404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u="none" strike="noStrike" smtClean="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u="none" strike="noStrike" smtClean="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u="none" strike="noStrike" smtClean="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b="0" i="1" u="none" strike="noStrike" smtClean="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u="none" strike="noStrike" smtClean="0"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u="none" strike="noStrike" smtClean="0"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u="none" strike="noStrike" smtClean="0"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400" b="0" i="0" u="none" strike="noStrike" smtClean="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400" b="0" i="1" u="none" strike="noStrike" smtClean="0">
                              <a:solidFill>
                                <a:srgbClr val="40404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⁡</m:t>
                          </m:r>
                          <m:f>
                            <m:fPr>
                              <m:ctrlPr>
                                <a:rPr lang="en-US" sz="2400" b="0" i="1" u="none" strike="noStrike" smtClean="0">
                                  <a:solidFill>
                                    <a:srgbClr val="40404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u="none" strike="noStrike" smtClean="0">
                                      <a:solidFill>
                                        <a:srgbClr val="40404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u="none" strike="noStrike" smtClean="0">
                                      <a:solidFill>
                                        <a:srgbClr val="40404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u="none" strike="noStrike" smtClean="0">
                                      <a:solidFill>
                                        <a:srgbClr val="40404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u="none" strike="noStrike" smtClean="0">
                                      <a:solidFill>
                                        <a:srgbClr val="40404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u="none" strike="noStrike" smtClean="0">
                                      <a:solidFill>
                                        <a:srgbClr val="40404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u="none" strike="noStrike" smtClean="0">
                                      <a:solidFill>
                                        <a:srgbClr val="40404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ru-RU" sz="2400" b="0" i="0" u="none" strike="noStrike" dirty="0">
                  <a:solidFill>
                    <a:srgbClr val="404040"/>
                  </a:solidFill>
                  <a:effectLst/>
                  <a:latin typeface="Inter"/>
                </a:endParaRPr>
              </a:p>
              <a:p>
                <a:pPr marL="0" indent="0" algn="l">
                  <a:buNone/>
                </a:pPr>
                <a:r>
                  <a:rPr lang="en-US" sz="2400" b="1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5. </a:t>
                </a:r>
                <a:r>
                  <a:rPr lang="ru-RU" sz="2400" b="1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Остановка алгоритма:</a:t>
                </a:r>
              </a:p>
              <a:p>
                <a:pPr marL="0" indent="0" algn="l">
                  <a:buNone/>
                </a:pPr>
                <a:r>
                  <a:rPr lang="ru-RU" sz="2400" b="0" i="0" u="none" strike="noStrike" dirty="0">
                    <a:solidFill>
                      <a:srgbClr val="40404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Процесс продолжается до тех пор, пока не будет достигнута сходимость или не будет выполнено заданное количество итераций.</a:t>
                </a:r>
              </a:p>
              <a:p>
                <a:pPr marL="0" indent="0" algn="l">
                  <a:buNone/>
                </a:pPr>
                <a:endParaRPr lang="ru-RU" sz="2400" b="0" i="0" u="none" strike="noStrike" dirty="0">
                  <a:solidFill>
                    <a:srgbClr val="404040"/>
                  </a:solidFill>
                  <a:effectLst/>
                  <a:latin typeface="Inter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A133F0D-6232-F2B7-23AD-FBEABBD57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674" y="1010092"/>
                <a:ext cx="11508354" cy="5460155"/>
              </a:xfrm>
              <a:blipFill>
                <a:blip r:embed="rId2"/>
                <a:stretch>
                  <a:fillRect l="-794" t="-1564" r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69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D1701-2234-5FC6-4B58-29D5A1A19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948CE-EDAC-CA69-37E9-6C8EE5FD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009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Выбор параметров в 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t-SNE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C74653-9322-73FE-5290-22EB8F2B0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74" y="1010092"/>
            <a:ext cx="11508354" cy="5460155"/>
          </a:xfrm>
        </p:spPr>
        <p:txBody>
          <a:bodyPr>
            <a:noAutofit/>
          </a:bodyPr>
          <a:lstStyle/>
          <a:p>
            <a:r>
              <a:rPr lang="ru-RU" sz="2400" b="0" i="1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Размерность низкоразмерного пространства:</a:t>
            </a:r>
          </a:p>
          <a:p>
            <a:pPr marL="0" indent="0" algn="l">
              <a:buNone/>
            </a:pP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Обычно выбирается 2 или 3 для визуализации, но может быть и больше, если требуется сохранить более сложную структуру данных</a:t>
            </a:r>
          </a:p>
          <a:p>
            <a:r>
              <a:rPr lang="en" sz="2400" b="0" i="1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Perplexity:</a:t>
            </a:r>
          </a:p>
          <a:p>
            <a:pPr marL="0" indent="0" algn="l">
              <a:buNone/>
            </a:pP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Параметр, который контролирует количество соседей, которые учитываются при вычислении вероятностей. Более высокое значение </a:t>
            </a:r>
            <a:r>
              <a:rPr lang="en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perplexity 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означает, что учитывается больше соседей, что может привести к более глобальной структуре данных. Типичные значения: 5-50.</a:t>
            </a:r>
          </a:p>
          <a:p>
            <a:r>
              <a:rPr lang="en" sz="2400" b="0" i="1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Learning Rate (</a:t>
            </a:r>
            <a:r>
              <a:rPr lang="ru-RU" sz="2400" b="0" i="1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скорость обучения):</a:t>
            </a:r>
          </a:p>
          <a:p>
            <a:pPr marL="0" indent="0">
              <a:buNone/>
            </a:pP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Определяет, насколько быстро точки обновляются на каждом шаге градиентного спуска. Слишком низкая скорость может привести к медленной сходимости, а слишком высокая - к неустойчивости. Типичные значения: 10-1000.</a:t>
            </a:r>
          </a:p>
          <a:p>
            <a:pPr marL="0" indent="0">
              <a:buNone/>
            </a:pPr>
            <a:br>
              <a:rPr lang="ru-RU" sz="2400" b="0" i="0" u="none" strike="noStrike" dirty="0">
                <a:solidFill>
                  <a:srgbClr val="404040"/>
                </a:solidFill>
                <a:effectLst/>
                <a:latin typeface="Inter"/>
              </a:rPr>
            </a:br>
            <a:endParaRPr lang="ru-RU" sz="2400" b="0" i="0" u="none" strike="noStrike" dirty="0">
              <a:solidFill>
                <a:srgbClr val="404040"/>
              </a:solidFill>
              <a:effectLst/>
              <a:latin typeface="Inter"/>
            </a:endParaRPr>
          </a:p>
          <a:p>
            <a:pPr marL="0" indent="0" algn="l">
              <a:buNone/>
            </a:pPr>
            <a:endParaRPr lang="ru-RU" sz="2400" b="0" i="0" u="none" strike="noStrike" dirty="0">
              <a:solidFill>
                <a:srgbClr val="40404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711288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4ABBD-4B14-7258-FE1C-3424F7591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278F40-21F5-B682-36CC-C8040E54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009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Преимущества </a:t>
            </a:r>
            <a:r>
              <a:rPr lang="e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t-SNE</a:t>
            </a:r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A800C1-849C-F646-C955-D00CE656C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74" y="1010092"/>
            <a:ext cx="11508354" cy="5460155"/>
          </a:xfrm>
        </p:spPr>
        <p:txBody>
          <a:bodyPr>
            <a:noAutofit/>
          </a:bodyPr>
          <a:lstStyle/>
          <a:p>
            <a:pPr algn="l"/>
            <a:r>
              <a:rPr lang="ru-RU" sz="2400" b="1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Сохранение локальной структуры данных:</a:t>
            </a:r>
            <a:endParaRPr lang="ru-RU" sz="2400" b="0" i="0" u="none" strike="noStrike" dirty="0">
              <a:solidFill>
                <a:srgbClr val="40404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l">
              <a:buNone/>
            </a:pPr>
            <a:r>
              <a:rPr lang="en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t-SNE 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эффективно сохраняет локальные сходства между точками данных, что позволяет визуализировать кластеры и группы с высокой точностью. Это особенно полезно для данных с четко выраженными локальными структурами.</a:t>
            </a:r>
          </a:p>
          <a:p>
            <a:pPr algn="l"/>
            <a:r>
              <a:rPr lang="ru-RU" sz="2400" b="1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Устойчивость к выбросам:</a:t>
            </a:r>
            <a:endParaRPr lang="ru-RU" sz="2400" b="0" i="0" u="none" strike="noStrike" dirty="0">
              <a:solidFill>
                <a:srgbClr val="40404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l">
              <a:buNone/>
            </a:pP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Благодаря использованию </a:t>
            </a:r>
            <a:r>
              <a:rPr lang="en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t-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распределения Стьюдента, </a:t>
            </a:r>
            <a:r>
              <a:rPr lang="en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t-SNE 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менее чувствителен к выбросам по сравнению с другими методами визуализации. Выбросы не оказывают сильного влияния на общую картину данных.</a:t>
            </a:r>
          </a:p>
          <a:p>
            <a:pPr algn="l"/>
            <a:r>
              <a:rPr lang="ru-RU" sz="2400" b="1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Гибкость и универсальность:</a:t>
            </a:r>
            <a:endParaRPr lang="ru-RU" sz="2400" b="0" i="0" u="none" strike="noStrike" dirty="0">
              <a:solidFill>
                <a:srgbClr val="40404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l">
              <a:buNone/>
            </a:pPr>
            <a:r>
              <a:rPr lang="en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t-SNE 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применим к широкому спектру данных, включая текстовые данные, изображения, временные ряды и многое другое. Его гибкость позволяет адаптироваться к различным типам данных и задачам визуализации.</a:t>
            </a:r>
          </a:p>
        </p:txBody>
      </p:sp>
    </p:spTree>
    <p:extLst>
      <p:ext uri="{BB962C8B-B14F-4D97-AF65-F5344CB8AC3E}">
        <p14:creationId xmlns:p14="http://schemas.microsoft.com/office/powerpoint/2010/main" val="1128673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38410-2BB4-B4CA-CEFD-446F6BF16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FD9891-EA01-8153-CEFE-22761C3E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009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Недостатки </a:t>
            </a:r>
            <a:r>
              <a:rPr lang="e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t-SNE</a:t>
            </a:r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5D1634-082E-2512-53DD-A971C2484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74" y="1010092"/>
            <a:ext cx="11508354" cy="5460155"/>
          </a:xfrm>
        </p:spPr>
        <p:txBody>
          <a:bodyPr>
            <a:noAutofit/>
          </a:bodyPr>
          <a:lstStyle/>
          <a:p>
            <a:pPr algn="l"/>
            <a:r>
              <a:rPr lang="ru-RU" sz="2400" b="1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Высокая вычислительная сложность:</a:t>
            </a:r>
            <a:endParaRPr lang="ru-RU" sz="2400" b="0" i="0" u="none" strike="noStrike" dirty="0">
              <a:solidFill>
                <a:srgbClr val="40404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l">
              <a:buNone/>
            </a:pPr>
            <a:r>
              <a:rPr lang="en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t-SNE 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требует значительных вычислительных ресурсов, особенно для больших наборов данных. Время выполнения может быть значительным, что ограничивает его применение в реальном времени и на больших масштабах.</a:t>
            </a:r>
          </a:p>
          <a:p>
            <a:pPr algn="l"/>
            <a:r>
              <a:rPr lang="ru-RU" sz="2400" b="1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Чувствительность к параметрам:</a:t>
            </a:r>
            <a:endParaRPr lang="ru-RU" sz="2400" b="0" i="0" u="none" strike="noStrike" dirty="0">
              <a:solidFill>
                <a:srgbClr val="40404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l">
              <a:buNone/>
            </a:pP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Результаты </a:t>
            </a:r>
            <a:r>
              <a:rPr lang="en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t-SNE 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сильно зависят от выбора параметров, таких как </a:t>
            </a:r>
            <a:r>
              <a:rPr lang="en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perplexity 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и </a:t>
            </a:r>
            <a:r>
              <a:rPr lang="en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learning rate. 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Неправильный выбор параметров может привести к искаженной визуализации данных.</a:t>
            </a:r>
          </a:p>
          <a:p>
            <a:pPr algn="l"/>
            <a:r>
              <a:rPr lang="ru-RU" sz="2400" b="1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Не гарантирует сохранение глобальной структуры данных:</a:t>
            </a:r>
            <a:endParaRPr lang="ru-RU" sz="2400" b="0" i="0" u="none" strike="noStrike" dirty="0">
              <a:solidFill>
                <a:srgbClr val="40404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l">
              <a:buNone/>
            </a:pP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В отличие от некоторых других методов, </a:t>
            </a:r>
            <a:r>
              <a:rPr lang="en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t-SNE 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не гарантирует сохранение глобальной структуры данных. Он фокусируется на сохранении локальных сходств, что может привести к искажению глобальных отношений между точками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953741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05CB9-F05C-7D81-11FC-BD5091806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612C5E-8819-D441-1D78-63C61B1B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009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Примеры использования 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t-SNE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51FFC6-0EF1-AEBA-90A1-90F07C238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74" y="1010092"/>
            <a:ext cx="11508354" cy="5460155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404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Визуализация изображений: </a:t>
            </a:r>
            <a:r>
              <a:rPr lang="ru-RU" sz="2400" dirty="0" err="1">
                <a:solidFill>
                  <a:srgbClr val="404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высокоразмерным</a:t>
            </a:r>
            <a:r>
              <a:rPr lang="ru-RU" sz="2400" dirty="0">
                <a:solidFill>
                  <a:srgbClr val="404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изображениям (например, трехцветным) можно снижать размерность, выявляя скрытые паттерны</a:t>
            </a:r>
          </a:p>
          <a:p>
            <a:r>
              <a:rPr lang="ru-RU" sz="2400" b="1" dirty="0">
                <a:solidFill>
                  <a:srgbClr val="404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Кластеризация генетических данных: </a:t>
            </a:r>
            <a:r>
              <a:rPr lang="ru-RU" sz="2400" dirty="0">
                <a:solidFill>
                  <a:srgbClr val="404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у многомерных генетических признаков (например, мутаций, выраженности генов и т.д.) можно снижать размерность, что помогает визуализировать генетическую близость особей</a:t>
            </a:r>
          </a:p>
          <a:p>
            <a:r>
              <a:rPr lang="ru-RU" sz="2400" b="1" dirty="0">
                <a:solidFill>
                  <a:srgbClr val="404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Визуализация результатов обучения модели машинного обучения: </a:t>
            </a:r>
            <a:r>
              <a:rPr lang="ru-RU" sz="2400" dirty="0">
                <a:solidFill>
                  <a:srgbClr val="404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если данные, которые классифицирует модель, имеют большую размерность, можно ее также снизить, чтобы отобразить, как различные категории классов связаны между собой</a:t>
            </a:r>
          </a:p>
          <a:p>
            <a:r>
              <a:rPr lang="ru-RU" sz="2400" b="1" dirty="0">
                <a:solidFill>
                  <a:srgbClr val="404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Анализ медицинских данных</a:t>
            </a:r>
            <a:r>
              <a:rPr lang="ru-RU" sz="2400" dirty="0">
                <a:solidFill>
                  <a:srgbClr val="404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при задаче диагностики заболеваний множество биомедицинских маркеров можно снизить для визуализации того, как пациенты группируются в зависимости от своих характеристик (возраст, пол, анализ крови, стаж курения) </a:t>
            </a:r>
            <a:endParaRPr lang="ru-RU" sz="2400" b="1" i="0" u="none" strike="noStrike" dirty="0">
              <a:solidFill>
                <a:srgbClr val="40404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3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3310F-B072-62DB-E1BB-FBA262317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F0DFC-5422-371F-877E-CDC018B9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009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Резюме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CFD75C-0CD5-3695-7B33-147C4C92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74" y="1010092"/>
            <a:ext cx="11508354" cy="5460155"/>
          </a:xfrm>
        </p:spPr>
        <p:txBody>
          <a:bodyPr>
            <a:noAutofit/>
          </a:bodyPr>
          <a:lstStyle/>
          <a:p>
            <a:r>
              <a:rPr lang="en-US" sz="240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t-SNE </a:t>
            </a:r>
            <a:r>
              <a:rPr lang="ru-RU" sz="240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помогает справиться с проблемой визуализации многомерных данных</a:t>
            </a:r>
          </a:p>
          <a:p>
            <a:r>
              <a:rPr lang="en-US" sz="2400" dirty="0">
                <a:solidFill>
                  <a:srgbClr val="404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t-SNE </a:t>
            </a:r>
            <a:r>
              <a:rPr lang="ru-RU" sz="2400" dirty="0">
                <a:solidFill>
                  <a:srgbClr val="404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помогает справиться с «проклятием размерности», уменьшая размерность разреженных пространств и сохраняя при этом структуру данных</a:t>
            </a:r>
          </a:p>
          <a:p>
            <a:r>
              <a:rPr lang="en-US" sz="240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t-SNE </a:t>
            </a:r>
            <a:r>
              <a:rPr lang="ru-RU" sz="240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требует вычислительных ресурсов и его использование на колоссально огромных массивах данных может быть ограничено</a:t>
            </a:r>
          </a:p>
          <a:p>
            <a:r>
              <a:rPr lang="en-US" sz="2400" dirty="0">
                <a:solidFill>
                  <a:srgbClr val="404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t-SNE </a:t>
            </a:r>
            <a:r>
              <a:rPr lang="ru-RU" sz="2400" dirty="0">
                <a:solidFill>
                  <a:srgbClr val="404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может не всегда сохранять глобальную структуру между данными, что необходимо учитывать</a:t>
            </a:r>
            <a:endParaRPr lang="ru-RU" sz="2400" i="0" u="none" strike="noStrike" dirty="0">
              <a:solidFill>
                <a:srgbClr val="40404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062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2990D-5D00-97C4-55E4-F16FCF463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77544-3201-FD2E-70D0-5572787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009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2BDCB4-2869-3D88-8BC9-E082B9BA0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74" y="1010092"/>
            <a:ext cx="11508354" cy="5460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1. "Python Data Science Handbook" by Jake </a:t>
            </a:r>
            <a:r>
              <a:rPr lang="en-US" sz="2400" i="0" u="none" strike="noStrike" dirty="0" err="1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VanderPlas</a:t>
            </a:r>
            <a:r>
              <a:rPr lang="ru-RU" sz="2400" dirty="0">
                <a:solidFill>
                  <a:srgbClr val="404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(https://jakevdp.github.io/PythonDataScienceHandbook/)</a:t>
            </a:r>
          </a:p>
          <a:p>
            <a:pPr marL="0" indent="0">
              <a:buNone/>
            </a:pPr>
            <a:r>
              <a:rPr lang="en-US" sz="240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2. "Data Science from Scratch: First Principles with Python" by Joel Grus</a:t>
            </a:r>
            <a:r>
              <a:rPr lang="ru-RU" sz="240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(https://www.oreilly.com/library/view/data-science-from/9781492041122/)</a:t>
            </a:r>
          </a:p>
          <a:p>
            <a:pPr marL="0" indent="0">
              <a:buNone/>
            </a:pPr>
            <a:r>
              <a:rPr lang="en-US" sz="240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3. "Hands-On Machine Learning with Scikit-Learn, </a:t>
            </a:r>
            <a:r>
              <a:rPr lang="en-US" sz="2400" i="0" u="none" strike="noStrike" dirty="0" err="1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Keras</a:t>
            </a:r>
            <a:r>
              <a:rPr lang="en-US" sz="240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and TensorFlow" by </a:t>
            </a:r>
            <a:r>
              <a:rPr lang="en-US" sz="2400" i="0" u="none" strike="noStrike" dirty="0" err="1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Aurélien</a:t>
            </a:r>
            <a:r>
              <a:rPr lang="en-US" sz="240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i="0" u="none" strike="noStrike" dirty="0" err="1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Géron</a:t>
            </a:r>
            <a:r>
              <a:rPr lang="ru-RU" sz="2400" dirty="0">
                <a:solidFill>
                  <a:srgbClr val="404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(https://www.oreilly.com/library/view/hands-on-machine-learning/9781492032632/)</a:t>
            </a:r>
          </a:p>
          <a:p>
            <a:pPr marL="0" indent="0">
              <a:buNone/>
            </a:pPr>
            <a:r>
              <a:rPr lang="en-US" sz="240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4. "Feature Engineering for Machine Learning: Principles and Techniques for Data Scientists" by Alice Zheng and Amanda </a:t>
            </a:r>
            <a:r>
              <a:rPr lang="en-US" sz="2400" i="0" u="none" strike="noStrike" dirty="0" err="1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Casari</a:t>
            </a:r>
            <a:r>
              <a:rPr lang="ru-RU" sz="2400" dirty="0">
                <a:solidFill>
                  <a:srgbClr val="404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(https://www.oreilly.com/library/view/feature-engineering-for/9781491953235/)</a:t>
            </a:r>
          </a:p>
          <a:p>
            <a:pPr marL="0" indent="0">
              <a:buNone/>
            </a:pPr>
            <a:r>
              <a:rPr lang="en-US" sz="240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5. "Data Visualization: A Practical Introduction" by Kieran Healy (https://socviz.co/)</a:t>
            </a:r>
          </a:p>
        </p:txBody>
      </p:sp>
    </p:spTree>
    <p:extLst>
      <p:ext uri="{BB962C8B-B14F-4D97-AF65-F5344CB8AC3E}">
        <p14:creationId xmlns:p14="http://schemas.microsoft.com/office/powerpoint/2010/main" val="99500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75CBD-05B1-E827-98AB-555828BD8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DC58F-0F22-98E4-2B05-41D2BAF4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009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Введение (1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/3)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EAA9EA-04A3-E924-A00E-7B6E104E5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74" y="1010092"/>
            <a:ext cx="11508354" cy="546015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b="1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Визуализация данных </a:t>
            </a:r>
            <a:r>
              <a:rPr lang="ru-RU" sz="240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– это</a:t>
            </a:r>
            <a:r>
              <a:rPr lang="ru-RU" sz="2400" dirty="0">
                <a:solidFill>
                  <a:srgbClr val="404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представление данных в графической/визуальной форме для облегчения их восприятия или анализа.</a:t>
            </a:r>
            <a:br>
              <a:rPr lang="ru-RU" sz="2400" dirty="0">
                <a:solidFill>
                  <a:srgbClr val="404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ru-RU" sz="2400" b="1" i="0" u="none" strike="noStrike" dirty="0">
              <a:solidFill>
                <a:srgbClr val="40404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5E6209-7E3C-ADB4-E839-77557B45C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04" y="2408903"/>
            <a:ext cx="1714739" cy="3439005"/>
          </a:xfrm>
          <a:prstGeom prst="rect">
            <a:avLst/>
          </a:prstGeom>
        </p:spPr>
      </p:pic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CE795DEA-10D1-6A98-0056-D52D966600BE}"/>
              </a:ext>
            </a:extLst>
          </p:cNvPr>
          <p:cNvSpPr/>
          <p:nvPr/>
        </p:nvSpPr>
        <p:spPr>
          <a:xfrm>
            <a:off x="3563870" y="3825377"/>
            <a:ext cx="2881423" cy="606056"/>
          </a:xfrm>
          <a:prstGeom prst="rightArrow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D96393-E531-B2D8-A1F7-1A3A1C54F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967" y="1776713"/>
            <a:ext cx="4804840" cy="480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1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457C4-4F8E-3B92-451E-E315D7AAD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FEA6F-1911-7B5E-F3E6-C6F557C4A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009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Введение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(2/3)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CDCDA2-05BB-E7D2-9F81-A3746BAA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74" y="1010092"/>
            <a:ext cx="11508354" cy="546015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b="1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Зачем нужна визуализация данных?</a:t>
            </a:r>
            <a:endParaRPr lang="ru-RU" sz="2400" i="0" u="none" strike="noStrike" dirty="0">
              <a:solidFill>
                <a:srgbClr val="40404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2400" dirty="0">
                <a:solidFill>
                  <a:srgbClr val="404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Понимание данных </a:t>
            </a:r>
          </a:p>
          <a:p>
            <a:r>
              <a:rPr lang="ru-RU" sz="2400" dirty="0">
                <a:solidFill>
                  <a:srgbClr val="404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Обнаружение закономерностей</a:t>
            </a:r>
          </a:p>
          <a:p>
            <a:r>
              <a:rPr lang="ru-RU" sz="2400" dirty="0">
                <a:solidFill>
                  <a:srgbClr val="404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Упрощение анализа</a:t>
            </a:r>
          </a:p>
          <a:p>
            <a:r>
              <a:rPr lang="ru-RU" sz="2400" dirty="0">
                <a:solidFill>
                  <a:srgbClr val="404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Презентация данных</a:t>
            </a:r>
            <a:br>
              <a:rPr lang="ru-RU" sz="2400" dirty="0">
                <a:solidFill>
                  <a:srgbClr val="404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ru-RU" sz="2400" b="1" i="0" u="none" strike="noStrike" dirty="0">
              <a:solidFill>
                <a:srgbClr val="40404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DE2535F2-6D9E-F2F7-FFE1-A4DB24F7E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967" y="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89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F079F-15A9-504B-88E6-A0626E3B5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12E62843-F338-D791-836B-44B6DE7BC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702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95AA8-0170-5CE5-64C9-005C0A9DE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009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Введение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(3/3)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69640E-A5CD-488D-50A6-6DC40747E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74" y="1010092"/>
            <a:ext cx="11508354" cy="546015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b="1" dirty="0">
                <a:solidFill>
                  <a:srgbClr val="404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Методы визуализации данных:</a:t>
            </a:r>
          </a:p>
          <a:p>
            <a:r>
              <a:rPr lang="ru-RU" sz="2400" dirty="0">
                <a:solidFill>
                  <a:srgbClr val="404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Графики</a:t>
            </a:r>
          </a:p>
          <a:p>
            <a:r>
              <a:rPr lang="ru-RU" sz="2400" dirty="0">
                <a:solidFill>
                  <a:srgbClr val="404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Тепловые карты</a:t>
            </a:r>
          </a:p>
          <a:p>
            <a:r>
              <a:rPr lang="en-US" sz="2400" dirty="0">
                <a:solidFill>
                  <a:srgbClr val="404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3D-</a:t>
            </a:r>
            <a:r>
              <a:rPr lang="ru-RU" sz="2400" dirty="0">
                <a:solidFill>
                  <a:srgbClr val="404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визуализация</a:t>
            </a:r>
          </a:p>
          <a:p>
            <a:r>
              <a:rPr lang="ru-RU" sz="2400" dirty="0">
                <a:solidFill>
                  <a:srgbClr val="404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Интерактивные визуализации</a:t>
            </a:r>
            <a:br>
              <a:rPr lang="ru-RU" sz="2400" dirty="0">
                <a:solidFill>
                  <a:srgbClr val="404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ru-RU" sz="2400" b="1" i="0" u="none" strike="noStrike" dirty="0">
              <a:solidFill>
                <a:srgbClr val="40404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15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D4D50-987A-EE37-1778-F1672D49A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B313FD05-F383-05ED-CEAA-24928A210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48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B50E4-8E1E-CB7A-A890-F9C0AE72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009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Постановка проблемы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(1/2)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542C51-EC9B-F7A3-B047-4AA24497439B}"/>
                  </a:ext>
                </a:extLst>
              </p:cNvPr>
              <p:cNvSpPr txBox="1"/>
              <p:nvPr/>
            </p:nvSpPr>
            <p:spPr>
              <a:xfrm>
                <a:off x="7678979" y="3976577"/>
                <a:ext cx="441505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ru-RU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542C51-EC9B-F7A3-B047-4AA24497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979" y="3976577"/>
                <a:ext cx="4415055" cy="430887"/>
              </a:xfrm>
              <a:prstGeom prst="rect">
                <a:avLst/>
              </a:prstGeom>
              <a:blipFill>
                <a:blip r:embed="rId3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E21FFF1-618D-BD8A-8E5F-F6D4E1ED0E01}"/>
              </a:ext>
            </a:extLst>
          </p:cNvPr>
          <p:cNvSpPr txBox="1"/>
          <p:nvPr/>
        </p:nvSpPr>
        <p:spPr>
          <a:xfrm>
            <a:off x="0" y="779489"/>
            <a:ext cx="785973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Высокая размерность данных представляет собой серьезную проблему для анализа и визуализации.</a:t>
            </a:r>
          </a:p>
          <a:p>
            <a:endParaRPr lang="ru-RU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С увеличением количества переменных увеличивается и количество информации, поэтому теряется способность увидеть общую картину</a:t>
            </a:r>
          </a:p>
          <a:p>
            <a:endParaRPr lang="ru-RU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«</a:t>
            </a:r>
            <a:r>
              <a:rPr lang="ru-RU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Проклятие размерности</a:t>
            </a:r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»: чаще всего при увеличении размерности пространство данных становится разреженным (не все переменные несут информацию), что затрудняет применение многих классических методов анализа и статистики</a:t>
            </a:r>
          </a:p>
          <a:p>
            <a:endParaRPr lang="ru-RU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Адекватная и полная визуализация пространств с размерностью больше 3 невозможна в силу бытия людей в трехмерном мире.</a:t>
            </a:r>
          </a:p>
        </p:txBody>
      </p:sp>
    </p:spTree>
    <p:extLst>
      <p:ext uri="{BB962C8B-B14F-4D97-AF65-F5344CB8AC3E}">
        <p14:creationId xmlns:p14="http://schemas.microsoft.com/office/powerpoint/2010/main" val="290770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1E277-4602-42CB-17BE-EB064F2A0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3F831-9BAC-E1B3-0540-A8C07784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80484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Постановка проблемы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(2/2)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0755E-CBA4-29D9-AF51-FC76A82A16BE}"/>
              </a:ext>
            </a:extLst>
          </p:cNvPr>
          <p:cNvSpPr txBox="1"/>
          <p:nvPr/>
        </p:nvSpPr>
        <p:spPr>
          <a:xfrm>
            <a:off x="-1" y="616691"/>
            <a:ext cx="12192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Естественная идея – попытаться снизить размерность данных ,что позволит: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Анализировать данные человеком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Уменьшить кол-во информации</a:t>
            </a:r>
          </a:p>
          <a:p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Однако критически важно в таком случае не потерять взаимосвязи и зависимости между переменными. Потеря информации неизбежна, однако это должна быть информация, с отсутствием которой мы готовы смириться.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F06A13-431E-1894-24A5-C23F66086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077" y="3030279"/>
            <a:ext cx="6971846" cy="3469557"/>
          </a:xfrm>
          <a:prstGeom prst="rect">
            <a:avLst/>
          </a:prstGeom>
        </p:spPr>
      </p:pic>
      <p:sp>
        <p:nvSpPr>
          <p:cNvPr id="8" name="Облачко с текстом: прямоугольное со скругленными углами 7">
            <a:extLst>
              <a:ext uri="{FF2B5EF4-FFF2-40B4-BE49-F238E27FC236}">
                <a16:creationId xmlns:a16="http://schemas.microsoft.com/office/drawing/2014/main" id="{5F7DA5F1-60FB-79C7-C394-34504626D709}"/>
              </a:ext>
            </a:extLst>
          </p:cNvPr>
          <p:cNvSpPr/>
          <p:nvPr/>
        </p:nvSpPr>
        <p:spPr>
          <a:xfrm>
            <a:off x="202020" y="3932986"/>
            <a:ext cx="2025718" cy="1222744"/>
          </a:xfrm>
          <a:prstGeom prst="wedgeRoundRectCallout">
            <a:avLst>
              <a:gd name="adj1" fmla="val 79167"/>
              <a:gd name="adj2" fmla="val -4010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Что с ним?</a:t>
            </a:r>
          </a:p>
        </p:txBody>
      </p:sp>
      <p:sp>
        <p:nvSpPr>
          <p:cNvPr id="9" name="Облачко с текстом: прямоугольное со скругленными углами 8">
            <a:extLst>
              <a:ext uri="{FF2B5EF4-FFF2-40B4-BE49-F238E27FC236}">
                <a16:creationId xmlns:a16="http://schemas.microsoft.com/office/drawing/2014/main" id="{BB631E35-66CB-7B2D-EA97-3D7A78CE0DAA}"/>
              </a:ext>
            </a:extLst>
          </p:cNvPr>
          <p:cNvSpPr/>
          <p:nvPr/>
        </p:nvSpPr>
        <p:spPr>
          <a:xfrm>
            <a:off x="9417680" y="3354572"/>
            <a:ext cx="2689259" cy="3070836"/>
          </a:xfrm>
          <a:prstGeom prst="wedgeRoundRectCallout">
            <a:avLst>
              <a:gd name="adj1" fmla="val -62400"/>
              <a:gd name="adj2" fmla="val -2829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Неправильно снизил размерность данных</a:t>
            </a:r>
          </a:p>
        </p:txBody>
      </p:sp>
    </p:spTree>
    <p:extLst>
      <p:ext uri="{BB962C8B-B14F-4D97-AF65-F5344CB8AC3E}">
        <p14:creationId xmlns:p14="http://schemas.microsoft.com/office/powerpoint/2010/main" val="327061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32673-26DE-62E6-07AE-F3B7EB7E6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DAC01-CA51-E55C-048F-5FC64C2B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009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Что такое 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t-SNE?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8B0072-FA5F-1065-292C-2110AD16F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0604"/>
            <a:ext cx="9964479" cy="546015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" sz="2400" b="1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t-SNE (t-distributed Stochastic Neighbor Embedding)</a:t>
            </a:r>
            <a:r>
              <a:rPr lang="en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- 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это мощный алгоритм машинного обучения, разработанный для визуализации многомерных данных. Он позволяет снизить размерность данных, сохраняя при этом их структуру и сходство между объектами.</a:t>
            </a:r>
          </a:p>
          <a:p>
            <a:pPr marL="0" indent="0" algn="l">
              <a:buNone/>
            </a:pPr>
            <a:r>
              <a:rPr lang="ru-RU" sz="2400" b="1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История создания:</a:t>
            </a:r>
            <a:endParaRPr lang="ru-RU" sz="2400" b="0" i="0" u="none" strike="noStrike" dirty="0">
              <a:solidFill>
                <a:srgbClr val="40404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sz="2400" b="1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SNE (Stochastic Neighbor Embedding):</a:t>
            </a:r>
            <a:r>
              <a:rPr lang="en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Первая версия алгоритма была предложена в 2002 году. </a:t>
            </a:r>
            <a:r>
              <a:rPr lang="en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SNE 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пытается сохранить вероятности соседства объектов в исходном пространстве и пространстве низкой размерности. Однако, </a:t>
            </a:r>
            <a:r>
              <a:rPr lang="en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SNE 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страдает от проблемы «сжатия</a:t>
            </a:r>
            <a:r>
              <a:rPr lang="ru-RU" sz="2400" dirty="0">
                <a:solidFill>
                  <a:srgbClr val="40404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»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когда удаленные точки сжимаются в небольшую область.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sz="2400" b="1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t-SNE:</a:t>
            </a:r>
            <a:r>
              <a:rPr lang="en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В 2008 году была предложена улучшенная версия алгоритма - </a:t>
            </a:r>
            <a:r>
              <a:rPr lang="en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t-SNE. 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Главное нововведение - использование </a:t>
            </a:r>
            <a:r>
              <a:rPr lang="en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t-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распределения Стьюдента для вычисления вероятностей в пространстве низкой размерности. Это позволило решить проблему "сжатия" и добиться более равномерного распределения точек.</a:t>
            </a:r>
          </a:p>
          <a:p>
            <a:pPr marL="0" indent="0" algn="l">
              <a:buNone/>
            </a:pPr>
            <a:endParaRPr lang="ru-RU" sz="2000" b="0" i="0" u="none" strike="noStrike" dirty="0">
              <a:solidFill>
                <a:srgbClr val="40404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8F4AF6F0-4680-2D19-DFA9-4A1ACCAA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49" b="89949" l="9744" r="90000">
                        <a14:foregroundMark x1="53205" y1="17231" x2="53205" y2="17231"/>
                        <a14:foregroundMark x1="53846" y1="15282" x2="53846" y2="15282"/>
                        <a14:foregroundMark x1="67051" y1="40718" x2="67051" y2="40718"/>
                        <a14:foregroundMark x1="64744" y1="39385" x2="64744" y2="39385"/>
                        <a14:foregroundMark x1="66026" y1="40718" x2="66026" y2="40718"/>
                        <a14:foregroundMark x1="60000" y1="39179" x2="60000" y2="39179"/>
                        <a14:foregroundMark x1="9744" y1="74051" x2="9744" y2="74051"/>
                        <a14:foregroundMark x1="51410" y1="15692" x2="51410" y2="15692"/>
                        <a14:foregroundMark x1="55449" y1="15487" x2="55449" y2="15487"/>
                        <a14:foregroundMark x1="54359" y1="15179" x2="54359" y2="15179"/>
                        <a14:foregroundMark x1="52436" y1="15487" x2="52436" y2="15487"/>
                        <a14:foregroundMark x1="49679" y1="16821" x2="55064" y2="15179"/>
                        <a14:foregroundMark x1="55064" y1="15179" x2="57564" y2="16308"/>
                        <a14:foregroundMark x1="54167" y1="14974" x2="49487" y2="16923"/>
                        <a14:foregroundMark x1="49487" y1="16923" x2="49487" y2="170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874" y="5119134"/>
            <a:ext cx="2697126" cy="168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26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79CBD-505B-AD86-3178-479D8308C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6C007-3958-03CD-65A9-E54E1ED0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009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Основные идеи 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t-SNE (1/2)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CE9BF-239B-061E-0BD8-C2BC1F52C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74" y="1010092"/>
            <a:ext cx="11508354" cy="546015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b="1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Вероятностное моделирование сходства точек данных</a:t>
            </a:r>
          </a:p>
          <a:p>
            <a:pPr marL="0" indent="0" algn="l">
              <a:buNone/>
            </a:pPr>
            <a:r>
              <a:rPr lang="en" sz="2400" b="1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t-SNE</a:t>
            </a:r>
            <a:r>
              <a:rPr lang="en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основывается на вероятностном подходе к моделированию сходства между точками данных. Для каждой пары точек в исходном многомерном пространстве вычисляется вероятность того, что одна точка является "соседом" другой. Эти вероятности основаны на расстоянии между точками, где более близкие точки имеют более высокую вероятность быть соседями.</a:t>
            </a:r>
          </a:p>
          <a:p>
            <a:pPr marL="0" indent="0" algn="l">
              <a:buNone/>
            </a:pPr>
            <a:r>
              <a:rPr lang="ru-RU" b="1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Минимизация расхождения </a:t>
            </a:r>
            <a:r>
              <a:rPr lang="ru-RU" b="1" i="0" u="none" strike="noStrike" dirty="0" err="1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Кульбака-Лейблера</a:t>
            </a:r>
            <a:endParaRPr lang="ru-RU" b="1" i="0" u="none" strike="noStrike" dirty="0">
              <a:solidFill>
                <a:srgbClr val="40404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l">
              <a:buNone/>
            </a:pP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Цель </a:t>
            </a:r>
            <a:r>
              <a:rPr lang="en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t-SNE - 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сохранить эти вероятности соседства при переходе к низкоразмерному пространству. Это достигается путем минимизации расхождения </a:t>
            </a:r>
            <a:r>
              <a:rPr lang="ru-RU" sz="2400" b="0" i="0" u="none" strike="noStrike" dirty="0" err="1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Кульбака-Лейблера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KL-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дивергенции) между распределениями вероятностей в исходном и низкоразмерном пространствах. </a:t>
            </a:r>
            <a:r>
              <a:rPr lang="en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KL-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дивергенция измеряет, насколько отличаются два распределения вероятностей, и </a:t>
            </a:r>
            <a:r>
              <a:rPr lang="en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t-SNE 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стремится сделать это различие как можно меньше.</a:t>
            </a:r>
          </a:p>
        </p:txBody>
      </p:sp>
    </p:spTree>
    <p:extLst>
      <p:ext uri="{BB962C8B-B14F-4D97-AF65-F5344CB8AC3E}">
        <p14:creationId xmlns:p14="http://schemas.microsoft.com/office/powerpoint/2010/main" val="367245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DD11F-721C-599C-D4B1-8A1F6FEB1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D1B23-1520-2277-40B8-AA9286A5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009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Основные идеи 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t-SNE (2/2)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4E6AA7-EE5C-F8D8-0AE8-DBD8C800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8706"/>
            <a:ext cx="8358963" cy="546015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b="1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Использование </a:t>
            </a:r>
            <a:r>
              <a:rPr lang="en" b="1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t-</a:t>
            </a:r>
            <a:r>
              <a:rPr lang="ru-RU" b="1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распределения Стьюдента для представления данных в низкоразмерном пространстве</a:t>
            </a:r>
            <a:endParaRPr lang="ru-RU" b="0" i="0" u="none" strike="noStrike" dirty="0">
              <a:solidFill>
                <a:srgbClr val="40404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l">
              <a:buNone/>
            </a:pP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В отличие от </a:t>
            </a:r>
            <a:r>
              <a:rPr lang="en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SNE, 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который использует Гауссово распределение для представления данных в низкоразмерном пространстве, </a:t>
            </a:r>
            <a:r>
              <a:rPr lang="en" sz="2400" b="1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t-SNE</a:t>
            </a:r>
            <a:r>
              <a:rPr lang="en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применяет </a:t>
            </a:r>
            <a:r>
              <a:rPr lang="en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t-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распределение Стьюдента. Это распределение имеет более тяжелые хвосты, что позволяет лучше распределять точки в низкоразмерном пространстве и избегать проблемы "сжатия". Использование </a:t>
            </a:r>
            <a:r>
              <a:rPr lang="en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t-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распределения обеспечивает более равномерное распределение точек, сохраняя при этом их локальные структуры.</a:t>
            </a:r>
          </a:p>
          <a:p>
            <a:pPr marL="0" indent="0" algn="l">
              <a:buNone/>
            </a:pPr>
            <a:r>
              <a:rPr lang="ru-RU" sz="2400" b="1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В результате, </a:t>
            </a:r>
            <a:r>
              <a:rPr lang="en" sz="2400" b="1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t-SNE</a:t>
            </a:r>
            <a:r>
              <a:rPr lang="en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обеспечивает более четкую и информативную визуализацию данных, особенно в случаях, когда исходные данные имеют сложную структуру.</a:t>
            </a:r>
          </a:p>
        </p:txBody>
      </p:sp>
      <p:pic>
        <p:nvPicPr>
          <p:cNvPr id="6146" name="Picture 2" descr="Picture background">
            <a:extLst>
              <a:ext uri="{FF2B5EF4-FFF2-40B4-BE49-F238E27FC236}">
                <a16:creationId xmlns:a16="http://schemas.microsoft.com/office/drawing/2014/main" id="{0FEE4EC0-E307-1651-6EB9-A1CB56988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540" y="381000"/>
            <a:ext cx="394113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icture background">
            <a:extLst>
              <a:ext uri="{FF2B5EF4-FFF2-40B4-BE49-F238E27FC236}">
                <a16:creationId xmlns:a16="http://schemas.microsoft.com/office/drawing/2014/main" id="{100DF054-E9EC-907C-EDCA-4FF7D4091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256" y="1262743"/>
            <a:ext cx="2340429" cy="139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0530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1439</Words>
  <Application>Microsoft Office PowerPoint</Application>
  <PresentationFormat>Широкоэкранный</PresentationFormat>
  <Paragraphs>105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Inter</vt:lpstr>
      <vt:lpstr>Тема Office</vt:lpstr>
      <vt:lpstr>t-SNE</vt:lpstr>
      <vt:lpstr>Введение (1/3)</vt:lpstr>
      <vt:lpstr>Введение (2/3)</vt:lpstr>
      <vt:lpstr>Введение (3/3)</vt:lpstr>
      <vt:lpstr>Постановка проблемы (1/2)</vt:lpstr>
      <vt:lpstr>Постановка проблемы (2/2)</vt:lpstr>
      <vt:lpstr>Что такое t-SNE?</vt:lpstr>
      <vt:lpstr>Основные идеи t-SNE (1/2)</vt:lpstr>
      <vt:lpstr>Основные идеи t-SNE (2/2)</vt:lpstr>
      <vt:lpstr>Алгоритм t-SNE (1/3)</vt:lpstr>
      <vt:lpstr>Алгоритм t-SNE (2/3)</vt:lpstr>
      <vt:lpstr>Алгоритм t-SNE (3/3)</vt:lpstr>
      <vt:lpstr>Выбор параметров в t-SNE</vt:lpstr>
      <vt:lpstr>Преимущества t-SNE </vt:lpstr>
      <vt:lpstr>Недостатки t-SNE </vt:lpstr>
      <vt:lpstr>Примеры использования t-SNE</vt:lpstr>
      <vt:lpstr>Резюме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Вячеслав Карасёв</dc:creator>
  <cp:lastModifiedBy>Вячеслав Карасёв</cp:lastModifiedBy>
  <cp:revision>10</cp:revision>
  <dcterms:created xsi:type="dcterms:W3CDTF">2024-10-17T15:06:41Z</dcterms:created>
  <dcterms:modified xsi:type="dcterms:W3CDTF">2024-11-22T15:44:52Z</dcterms:modified>
</cp:coreProperties>
</file>