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2438DA-C5E8-4495-BE43-E0ED8BECC2B2}">
  <a:tblStyle styleId="{662438DA-C5E8-4495-BE43-E0ED8BECC2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94408e45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94408e45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94408e45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94408e45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94408e453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94408e453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94408e453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94408e453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94408e45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94408e45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94408e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94408e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94408e45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94408e45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94408e45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94408e45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94408e45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94408e45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94408e45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94408e45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94408e45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94408e45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94408e45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94408e45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94408e45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94408e45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E%D1%86%D0%B5%D0%BD%D0%BA%D0%B0_%D0%B0%D0%BF%D0%BE%D1%81%D1%82%D0%B5%D1%80%D0%B8%D0%BE%D1%80%D0%BD%D0%BE%D0%B3%D0%BE_%D0%BC%D0%B0%D0%BA%D1%81%D0%B8%D0%BC%D1%83%D0%BC%D0%B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Trebuchet MS"/>
                <a:ea typeface="Trebuchet MS"/>
                <a:cs typeface="Trebuchet MS"/>
                <a:sym typeface="Trebuchet MS"/>
              </a:rPr>
              <a:t>Наивный байесовский классификатор</a:t>
            </a:r>
            <a:endParaRPr sz="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Выполнили: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Студенты группы 5030102/10401</a:t>
            </a:r>
            <a:br>
              <a:rPr lang="ru" sz="1200"/>
            </a:br>
            <a:r>
              <a:rPr lang="ru" sz="1200"/>
              <a:t>Соков Дмитрий</a:t>
            </a:r>
            <a:br>
              <a:rPr lang="ru" sz="1200"/>
            </a:br>
            <a:r>
              <a:rPr lang="ru" sz="1200"/>
              <a:t>Сороколетов Денис</a:t>
            </a:r>
            <a:endParaRPr sz="12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8125" y="4106900"/>
            <a:ext cx="866600" cy="8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b="1">
                <a:latin typeface="Trebuchet MS"/>
                <a:ea typeface="Trebuchet MS"/>
                <a:cs typeface="Trebuchet MS"/>
                <a:sym typeface="Trebuchet MS"/>
              </a:rPr>
              <a:t>ПРИМЕР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Необходимо: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lang="ru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Рассчитать частоту появления всех уникальных слов и их общее количество в сообщениях для спама и не спама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lang="ru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Произвести расчет вероятностей встретить каждое слово в спам и не спам сообщениях на основе этих частот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lang="ru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Рассчитать вероятности сообщения быть спамом или не спамом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lang="ru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Итоговым прогнозом будет класс с максимальной вероятностью.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Trebuchet MS"/>
                <a:ea typeface="Trebuchet MS"/>
                <a:cs typeface="Trebuchet MS"/>
                <a:sym typeface="Trebuchet MS"/>
              </a:rPr>
              <a:t>ПРИМЕР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Когда в сообщении есть слова, которые раньше не встречались в обучающей выборке, используется сглаживание</a:t>
            </a:r>
            <a:b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Существует много различных видов сглаживаний, но суть самого простого из них заключается в добавлении 1 при подсчете частот слов в сообщениях</a:t>
            </a:r>
            <a:b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Такой прием позволяет избежать проблему нулевой вероятности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900" y="1152487"/>
            <a:ext cx="4366200" cy="381708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4706850" y="665125"/>
            <a:ext cx="43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Таблица с расчетом вероятностей для всех слов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Trebuchet MS"/>
                <a:ea typeface="Trebuchet MS"/>
                <a:cs typeface="Trebuchet MS"/>
                <a:sym typeface="Trebuchet MS"/>
              </a:rPr>
              <a:t>ПРИМЕР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3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Вероятность сообщения быть спамом: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2675"/>
            <a:ext cx="4528824" cy="8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68300"/>
            <a:ext cx="2903000" cy="7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4967563" y="1152475"/>
            <a:ext cx="361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Вероятность быть спамом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2300" y="1552675"/>
            <a:ext cx="4002225" cy="4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7566" y="2515688"/>
            <a:ext cx="3971693" cy="4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4952288" y="2115500"/>
            <a:ext cx="361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Вероятность не быть спамом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22887" y="3679001"/>
            <a:ext cx="4498235" cy="4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Trebuchet MS"/>
                <a:ea typeface="Trebuchet MS"/>
                <a:cs typeface="Trebuchet MS"/>
                <a:sym typeface="Trebuchet MS"/>
              </a:rPr>
              <a:t>ПЛЮСЫ И МИНУСЫ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Плюсы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Алгоритм легко и быстро предсказывает класс тестового набора данных. Он также хорошо справляется с многоклассовым прогнозированием.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Производительность наивного байесовского классификатора лучше, чем у других простых алгоритмов, таких как логистическая регрессия. Более того, вам требуется меньше обучающих данных.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Он хорошо работает с категориальными признаками(по сравнению с числовыми). Для числовых признаков предполагается нормальное распределение, что может быть серьезным допущением в точности нашего алгоритма.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Минусы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Если переменная имеет категорию (в тестовом наборе данных), которая не наблюдалась в обучающем наборе данных, то модель присвоит 0 (нулевую) вероятность и не сможет сделать предсказание. Это часто называют нулевой частотой. Чтобы решить эту проблему, мы можем использовать технику сглаживания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Значения спрогнозированных вероятностей не всегда являются достаточно точными.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Ограничением данного алгоритма является предположение о независимости признаков. Однако в реальных задачах полностью независимые признаки встречаются крайне редко.</a:t>
            </a:r>
            <a:endParaRPr sz="12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Trebuchet MS"/>
                <a:ea typeface="Trebuchet MS"/>
                <a:cs typeface="Trebuchet MS"/>
                <a:sym typeface="Trebuchet MS"/>
              </a:rPr>
              <a:t>ПРИМЕНЕНИЕ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Фильтрация спама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Классификация текста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Медицинская диагностика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Распознавание образов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Кредитный скоринг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Анализ потребительских предпочтений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Распознавание речи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 b="1">
                <a:latin typeface="Trebuchet MS"/>
                <a:ea typeface="Trebuchet MS"/>
                <a:cs typeface="Trebuchet MS"/>
                <a:sym typeface="Trebuchet MS"/>
              </a:rPr>
              <a:t>СПРАВКА</a:t>
            </a:r>
            <a:endParaRPr sz="242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Наивный байесовский классификатор (Naive Bayes classifier) — вероятностный классификатор на основе формулы Байеса со строгим (наивным) предположением о независимости признаков между собой при заданном классе, что сильно упрощает задачу классификации из-за оценки одномерных вероятностных плотностей вместо одной многомерной.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Trebuchet MS"/>
                <a:ea typeface="Trebuchet MS"/>
                <a:cs typeface="Trebuchet MS"/>
                <a:sym typeface="Trebuchet MS"/>
              </a:rPr>
              <a:t>ТЕОРИЯ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513" y="1771675"/>
            <a:ext cx="2651075" cy="9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462" y="1836500"/>
            <a:ext cx="3351675" cy="9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11700" y="1374800"/>
            <a:ext cx="425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NBC опирается на теорему Байеса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028288" y="1374800"/>
            <a:ext cx="380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 контексте машинного обучения формула принимает вид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352400" y="2828725"/>
            <a:ext cx="64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Если объект описывается несколькими признаками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9998" y="3228925"/>
            <a:ext cx="3804000" cy="960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Trebuchet MS"/>
                <a:ea typeface="Trebuchet MS"/>
                <a:cs typeface="Trebuchet MS"/>
                <a:sym typeface="Trebuchet MS"/>
              </a:rPr>
              <a:t>ТЕОРИЯ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Цель классификации состоит в том, чтобы понять к какому классу принадлежит объект, поэтому нам нужна не сама вероятность, а наиболее вероятный класс. Байесовский классификатор использует </a:t>
            </a:r>
            <a:r>
              <a:rPr lang="ru" sz="1400" dirty="0">
                <a:solidFill>
                  <a:schemeClr val="dk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оценку апостериорного максимума</a:t>
            </a:r>
            <a:r>
              <a:rPr lang="ru" sz="1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(Maximum a posteriori estimation) для определения наиболее вероятного класса. Грубо говоря, это класс с максимальной вероятностью.</a:t>
            </a:r>
            <a:endParaRPr sz="1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7800" y="2216275"/>
            <a:ext cx="3188400" cy="8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Trebuchet MS"/>
                <a:ea typeface="Trebuchet MS"/>
                <a:cs typeface="Trebuchet MS"/>
                <a:sym typeface="Trebuchet MS"/>
              </a:rPr>
              <a:t>ОЦЕНКА ПАРАМЕТРОВ 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975" y="3053667"/>
            <a:ext cx="1600050" cy="8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51650" y="1128763"/>
            <a:ext cx="70809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оценки параметров модели, то есть вероятностей P(yk) и P(Xi|yk), </a:t>
            </a:r>
            <a:r>
              <a:rPr lang="ru" dirty="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обычно применяется метод максимального правдоподобия, который в данном случае основан на частотах встречаемости классов и признаков в обучающей выборке. Вероятность класса найти легко, а вероятность признаков при заданном классе будет зависить от нашего предположения об их распределении.</a:t>
            </a:r>
          </a:p>
        </p:txBody>
      </p:sp>
      <p:sp>
        <p:nvSpPr>
          <p:cNvPr id="88" name="Google Shape;88;p17"/>
          <p:cNvSpPr txBox="1"/>
          <p:nvPr/>
        </p:nvSpPr>
        <p:spPr>
          <a:xfrm>
            <a:off x="2443650" y="2286525"/>
            <a:ext cx="42567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Вероятность класса мы можем оценить как:</a:t>
            </a: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Trebuchet MS"/>
                <a:ea typeface="Trebuchet MS"/>
                <a:cs typeface="Trebuchet MS"/>
                <a:sym typeface="Trebuchet MS"/>
              </a:rPr>
              <a:t>РАЗНОВИДНОСТИ НАИВНОГО БАЙЕСА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183100" y="1985613"/>
            <a:ext cx="215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Гауссовский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424200" y="1096225"/>
            <a:ext cx="4256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Оценка вероятности признака:</a:t>
            </a:r>
            <a:endParaRPr sz="1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99900" y="1096225"/>
            <a:ext cx="3324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Разновидность NBC</a:t>
            </a:r>
            <a:endParaRPr sz="1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675" y="1821175"/>
            <a:ext cx="333375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1021200" y="2776200"/>
            <a:ext cx="248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Мультиномиальный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183100" y="3566763"/>
            <a:ext cx="215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Бернуллиевский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375" y="2611750"/>
            <a:ext cx="20383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1800" y="3554725"/>
            <a:ext cx="43815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Trebuchet MS"/>
                <a:ea typeface="Trebuchet MS"/>
                <a:cs typeface="Trebuchet MS"/>
                <a:sym typeface="Trebuchet MS"/>
              </a:rPr>
              <a:t>ПРИНЦИП РАБОТЫ ГАУССОВСКОГО NBC 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Алгоритм строится следующим образом: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Изначально рассчитываются априорные вероятности классов;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После рассчитываются средние и стандартные отклонения признаков по классам;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На основе полученных отклонений признаков по классам рассчитывается вероятностная плотность тестовых признаков по распределению Гаусса;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Далее вычисляются апостериорные вероятности как произведение априорных вероятностей классов и вероятностных плотностей тестовых признаков;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Классы с максимальной апостериорной вероятностью будут итоговым прогнозом.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Trebuchet MS"/>
                <a:ea typeface="Trebuchet MS"/>
                <a:cs typeface="Trebuchet MS"/>
                <a:sym typeface="Trebuchet MS"/>
              </a:rPr>
              <a:t>ПРИМЕР В ЗАДАЧАХ ФИЛЬТРАЦИИ СПАМА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274750" y="1115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Приведем пример в задачах фильтрации спама</a:t>
            </a:r>
            <a:br>
              <a:rPr lang="ru" sz="1400"/>
            </a:b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В контексте фильтрации спама наивный байесовский классификатор основан на частоте появления слов в сообщениях для спама и не спама, и максимизации произведения их вероятностей. Наивность в данном случае будет заключаться в предположении о независимости слов в сообщении от порядка и контекста. Тогда формула Байеса приобретает следующий вид:</a:t>
            </a:r>
            <a:b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</a:br>
            <a:endParaRPr sz="14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88" y="2620350"/>
            <a:ext cx="3366425" cy="7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b="1">
                <a:latin typeface="Trebuchet MS"/>
                <a:ea typeface="Trebuchet MS"/>
                <a:cs typeface="Trebuchet MS"/>
                <a:sym typeface="Trebuchet MS"/>
              </a:rPr>
              <a:t>ПРИМЕР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Предположим, мы хотим классифицировать сообщение "Hi, you won a discount and you can get the prize this evening." и у нас есть обучающая выборка, состоящая из следующих сообщений:</a:t>
            </a:r>
            <a:b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21" name="Google Shape;121;p21"/>
          <p:cNvGraphicFramePr/>
          <p:nvPr/>
        </p:nvGraphicFramePr>
        <p:xfrm>
          <a:off x="922925" y="1908175"/>
          <a:ext cx="7239000" cy="1981050"/>
        </p:xfrm>
        <a:graphic>
          <a:graphicData uri="http://schemas.openxmlformats.org/drawingml/2006/table">
            <a:tbl>
              <a:tblPr>
                <a:noFill/>
                <a:tableStyleId>{662438DA-C5E8-4495-BE43-E0ED8BECC2B2}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Сообщение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Класс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Hi, how are you?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Not spam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Congratulations, you won a prize!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Spam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Buy the product now and get a discount!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Spam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Let's walk this evening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Not spam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Microsoft Office PowerPoint</Application>
  <PresentationFormat>Экран (16:9)</PresentationFormat>
  <Paragraphs>73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Simple Light</vt:lpstr>
      <vt:lpstr>Наивный байесовский классификатор</vt:lpstr>
      <vt:lpstr>СПРАВКА</vt:lpstr>
      <vt:lpstr>ТЕОРИЯ</vt:lpstr>
      <vt:lpstr>ТЕОРИЯ</vt:lpstr>
      <vt:lpstr>ОЦЕНКА ПАРАМЕТРОВ </vt:lpstr>
      <vt:lpstr>РАЗНОВИДНОСТИ НАИВНОГО БАЙЕСА</vt:lpstr>
      <vt:lpstr>ПРИНЦИП РАБОТЫ ГАУССОВСКОГО NBC </vt:lpstr>
      <vt:lpstr>ПРИМЕР В ЗАДАЧАХ ФИЛЬТРАЦИИ СПАМА</vt:lpstr>
      <vt:lpstr>ПРИМЕР</vt:lpstr>
      <vt:lpstr>ПРИМЕР</vt:lpstr>
      <vt:lpstr>ПРИМЕР</vt:lpstr>
      <vt:lpstr>ПРИМЕР</vt:lpstr>
      <vt:lpstr>ПЛЮСЫ И МИНУСЫ</vt:lpstr>
      <vt:lpstr>ПРИМЕНЕНИЕ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Дмитрий Соков</cp:lastModifiedBy>
  <cp:revision>1</cp:revision>
  <dcterms:modified xsi:type="dcterms:W3CDTF">2024-11-24T16:27:41Z</dcterms:modified>
</cp:coreProperties>
</file>