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63" r:id="rId10"/>
    <p:sldId id="259" r:id="rId11"/>
    <p:sldId id="260" r:id="rId12"/>
    <p:sldId id="261" r:id="rId13"/>
    <p:sldId id="264" r:id="rId14"/>
    <p:sldId id="271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05FF8-42D6-FE5C-6726-D3E78BDF6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87BE1-4ED0-B570-8543-09E4CC53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7F3FD-3860-FF96-63C0-58EB3010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9B034-652A-7F79-AA02-709AAD30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D1E3D-27AB-CB4F-14B5-29862EBF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8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E08F1-573F-1130-7988-E26D929C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7BEF91-FA05-AE07-F57B-F236CE68D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B8B4B-18FC-A604-E136-07989A0C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886A3-AC35-AD64-EB04-E700F83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D7B52-AEF4-B6C5-CBBA-E5AC2F97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E277BB-762B-CD3A-65FD-B3030A6B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C4A62E-5037-6779-0DC5-0F1A2F079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1F417-B726-9B76-EE7F-2096148A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3439D3-B1FB-8690-6C67-E55B59B4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D5DDA-D83F-26B6-4FFF-A66AED9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2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E226-6D18-5276-CEC4-8285C415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6FC50-EA0C-050D-6DB9-305F93D2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7A961-9E96-DD09-6EA2-62E7CCE3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316D4-0A59-CD84-A3B6-303E6511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628CC-993F-CE26-4A41-39610003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FC4AA-00B2-434D-FD77-139A8FB1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DA354B-D4C7-1E20-61AB-B11AA2DE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5CB7F-EF6B-179B-BE9A-7E0E1EA6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02370-C595-4221-1A7A-7F68541A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6C517-402E-5AF7-B05F-72F04F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5930D-3AFE-1228-897C-E7A21B0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4AA0C-B61A-B41E-F332-B232AE718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5BA7E6-2148-41F1-91B3-C8D679D9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3816A1-0B29-A19C-AE7A-07119171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4291D1-B27A-F6A4-F4B3-74D5B843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71A4C-5560-49C4-5FA5-0E7EC1D9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2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7538F-E244-6A0D-0A48-CA706E2C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17E53A-27DE-F2B7-CF16-AE120031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9559E8-BD98-9BAA-02E8-A1E31A1D2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E546B1-2FC9-6180-60BC-453FE5EB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156167-97B3-9354-B1DA-15A4D54F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1213DF-F3D0-4C52-A361-795AD96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13C29E-5581-C656-E204-CC6A2CF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6AEE9D-2B63-801E-954C-57FE5324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4560-3888-9DC9-98B7-4634EA2F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9EEFE6-69B1-D74A-558D-4E5D718D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5AB465-9F21-6649-BCA5-34DC74A5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4C64D0-16D9-C517-A8F6-4FD130C0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4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842F33-6B3A-67E8-2E42-2F66F245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B4D777-8B25-84A1-93AA-EA1EE2DF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4F7B8A-94B6-A217-300A-FAAFAD5B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40764-C37A-DA18-F55E-E1DEBA8D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2AC53-55BE-5B0B-7CF0-5CE3745A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6EA30-B307-4904-77D8-CCFD21B9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1B46D-ADDF-5953-6866-2CC80889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F1F14-0FA9-28F0-64A9-CA70F43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79A3C-984A-12BB-FEF7-14E20D61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2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58030-A8DB-4875-BFED-2A16A760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386ACD-C948-7279-F3D4-D44361E91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9996C9-E234-0DE8-8C9C-2E80D62A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8C195F-FB6B-5FD8-D892-E480059A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3EEA1-0EA9-AD1D-D7F5-0EF41C7C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383A6-FE9A-4AEC-6E77-BC05FB05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8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858B3-62D5-98C0-F4E2-A67CDC80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C95FF9-B762-C837-BAC7-BD42AB53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DBF34-9AEC-418A-A3AF-1FE9019A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3985F-8BFC-4D2C-B25F-8F7594A81477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0F006-F611-FA00-88AF-BBC5E9D2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D4BA6-362C-61D0-D6A4-BB30A320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8C889-6930-41C0-9A37-F0AF771AB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5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CAFF2-558D-EC12-E9EA-E6BFA555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8000">
                <a:solidFill>
                  <a:srgbClr val="FFFFFF"/>
                </a:solidFill>
              </a:rPr>
              <a:t>Метод опорных векторов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1C5DAA-0E0B-C089-2EA5-0E69C15A7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4305300"/>
            <a:ext cx="8578699" cy="2171699"/>
          </a:xfrm>
        </p:spPr>
        <p:txBody>
          <a:bodyPr>
            <a:normAutofit/>
          </a:bodyPr>
          <a:lstStyle/>
          <a:p>
            <a:pPr algn="l"/>
            <a:endParaRPr lang="ru-RU" sz="2000" dirty="0">
              <a:solidFill>
                <a:srgbClr val="FFFFFF"/>
              </a:solidFill>
            </a:endParaRPr>
          </a:p>
          <a:p>
            <a:pPr algn="l"/>
            <a:r>
              <a:rPr lang="ru-RU" sz="2000" dirty="0">
                <a:solidFill>
                  <a:srgbClr val="FFFFFF"/>
                </a:solidFill>
              </a:rPr>
              <a:t>Подготовили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algn="l"/>
            <a:r>
              <a:rPr lang="ru-RU" sz="2000" dirty="0">
                <a:solidFill>
                  <a:srgbClr val="FFFFFF"/>
                </a:solidFill>
              </a:rPr>
              <a:t>Иванов А.П.</a:t>
            </a:r>
          </a:p>
          <a:p>
            <a:pPr algn="l"/>
            <a:r>
              <a:rPr lang="ru-RU" sz="2000" dirty="0" err="1">
                <a:solidFill>
                  <a:srgbClr val="FFFFFF"/>
                </a:solidFill>
              </a:rPr>
              <a:t>Волгузов</a:t>
            </a:r>
            <a:r>
              <a:rPr lang="ru-RU" sz="2000" dirty="0">
                <a:solidFill>
                  <a:srgbClr val="FFFFFF"/>
                </a:solidFill>
              </a:rPr>
              <a:t> А.Ю.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0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B9D7-191F-E552-6D53-0FB41CC2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3900">
                <a:solidFill>
                  <a:srgbClr val="FFFFFF"/>
                </a:solidFill>
              </a:rPr>
              <a:t>Преимущества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75C10-2EAB-601A-D8F1-8B45B04E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  <a:latin typeface="Inter"/>
              </a:rPr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Эффективность с высокой размерностью данных: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SVM хорошо работает с данными, которые имеют большое количество признаков, даже если количество примеров меньше, чем количество признаков.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Минимизация риска переобучения: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Использование гиперплоскости с максимальным зазором помогает SVM избегать переобучения, особенно при наличии регуляризации.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Гибкость в выборе ядра: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SVM позволяет использовать различные ядра, что делает его применимым к широкому спектру задач, включая линейно неразделимые данные.</a:t>
            </a:r>
          </a:p>
          <a:p>
            <a:endParaRPr lang="ru-R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1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17DBC-EC0C-CA6F-CEB6-60F66609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200">
                <a:solidFill>
                  <a:srgbClr val="FFFFFF"/>
                </a:solidFill>
              </a:rPr>
              <a:t>Недостатки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63D36-E05F-647C-8F13-D8F4724E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Вычислительная сложность: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Обучение SVM может быть вычислительно затратным, особенно для больших наборов данных.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Сложность выбора ядра и его параметров: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Выбор подходящего ядра и его параметров может быть сложным и требует экспериментов.</a:t>
            </a:r>
          </a:p>
          <a:p>
            <a:pPr marL="0" indent="0">
              <a:buNone/>
            </a:pPr>
            <a:endParaRPr lang="ru-RU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328FE-7283-C32F-0A0B-A334F9C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5000" dirty="0">
                <a:solidFill>
                  <a:srgbClr val="FFFFFF"/>
                </a:solidFill>
              </a:rPr>
              <a:t>Применение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96F71C-8126-1792-9FAF-56FEDA97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Классификация текста:</a:t>
            </a:r>
            <a:r>
              <a:rPr lang="ru-RU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SVM используется для классификации текста, такого как спам-фильтрация, анализ тональности и категоризация документов.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Распознавание образов:</a:t>
            </a:r>
            <a:r>
              <a:rPr lang="ru-RU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SVM используется для распознавания образов, таких как распознавание лиц, рукописных символов и объектов.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tx1">
                    <a:alpha val="80000"/>
                  </a:schemeClr>
                </a:solidFill>
                <a:effectLst/>
              </a:rPr>
              <a:t>Биоинформатика:</a:t>
            </a:r>
            <a:r>
              <a:rPr lang="ru-RU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SVM используется для задач, таких как предсказание вторичной структуры белков, классификация генов и идентификация регуляторных областей ДНК.</a:t>
            </a:r>
          </a:p>
          <a:p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4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70AB4-BA14-300C-37E0-302AAC71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30EF8-3918-6DF7-301A-71919954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600" dirty="0">
                <a:solidFill>
                  <a:srgbClr val="FFFFFF"/>
                </a:solidFill>
              </a:rPr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D79B7-319B-E211-A303-2AAB7237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ru-RU" sz="2000" b="1" dirty="0"/>
              <a:t>Проблема:</a:t>
            </a:r>
          </a:p>
          <a:p>
            <a:pPr lvl="1"/>
            <a:r>
              <a:rPr lang="ru-RU" sz="1600" dirty="0"/>
              <a:t>Классификация опухолей молочной железы как </a:t>
            </a:r>
            <a:r>
              <a:rPr lang="ru-RU" sz="1600" b="1" dirty="0"/>
              <a:t>злокачественные</a:t>
            </a:r>
            <a:r>
              <a:rPr lang="ru-RU" sz="1600" dirty="0"/>
              <a:t> или </a:t>
            </a:r>
            <a:r>
              <a:rPr lang="ru-RU" sz="1600" b="1" dirty="0"/>
              <a:t>доброкачественные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Данные: </a:t>
            </a:r>
          </a:p>
          <a:p>
            <a:pPr lvl="1"/>
            <a:r>
              <a:rPr lang="en-US" sz="1600" dirty="0"/>
              <a:t>Breast Cancer </a:t>
            </a:r>
            <a:r>
              <a:rPr lang="ru-RU" sz="1600" dirty="0"/>
              <a:t>из </a:t>
            </a:r>
            <a:r>
              <a:rPr lang="en-US" sz="1600" dirty="0" err="1"/>
              <a:t>sklearn.datasets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Цель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:</a:t>
            </a:r>
            <a:r>
              <a:rPr lang="ru-RU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 </a:t>
            </a:r>
          </a:p>
          <a:p>
            <a:pPr lvl="1"/>
            <a:r>
              <a:rPr lang="ru-RU" sz="1600" dirty="0"/>
              <a:t>Создать модель классификации на основе метода </a:t>
            </a:r>
            <a:r>
              <a:rPr lang="ru-RU" sz="1600" b="1" dirty="0"/>
              <a:t>опорных векторов (SVM)</a:t>
            </a:r>
            <a:r>
              <a:rPr lang="ru-RU" sz="1600" dirty="0"/>
              <a:t>.</a:t>
            </a:r>
            <a:endParaRPr lang="ru-RU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6FAD19-F091-78AA-44B9-290B67A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504" y="-82623"/>
            <a:ext cx="6105610" cy="703999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D0C20415-B1B8-8BB7-C391-647EF2A38E61}"/>
              </a:ext>
            </a:extLst>
          </p:cNvPr>
          <p:cNvSpPr txBox="1">
            <a:spLocks/>
          </p:cNvSpPr>
          <p:nvPr/>
        </p:nvSpPr>
        <p:spPr>
          <a:xfrm>
            <a:off x="684818" y="839476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tx1"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57457-F5CA-C77E-8B9D-54C65B3F71C5}"/>
              </a:ext>
            </a:extLst>
          </p:cNvPr>
          <p:cNvSpPr txBox="1"/>
          <p:nvPr/>
        </p:nvSpPr>
        <p:spPr>
          <a:xfrm>
            <a:off x="9354" y="2881287"/>
            <a:ext cx="6165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565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B3DCF6-92C7-4464-8504-00BE56E5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825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7D711-8D29-435A-BC2C-6DA98758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Список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699F9-2E0F-4479-8D7C-619AD32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Владимир Вьюгин.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Математические основы теории машинного обучения и прогнозирования.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К.В. Воронцов. Лекции по методу опорных векторов</a:t>
            </a:r>
          </a:p>
          <a:p>
            <a:r>
              <a:rPr lang="en-US" dirty="0"/>
              <a:t>https://habr.com/ru/articles/428503/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03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38BB1-F246-20F7-288F-9988AC75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3B34-6A76-4798-5D20-037ED5C6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pPr algn="ctr"/>
            <a:r>
              <a:rPr lang="en-US" sz="8800" dirty="0"/>
              <a:t>SVM</a:t>
            </a:r>
            <a:endParaRPr lang="ru-RU" sz="8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394762-A85C-DF3E-831C-E90B5944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118431"/>
            <a:ext cx="5221625" cy="46211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E40E248-5038-6323-A228-0EEF77D5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SVM- </a:t>
            </a:r>
            <a:r>
              <a:rPr lang="ru-RU" sz="2000" i="0">
                <a:solidFill>
                  <a:schemeClr val="tx1">
                    <a:alpha val="80000"/>
                  </a:schemeClr>
                </a:solidFill>
                <a:effectLst/>
              </a:rPr>
              <a:t>это алгоритм машинного обучения для задач классификации и регрессии.</a:t>
            </a:r>
            <a:endParaRPr lang="en-US" sz="2000" i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Основная идея: найти оптимальную гиперплоскость, разделяющую классы с максимальным зазором.</a:t>
            </a:r>
            <a:endParaRPr lang="en-US" sz="2000" b="0" i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ru-RU" sz="2000" b="0" i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ru-RU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Picture background">
            <a:extLst>
              <a:ext uri="{FF2B5EF4-FFF2-40B4-BE49-F238E27FC236}">
                <a16:creationId xmlns:a16="http://schemas.microsoft.com/office/drawing/2014/main" id="{0BDCCE95-04F4-DEF7-C82F-748C14AC5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CD99B-F9CA-C6D8-4A92-FFF954F2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5600">
                <a:solidFill>
                  <a:srgbClr val="FFFFFF"/>
                </a:solidFill>
              </a:rPr>
              <a:t>Основные понятия</a:t>
            </a:r>
            <a:endParaRPr lang="ru-RU" sz="5600" dirty="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98ABF-3E99-3F8A-4FB8-CA8CC012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Гиперплоскость: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Подпространство размерности n-1 в n-мерном пространстве.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Опорные векторы: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Объекты, ближайшие к гиперплоскости и определяющие ее положение.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i="0">
                <a:solidFill>
                  <a:schemeClr val="tx1">
                    <a:alpha val="80000"/>
                  </a:schemeClr>
                </a:solidFill>
                <a:effectLst/>
              </a:rPr>
              <a:t>Зазор:</a:t>
            </a:r>
            <a:r>
              <a:rPr lang="ru-RU" sz="2000" b="0" i="0">
                <a:solidFill>
                  <a:schemeClr val="tx1">
                    <a:alpha val="80000"/>
                  </a:schemeClr>
                </a:solidFill>
                <a:effectLst/>
              </a:rPr>
              <a:t> Расстояние между гиперплоскостями, параллельными разделяющей, проходящими через опорные векторы.</a:t>
            </a:r>
          </a:p>
          <a:p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6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FC76B5-35D0-4FE1-AAF0-A7335BBC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8343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AE27C-D179-486B-A636-4E44B3F3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50879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Постановка задачи в общем виде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12BB9B59-CBC4-4509-B79D-01D168B75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742" y="2512064"/>
            <a:ext cx="8896515" cy="270763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8F4E6B-2DBF-462A-801D-9A4FC6D0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459" y="3475301"/>
            <a:ext cx="533908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735E87-EA69-4DC0-8600-8E4FC15F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A6C97-C26C-48E5-B9CE-C384A2BA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Оптимально разделяющая гиперплоскость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1FF84-F57F-4205-B681-133B6EA58F43}"/>
              </a:ext>
            </a:extLst>
          </p:cNvPr>
          <p:cNvSpPr txBox="1"/>
          <p:nvPr/>
        </p:nvSpPr>
        <p:spPr>
          <a:xfrm>
            <a:off x="1147762" y="2016126"/>
            <a:ext cx="9896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Предположим, что выборка линейно разделима, то есть существуют такие значения параметров w, w0, при которых функционал числа ошибок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C521E84-4198-4369-97EE-9B93EAE6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662457"/>
            <a:ext cx="4334095" cy="1063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F84618-EBA0-47F1-9F34-F627E7CEED10}"/>
              </a:ext>
            </a:extLst>
          </p:cNvPr>
          <p:cNvSpPr txBox="1"/>
          <p:nvPr/>
        </p:nvSpPr>
        <p:spPr>
          <a:xfrm>
            <a:off x="1147761" y="3603963"/>
            <a:ext cx="9896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принимает нулевое значение. Но тогда разделяющая гиперплоскость не единственна, поскольку существуют и другие положения разделяющей гиперплоскости, реализующие то же самое разбиение выборки. Идея метода заключается в том, чтобы разумным образом распорядиться этой свободой выбора.</a:t>
            </a:r>
          </a:p>
        </p:txBody>
      </p:sp>
    </p:spTree>
    <p:extLst>
      <p:ext uri="{BB962C8B-B14F-4D97-AF65-F5344CB8AC3E}">
        <p14:creationId xmlns:p14="http://schemas.microsoft.com/office/powerpoint/2010/main" val="32221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AA66F4-F68E-4DC3-9193-DC3EFD5C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825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60412-B18E-455C-BB12-B1BEE103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Ширина разделяющей полосы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7D18D77-18E7-4375-9129-1E83CE65B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552" y="2190750"/>
            <a:ext cx="8573851" cy="1513762"/>
          </a:xfrm>
        </p:spPr>
      </p:pic>
    </p:spTree>
    <p:extLst>
      <p:ext uri="{BB962C8B-B14F-4D97-AF65-F5344CB8AC3E}">
        <p14:creationId xmlns:p14="http://schemas.microsoft.com/office/powerpoint/2010/main" val="13886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68F6C8-B562-4FF1-B825-9CF7D8C8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825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4248E-37DE-4096-81A1-CBDF9CBF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Линейно разделимая выборка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7848004D-D9DF-4FDD-BA7B-74D2249B6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186" y="1909783"/>
            <a:ext cx="8725539" cy="4267179"/>
          </a:xfrm>
        </p:spPr>
      </p:pic>
      <p:sp>
        <p:nvSpPr>
          <p:cNvPr id="10" name="AutoShape 3" descr="{\displaystyle \|\mathbf {w} \|}">
            <a:extLst>
              <a:ext uri="{FF2B5EF4-FFF2-40B4-BE49-F238E27FC236}">
                <a16:creationId xmlns:a16="http://schemas.microsoft.com/office/drawing/2014/main" id="{C41FD1D2-A935-4EB6-AAF1-F391CBDC2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05450" y="-1668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{\displaystyle \left\{{\begin{array}{lcr}\|\mathbf {w} \|^{2}\to \min \\c_{i}(\mathbf {w} \cdot \mathbf {x_{i}} -b)\geq 1,\quad 1\leq i\leq n.\\\end{array}}\right.}">
            <a:extLst>
              <a:ext uri="{FF2B5EF4-FFF2-40B4-BE49-F238E27FC236}">
                <a16:creationId xmlns:a16="http://schemas.microsoft.com/office/drawing/2014/main" id="{D891A27D-56A3-46BE-B7B3-D169ACC9E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379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5" descr="{\displaystyle \left\{{\begin{array}{lcr}\mathbf {L} (\mathbf {w} ,\mathbf {b} ;\mathbf {\lambda } )={\frac {1}{2}}\|\mathbf {w} \|^{2}-\sum _{i=1}^{n}\mathbf {\lambda _{i}} (c_{i}((\mathbf {w} \cdot \mathbf {x_{i}} )-b)-1)\to \min _{w,b}\max _{\lambda }\\\mathbf {\lambda _{i}} \geq 0,\quad 1\leq i\leq n\\\end{array}}\right.(2)}">
            <a:extLst>
              <a:ext uri="{FF2B5EF4-FFF2-40B4-BE49-F238E27FC236}">
                <a16:creationId xmlns:a16="http://schemas.microsoft.com/office/drawing/2014/main" id="{787AEB24-94AA-4890-8E41-ED8CD5A05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6" descr="{\displaystyle \mathbf {\lambda } =(\mathbf {\lambda _{1}} ,\ldots ,\mathbf {\lambda _{n}} )}">
            <a:extLst>
              <a:ext uri="{FF2B5EF4-FFF2-40B4-BE49-F238E27FC236}">
                <a16:creationId xmlns:a16="http://schemas.microsoft.com/office/drawing/2014/main" id="{4C8A084D-9EEF-47FA-AFFF-7BDA42B79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275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7" descr="{\displaystyle \left\{{\begin{array}{lcr}-\mathbf {L} (\mathbf {\lambda } )=-\sum _{i=1}^{n}\mathbf {\lambda _{i}} +{\frac {1}{2}}\sum _{i=1}^{n}\sum _{j=1}^{n}\mathbf {\lambda _{i}} \mathbf {\lambda _{j}} c_{i}c_{j}(\mathbf {x_{i}} \cdot \mathbf {x_{j}} )\to \min _{\lambda }\\\mathbf {\lambda _{i}} \geq 0,\quad 1\leq i\leq n\\\sum _{i=1}^{n}\mathbf {\lambda _{i}} c_{i}=0\\\end{array}}\right.(3)}">
            <a:extLst>
              <a:ext uri="{FF2B5EF4-FFF2-40B4-BE49-F238E27FC236}">
                <a16:creationId xmlns:a16="http://schemas.microsoft.com/office/drawing/2014/main" id="{CDBC8063-6941-4E08-8AE4-EE3C3F2E6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2047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8" descr="{\displaystyle \mathbf {w} }">
            <a:extLst>
              <a:ext uri="{FF2B5EF4-FFF2-40B4-BE49-F238E27FC236}">
                <a16:creationId xmlns:a16="http://schemas.microsoft.com/office/drawing/2014/main" id="{6A831080-087D-4425-BCAE-306EC100A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305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9" descr="{\displaystyle \mathbf {b} }">
            <a:extLst>
              <a:ext uri="{FF2B5EF4-FFF2-40B4-BE49-F238E27FC236}">
                <a16:creationId xmlns:a16="http://schemas.microsoft.com/office/drawing/2014/main" id="{B245953B-D5AB-4DEC-B7B0-00746BDB1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756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10" descr="{\displaystyle \mathbf {w} =\sum _{i=1}^{n}\mathbf {\lambda _{i}} c_{i}\mathbf {x_{i}} }">
            <a:extLst>
              <a:ext uri="{FF2B5EF4-FFF2-40B4-BE49-F238E27FC236}">
                <a16:creationId xmlns:a16="http://schemas.microsoft.com/office/drawing/2014/main" id="{293AA3EB-587E-464C-90D9-4AD7134E72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1" descr="{\displaystyle \mathbf {b} =\mathbf {w} \cdot \mathbf {x_{i}} -c_{i},\quad \mathbf {\lambda } _{i}&gt;0}">
            <a:extLst>
              <a:ext uri="{FF2B5EF4-FFF2-40B4-BE49-F238E27FC236}">
                <a16:creationId xmlns:a16="http://schemas.microsoft.com/office/drawing/2014/main" id="{155CC892-2386-4D2E-AB5B-31A44F20A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63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2" descr="{\displaystyle a(x)=sign\left(\sum _{i=1}^{n}\mathbf {\lambda _{i}} c_{i}\mathbf {x_{i}} \cdot \mathbf {x} -b\right)(4)}">
            <a:extLst>
              <a:ext uri="{FF2B5EF4-FFF2-40B4-BE49-F238E27FC236}">
                <a16:creationId xmlns:a16="http://schemas.microsoft.com/office/drawing/2014/main" id="{19CBF397-9A34-4A6C-924D-E7D098004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110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3" descr="{\displaystyle \mathbf {\lambda _{i}} \neq 0}">
            <a:extLst>
              <a:ext uri="{FF2B5EF4-FFF2-40B4-BE49-F238E27FC236}">
                <a16:creationId xmlns:a16="http://schemas.microsoft.com/office/drawing/2014/main" id="{E7331E53-F37D-471F-A89F-CB5E68DD7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1395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Прямоугольник 23" descr="{\displaystyle \|\mathbf {w} \|}">
            <a:extLst>
              <a:ext uri="{FF2B5EF4-FFF2-40B4-BE49-F238E27FC236}">
                <a16:creationId xmlns:a16="http://schemas.microsoft.com/office/drawing/2014/main" id="{9935BBDA-31D2-4613-BF7F-F8B062FB7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734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6934D98-7108-4B03-80E2-48B0C2C3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084" y="271252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15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BFBCEE-8062-4EFE-9DFC-055992C8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8256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98F88-9C02-4201-A318-CBE9435C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Линейно неразделимая выборка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BE174E3-9115-45A6-9443-66DA970B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6B448B-E7A7-4093-A459-549B19E5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22" y="1825625"/>
            <a:ext cx="10593278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7CF072-CB77-7BEB-3366-E81A74FA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ывафыа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F2040E-6576-79B9-4A53-0A65C404CA05}"/>
              </a:ext>
            </a:extLst>
          </p:cNvPr>
          <p:cNvSpPr txBox="1">
            <a:spLocks/>
          </p:cNvSpPr>
          <p:nvPr/>
        </p:nvSpPr>
        <p:spPr>
          <a:xfrm>
            <a:off x="1245072" y="1289765"/>
            <a:ext cx="3651101" cy="427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600" dirty="0">
                <a:solidFill>
                  <a:srgbClr val="FFFFFF"/>
                </a:solidFill>
              </a:rPr>
              <a:t>Основные понятия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064665-C72A-EE52-8D98-CAC24157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37" y="-97655"/>
            <a:ext cx="6105610" cy="703999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621E9BC-E827-2EDD-08F4-E48CB8E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265" y="1406654"/>
            <a:ext cx="3651101" cy="4270963"/>
          </a:xfrm>
        </p:spPr>
        <p:txBody>
          <a:bodyPr anchor="ctr">
            <a:normAutofit/>
          </a:bodyPr>
          <a:lstStyle/>
          <a:p>
            <a:pPr algn="ctr">
              <a:spcAft>
                <a:spcPts val="2250"/>
              </a:spcAft>
            </a:pPr>
            <a:r>
              <a:rPr lang="ru-RU" sz="5400" b="0" i="0" dirty="0">
                <a:solidFill>
                  <a:schemeClr val="bg1"/>
                </a:solidFill>
                <a:effectLst/>
              </a:rPr>
              <a:t>Ядра </a:t>
            </a:r>
            <a:r>
              <a:rPr lang="en-US" sz="5400" b="0" i="0" dirty="0">
                <a:solidFill>
                  <a:schemeClr val="bg1"/>
                </a:solidFill>
                <a:effectLst/>
              </a:rPr>
              <a:t>SVM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B5C724F-C97E-0570-C8A6-FECD8487C2CD}"/>
              </a:ext>
            </a:extLst>
          </p:cNvPr>
          <p:cNvSpPr txBox="1">
            <a:spLocks/>
          </p:cNvSpPr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Линейное ядро (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Linear kernel)</a:t>
            </a:r>
            <a:endParaRPr lang="ru-RU" sz="20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ru-RU" sz="2000" b="1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Ядро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 Radial Basis Function (RBF)</a:t>
            </a:r>
            <a:endParaRPr lang="ru-RU" sz="2000" b="1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Ядро с полиномиальной функцией (</a:t>
            </a:r>
            <a:r>
              <a:rPr lang="ru-RU" sz="2000" b="1" dirty="0" err="1">
                <a:solidFill>
                  <a:schemeClr val="tx1">
                    <a:alpha val="80000"/>
                  </a:schemeClr>
                </a:solidFill>
              </a:rPr>
              <a:t>Polynomial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tx1">
                    <a:alpha val="80000"/>
                  </a:schemeClr>
                </a:solidFill>
              </a:rPr>
              <a:t>kernel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Ядро с </a:t>
            </a:r>
            <a:r>
              <a:rPr lang="ru-RU" sz="2000" b="1" dirty="0" err="1">
                <a:solidFill>
                  <a:schemeClr val="tx1">
                    <a:alpha val="80000"/>
                  </a:schemeClr>
                </a:solidFill>
              </a:rPr>
              <a:t>сигмоидной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 функцией (</a:t>
            </a:r>
            <a:r>
              <a:rPr lang="ru-RU" sz="2000" b="1" dirty="0" err="1">
                <a:solidFill>
                  <a:schemeClr val="tx1">
                    <a:alpha val="80000"/>
                  </a:schemeClr>
                </a:solidFill>
              </a:rPr>
              <a:t>Sigmoid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ru-RU" sz="2000" b="1" dirty="0" err="1">
                <a:solidFill>
                  <a:schemeClr val="tx1">
                    <a:alpha val="80000"/>
                  </a:schemeClr>
                </a:solidFill>
              </a:rPr>
              <a:t>kernel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1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437</Words>
  <Application>Microsoft Office PowerPoint</Application>
  <PresentationFormat>Широкоэкранный</PresentationFormat>
  <Paragraphs>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Inter</vt:lpstr>
      <vt:lpstr>YS Text</vt:lpstr>
      <vt:lpstr>Тема Office</vt:lpstr>
      <vt:lpstr>Метод опорных векторов</vt:lpstr>
      <vt:lpstr>SVM</vt:lpstr>
      <vt:lpstr>Основные понятия</vt:lpstr>
      <vt:lpstr>Постановка задачи в общем виде</vt:lpstr>
      <vt:lpstr>Оптимально разделяющая гиперплоскость</vt:lpstr>
      <vt:lpstr>Ширина разделяющей полосы</vt:lpstr>
      <vt:lpstr>Линейно разделимая выборка</vt:lpstr>
      <vt:lpstr>Линейно неразделимая выборка</vt:lpstr>
      <vt:lpstr>Ядра SVM</vt:lpstr>
      <vt:lpstr>Преимущества</vt:lpstr>
      <vt:lpstr>Недостатки</vt:lpstr>
      <vt:lpstr>Применение </vt:lpstr>
      <vt:lpstr>Основные понятия</vt:lpstr>
      <vt:lpstr>Список источников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опорных векторов</dc:title>
  <dc:creator>Ермакова Дарья Владимировна</dc:creator>
  <cp:lastModifiedBy>Иванов Анатолий Павлович</cp:lastModifiedBy>
  <cp:revision>13</cp:revision>
  <dcterms:created xsi:type="dcterms:W3CDTF">2024-11-24T18:45:36Z</dcterms:created>
  <dcterms:modified xsi:type="dcterms:W3CDTF">2024-11-25T10:37:22Z</dcterms:modified>
</cp:coreProperties>
</file>