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88" r:id="rId3"/>
    <p:sldId id="260" r:id="rId4"/>
    <p:sldId id="262" r:id="rId5"/>
    <p:sldId id="258" r:id="rId6"/>
    <p:sldId id="289" r:id="rId7"/>
    <p:sldId id="290" r:id="rId8"/>
    <p:sldId id="291" r:id="rId9"/>
    <p:sldId id="292" r:id="rId10"/>
    <p:sldId id="269" r:id="rId11"/>
    <p:sldId id="259" r:id="rId12"/>
    <p:sldId id="265" r:id="rId13"/>
    <p:sldId id="283" r:id="rId14"/>
    <p:sldId id="278" r:id="rId15"/>
    <p:sldId id="294" r:id="rId16"/>
    <p:sldId id="276" r:id="rId17"/>
    <p:sldId id="257" r:id="rId18"/>
    <p:sldId id="285" r:id="rId19"/>
    <p:sldId id="296" r:id="rId20"/>
    <p:sldId id="29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ira Sans Extra Condensed SemiBold" panose="020B060402020202020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  <p:embeddedFont>
      <p:font typeface="Fira Sans Extra Condensed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449AEC-931C-4BC0-A65E-33B56B0913E2}">
  <a:tblStyle styleId="{0E449AEC-931C-4BC0-A65E-33B56B091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828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94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>
          <a:extLst>
            <a:ext uri="{FF2B5EF4-FFF2-40B4-BE49-F238E27FC236}">
              <a16:creationId xmlns:a16="http://schemas.microsoft.com/office/drawing/2014/main" xmlns="" id="{CD9A1494-3B69-AFA9-9973-B564EB061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>
            <a:extLst>
              <a:ext uri="{FF2B5EF4-FFF2-40B4-BE49-F238E27FC236}">
                <a16:creationId xmlns:a16="http://schemas.microsoft.com/office/drawing/2014/main" xmlns="" id="{74BAD418-743C-43C9-8634-10D002B1C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>
            <a:extLst>
              <a:ext uri="{FF2B5EF4-FFF2-40B4-BE49-F238E27FC236}">
                <a16:creationId xmlns:a16="http://schemas.microsoft.com/office/drawing/2014/main" xmlns="" id="{46ACCAC0-8CC4-EAA4-0301-296B24EAF7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6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51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52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93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36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002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52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46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58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68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37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02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ysblok.ru/glossary/chto-takoe-random-forest/" TargetMode="External"/><Relationship Id="rId2" Type="http://schemas.openxmlformats.org/officeDocument/2006/relationships/hyperlink" Target="https://proglib.io/p/mashinnoe-obuchenie-dlya-nachinayushchih-algoritm-sluchaynogo-lesa-random-forest-2021-08-1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046091" y="1063786"/>
            <a:ext cx="3840467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r>
              <a:rPr lang="en-US" dirty="0"/>
              <a:t>Random Forest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49"/>
            <a:ext cx="2581200" cy="1043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Гребнев Глеб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Шкуропат</a:t>
            </a:r>
            <a:r>
              <a:rPr lang="ru-RU" dirty="0"/>
              <a:t> Павел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Гр. 5030102</a:t>
            </a:r>
            <a:r>
              <a:rPr lang="en-US" dirty="0"/>
              <a:t>/10201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217118" y="961293"/>
            <a:ext cx="3156036" cy="1631718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5930589" y="890756"/>
            <a:ext cx="3156036" cy="1631718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ансамбля</a:t>
            </a:r>
            <a:endParaRPr dirty="0"/>
          </a:p>
        </p:txBody>
      </p:sp>
      <p:grpSp>
        <p:nvGrpSpPr>
          <p:cNvPr id="1092" name="Google Shape;1092;p28"/>
          <p:cNvGrpSpPr/>
          <p:nvPr/>
        </p:nvGrpSpPr>
        <p:grpSpPr>
          <a:xfrm>
            <a:off x="6467009" y="1087740"/>
            <a:ext cx="1981204" cy="1135646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Шаг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2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>
                  <a:latin typeface="Roboto"/>
                  <a:ea typeface="Roboto"/>
                  <a:cs typeface="Roboto"/>
                  <a:sym typeface="Roboto"/>
                </a:rPr>
                <a:t>Выбор разных случайных признаков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7" name="Google Shape;1097;p28"/>
          <p:cNvSpPr txBox="1"/>
          <p:nvPr/>
        </p:nvSpPr>
        <p:spPr>
          <a:xfrm>
            <a:off x="643048" y="1263307"/>
            <a:ext cx="2311812" cy="130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Построение деревьев на разных </a:t>
            </a:r>
            <a:r>
              <a:rPr lang="ru-RU" sz="1600" dirty="0" err="1">
                <a:latin typeface="Roboto"/>
                <a:ea typeface="Roboto"/>
                <a:cs typeface="Roboto"/>
                <a:sym typeface="Roboto"/>
              </a:rPr>
              <a:t>подвыборках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8" name="Google Shape;1098;p28"/>
          <p:cNvCxnSpPr>
            <a:cxnSpLocks/>
            <a:stCxn id="1097" idx="2"/>
            <a:endCxn id="1099" idx="2"/>
          </p:cNvCxnSpPr>
          <p:nvPr/>
        </p:nvCxnSpPr>
        <p:spPr>
          <a:xfrm rot="16200000" flipH="1">
            <a:off x="2550415" y="1820289"/>
            <a:ext cx="240975" cy="1743896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cxnSpLocks/>
            <a:stCxn id="1084" idx="2"/>
            <a:endCxn id="1101" idx="6"/>
          </p:cNvCxnSpPr>
          <p:nvPr/>
        </p:nvCxnSpPr>
        <p:spPr>
          <a:xfrm rot="5400000">
            <a:off x="6409766" y="1713883"/>
            <a:ext cx="290251" cy="1907432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093;p28">
            <a:extLst>
              <a:ext uri="{FF2B5EF4-FFF2-40B4-BE49-F238E27FC236}">
                <a16:creationId xmlns:a16="http://schemas.microsoft.com/office/drawing/2014/main" xmlns="" id="{520FD925-22DA-CACC-9E6B-9D1FC8B77E7D}"/>
              </a:ext>
            </a:extLst>
          </p:cNvPr>
          <p:cNvSpPr txBox="1"/>
          <p:nvPr/>
        </p:nvSpPr>
        <p:spPr>
          <a:xfrm>
            <a:off x="661894" y="1175417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Шаг</a:t>
            </a: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ru-RU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Принцип демократии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Предсказание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ru-RU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3940858" y="1390725"/>
            <a:ext cx="4593565" cy="331813"/>
            <a:chOff x="3940858" y="1390725"/>
            <a:chExt cx="4593565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324483" y="1390738"/>
              <a:ext cx="220994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Предсказание каждого конкретного дерева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3940858" y="1390725"/>
              <a:ext cx="220994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Предсказание дерева</a:t>
              </a:r>
              <a:endParaRPr lang="en-US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ru-RU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3882445" y="3397024"/>
            <a:ext cx="4651978" cy="331801"/>
            <a:chOff x="3882445" y="3397024"/>
            <a:chExt cx="4651978" cy="331801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По принципу большинства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3882445" y="3397025"/>
              <a:ext cx="232676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Задача классификации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882446" y="2393875"/>
            <a:ext cx="4651977" cy="331806"/>
            <a:chOff x="3882446" y="2393875"/>
            <a:chExt cx="4651977" cy="331806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Предсказание всего леса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3882446" y="2393875"/>
              <a:ext cx="232676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Предсказание леса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ru-RU"/>
          </a:p>
        </p:txBody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8"/>
            <a:chOff x="4122280" y="4400167"/>
            <a:chExt cx="4412143" cy="331808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По усреднению всех значений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87466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Задача регрессии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xmlns="" id="{A2524813-66AD-FCD1-0DA7-5E34F18FC84A}"/>
              </a:ext>
            </a:extLst>
          </p:cNvPr>
          <p:cNvCxnSpPr/>
          <p:nvPr/>
        </p:nvCxnSpPr>
        <p:spPr>
          <a:xfrm>
            <a:off x="4214825" y="2915825"/>
            <a:ext cx="0" cy="24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xmlns="" id="{B9957BD7-420D-B57D-FA08-83C2A5297EAB}"/>
              </a:ext>
            </a:extLst>
          </p:cNvPr>
          <p:cNvCxnSpPr/>
          <p:nvPr/>
        </p:nvCxnSpPr>
        <p:spPr>
          <a:xfrm>
            <a:off x="8352485" y="2915825"/>
            <a:ext cx="0" cy="24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xmlns="" id="{A39439F8-B1B8-51A6-5578-1EE31B60F89D}"/>
              </a:ext>
            </a:extLst>
          </p:cNvPr>
          <p:cNvCxnSpPr/>
          <p:nvPr/>
        </p:nvCxnSpPr>
        <p:spPr>
          <a:xfrm>
            <a:off x="6302588" y="2915825"/>
            <a:ext cx="0" cy="24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xmlns="" id="{499D8DC9-0A36-D5F3-7E9B-6BC442D7E631}"/>
              </a:ext>
            </a:extLst>
          </p:cNvPr>
          <p:cNvCxnSpPr/>
          <p:nvPr/>
        </p:nvCxnSpPr>
        <p:spPr>
          <a:xfrm>
            <a:off x="5266385" y="2915825"/>
            <a:ext cx="0" cy="24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xmlns="" id="{C2C936CF-98F8-18C6-65D9-F35BAAB2FACC}"/>
              </a:ext>
            </a:extLst>
          </p:cNvPr>
          <p:cNvCxnSpPr/>
          <p:nvPr/>
        </p:nvCxnSpPr>
        <p:spPr>
          <a:xfrm>
            <a:off x="7339025" y="2915825"/>
            <a:ext cx="0" cy="24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2354833" y="2526245"/>
            <a:ext cx="3956483" cy="800100"/>
          </a:xfrm>
          <a:prstGeom prst="roundRect">
            <a:avLst>
              <a:gd name="adj" fmla="val 50000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2354833" y="1192745"/>
            <a:ext cx="3885693" cy="8001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373380" y="41754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Предсказание</a:t>
            </a:r>
            <a:endParaRPr dirty="0"/>
          </a:p>
        </p:txBody>
      </p:sp>
      <p:sp>
        <p:nvSpPr>
          <p:cNvPr id="853" name="Google Shape;853;p24"/>
          <p:cNvSpPr/>
          <p:nvPr/>
        </p:nvSpPr>
        <p:spPr>
          <a:xfrm>
            <a:off x="3983608" y="1192745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3183583" y="2536408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4783708" y="2526245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5400000" flipH="1" flipV="1">
            <a:off x="3511839" y="1947468"/>
            <a:ext cx="660735" cy="5171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rot="16200000" flipV="1">
            <a:off x="4599861" y="1942348"/>
            <a:ext cx="650572" cy="5172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24"/>
          <p:cNvCxnSpPr>
            <a:cxnSpLocks/>
            <a:stCxn id="859" idx="0"/>
            <a:endCxn id="854" idx="4"/>
          </p:cNvCxnSpPr>
          <p:nvPr/>
        </p:nvCxnSpPr>
        <p:spPr>
          <a:xfrm flipV="1">
            <a:off x="3583633" y="3336508"/>
            <a:ext cx="0" cy="2968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0" name="Google Shape;860;p24"/>
          <p:cNvCxnSpPr>
            <a:cxnSpLocks/>
            <a:stCxn id="861" idx="0"/>
            <a:endCxn id="855" idx="4"/>
          </p:cNvCxnSpPr>
          <p:nvPr/>
        </p:nvCxnSpPr>
        <p:spPr>
          <a:xfrm flipV="1">
            <a:off x="5183758" y="3326345"/>
            <a:ext cx="0" cy="2820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3" name="Google Shape;863;p24"/>
          <p:cNvGrpSpPr/>
          <p:nvPr/>
        </p:nvGrpSpPr>
        <p:grpSpPr>
          <a:xfrm>
            <a:off x="2810119" y="3608411"/>
            <a:ext cx="3097576" cy="337244"/>
            <a:chOff x="4474836" y="4168266"/>
            <a:chExt cx="3097576" cy="337244"/>
          </a:xfrm>
        </p:grpSpPr>
        <p:sp>
          <p:nvSpPr>
            <p:cNvPr id="859" name="Google Shape;859;p24"/>
            <p:cNvSpPr txBox="1"/>
            <p:nvPr/>
          </p:nvSpPr>
          <p:spPr>
            <a:xfrm>
              <a:off x="4474836" y="4193210"/>
              <a:ext cx="154702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>
                  <a:latin typeface="Roboto"/>
                  <a:ea typeface="Roboto"/>
                  <a:cs typeface="Roboto"/>
                  <a:sym typeface="Roboto"/>
                </a:rPr>
                <a:t>Сорт «</a:t>
              </a:r>
              <a:r>
                <a:rPr lang="ru-RU" sz="1600" dirty="0" err="1">
                  <a:latin typeface="Roboto"/>
                  <a:ea typeface="Roboto"/>
                  <a:cs typeface="Roboto"/>
                  <a:sym typeface="Roboto"/>
                </a:rPr>
                <a:t>Голедн</a:t>
              </a:r>
              <a:r>
                <a:rPr lang="ru-RU" sz="1600" dirty="0">
                  <a:latin typeface="Roboto"/>
                  <a:ea typeface="Roboto"/>
                  <a:cs typeface="Roboto"/>
                  <a:sym typeface="Roboto"/>
                </a:rPr>
                <a:t>»</a:t>
              </a:r>
              <a:endParaRPr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24"/>
            <p:cNvSpPr txBox="1"/>
            <p:nvPr/>
          </p:nvSpPr>
          <p:spPr>
            <a:xfrm>
              <a:off x="6124537" y="4168266"/>
              <a:ext cx="14478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>
                  <a:latin typeface="Roboto"/>
                  <a:ea typeface="Roboto"/>
                  <a:cs typeface="Roboto"/>
                  <a:sym typeface="Roboto"/>
                </a:rPr>
                <a:t>Сорт «Антоновка»</a:t>
              </a:r>
              <a:endParaRPr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5" name="Google Shape;875;p24"/>
          <p:cNvSpPr txBox="1"/>
          <p:nvPr/>
        </p:nvSpPr>
        <p:spPr>
          <a:xfrm>
            <a:off x="2354833" y="1436645"/>
            <a:ext cx="6630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lang="ru-RU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8" name="Google Shape;878;p24"/>
          <p:cNvSpPr txBox="1"/>
          <p:nvPr/>
        </p:nvSpPr>
        <p:spPr>
          <a:xfrm>
            <a:off x="2354833" y="2770145"/>
            <a:ext cx="6630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lang="ru-RU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878;p24">
            <a:extLst>
              <a:ext uri="{FF2B5EF4-FFF2-40B4-BE49-F238E27FC236}">
                <a16:creationId xmlns:a16="http://schemas.microsoft.com/office/drawing/2014/main" xmlns="" id="{EF4E319B-2FD0-8A92-3623-7D5445A5B7A9}"/>
              </a:ext>
            </a:extLst>
          </p:cNvPr>
          <p:cNvSpPr txBox="1"/>
          <p:nvPr/>
        </p:nvSpPr>
        <p:spPr>
          <a:xfrm>
            <a:off x="3286370" y="2785186"/>
            <a:ext cx="6630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878;p24">
            <a:extLst>
              <a:ext uri="{FF2B5EF4-FFF2-40B4-BE49-F238E27FC236}">
                <a16:creationId xmlns:a16="http://schemas.microsoft.com/office/drawing/2014/main" xmlns="" id="{312EDC93-2CDB-31FB-A5D2-2E55B853FDE7}"/>
              </a:ext>
            </a:extLst>
          </p:cNvPr>
          <p:cNvSpPr txBox="1"/>
          <p:nvPr/>
        </p:nvSpPr>
        <p:spPr>
          <a:xfrm>
            <a:off x="4869374" y="2770145"/>
            <a:ext cx="6630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878;p24">
            <a:extLst>
              <a:ext uri="{FF2B5EF4-FFF2-40B4-BE49-F238E27FC236}">
                <a16:creationId xmlns:a16="http://schemas.microsoft.com/office/drawing/2014/main" xmlns="" id="{4558B3C5-EC56-4678-01B1-E1CEE45CD4D0}"/>
              </a:ext>
            </a:extLst>
          </p:cNvPr>
          <p:cNvSpPr txBox="1"/>
          <p:nvPr/>
        </p:nvSpPr>
        <p:spPr>
          <a:xfrm>
            <a:off x="3884703" y="1436645"/>
            <a:ext cx="944888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Голден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2209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Оценка точности модели</a:t>
            </a:r>
            <a:endParaRPr dirty="0"/>
          </a:p>
        </p:txBody>
      </p:sp>
      <p:graphicFrame>
        <p:nvGraphicFramePr>
          <p:cNvPr id="2194" name="Google Shape;2194;p42"/>
          <p:cNvGraphicFramePr/>
          <p:nvPr>
            <p:extLst>
              <p:ext uri="{D42A27DB-BD31-4B8C-83A1-F6EECF244321}">
                <p14:modId xmlns:p14="http://schemas.microsoft.com/office/powerpoint/2010/main" val="2584147194"/>
              </p:ext>
            </p:extLst>
          </p:nvPr>
        </p:nvGraphicFramePr>
        <p:xfrm>
          <a:off x="457200" y="692105"/>
          <a:ext cx="8229600" cy="4230420"/>
        </p:xfrm>
        <a:graphic>
          <a:graphicData uri="http://schemas.openxmlformats.org/drawingml/2006/table">
            <a:tbl>
              <a:tblPr>
                <a:noFill/>
                <a:tableStyleId>{0E449AEC-931C-4BC0-A65E-33B56B0913E2}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1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35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Out-Of-Bag Error 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Arial"/>
                        </a:rPr>
                        <a:t>Формирование тестовой выборки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 dirty="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Отбор деревьев, которые не обучались ни на одном примере из тестовой выборки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 dirty="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этого примера отобранные деревья делают свои предсказания. Затем выбирается общий итоговый ответ с помощью голосования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 dirty="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Сравниваем фактическое и предсказанное значения. В случае классификации, если фактическое и предсказанное значения совпадают, ошибка равна 0, иначе — 1. При регрессии рассчитывается квадратичное отклонение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 dirty="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повторения шагов 2–4 мы имеем набор данных об ошибках для каждого примера из тестовой выборки.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600"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Финальное значение </a:t>
                      </a:r>
                      <a:r>
                        <a:rPr lang="ru-RU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out-of-bag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считается как среднее всех ошибок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7"/>
          <p:cNvSpPr/>
          <p:nvPr/>
        </p:nvSpPr>
        <p:spPr>
          <a:xfrm>
            <a:off x="278130" y="1417275"/>
            <a:ext cx="8587739" cy="3147106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Преимущества и недостатки</a:t>
            </a:r>
            <a:endParaRPr dirty="0"/>
          </a:p>
        </p:txBody>
      </p:sp>
      <p:sp>
        <p:nvSpPr>
          <p:cNvPr id="1859" name="Google Shape;1859;p37"/>
          <p:cNvSpPr/>
          <p:nvPr/>
        </p:nvSpPr>
        <p:spPr>
          <a:xfrm>
            <a:off x="278130" y="1147800"/>
            <a:ext cx="8587739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453390" y="1285035"/>
            <a:ext cx="8244839" cy="1597440"/>
            <a:chOff x="688824" y="1376475"/>
            <a:chExt cx="2240400" cy="1597440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Преимущества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6" name="Google Shape;1866;p37"/>
            <p:cNvSpPr txBox="1"/>
            <p:nvPr/>
          </p:nvSpPr>
          <p:spPr>
            <a:xfrm>
              <a:off x="688824" y="1840515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Высокая точность предсказания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Не требует тщательной настройки параметров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Практически не чувствителен к выбросам в данных из-за случайного семплирования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Не чувствителен к масштабированию и к другим монотонным преобразованиям значений признаков.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Редко переобучается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В случае наличия проблемы переобучения, она преодолевается путем усреднения или объединения результатов различных деревьев решений.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Эффективная обработка данных с большим числом признаков и классов.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Хорошо работает с пропущенными данными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Хорошо обрабатывает как непрерывные, так и дискретные признаки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Высокая </a:t>
              </a:r>
              <a:r>
                <a:rPr lang="ru-RU" dirty="0" err="1">
                  <a:latin typeface="Roboto"/>
                  <a:ea typeface="Roboto"/>
                  <a:cs typeface="Roboto"/>
                  <a:sym typeface="Roboto"/>
                </a:rPr>
                <a:t>параллелизуемость</a:t>
              </a: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 и масштабируемость.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>
          <a:extLst>
            <a:ext uri="{FF2B5EF4-FFF2-40B4-BE49-F238E27FC236}">
              <a16:creationId xmlns:a16="http://schemas.microsoft.com/office/drawing/2014/main" xmlns="" id="{474B4085-BC25-57D4-BF0F-84B59025B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37">
            <a:extLst>
              <a:ext uri="{FF2B5EF4-FFF2-40B4-BE49-F238E27FC236}">
                <a16:creationId xmlns:a16="http://schemas.microsoft.com/office/drawing/2014/main" xmlns="" id="{E4FC5968-D45E-5A48-6446-429C97682DE4}"/>
              </a:ext>
            </a:extLst>
          </p:cNvPr>
          <p:cNvSpPr/>
          <p:nvPr/>
        </p:nvSpPr>
        <p:spPr>
          <a:xfrm>
            <a:off x="194310" y="1249640"/>
            <a:ext cx="8755380" cy="3482385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>
            <a:extLst>
              <a:ext uri="{FF2B5EF4-FFF2-40B4-BE49-F238E27FC236}">
                <a16:creationId xmlns:a16="http://schemas.microsoft.com/office/drawing/2014/main" xmlns="" id="{B525D22F-05C2-90D8-3BCC-2B1DB19573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Преимущества и недостатки</a:t>
            </a:r>
            <a:endParaRPr dirty="0"/>
          </a:p>
        </p:txBody>
      </p:sp>
      <p:sp>
        <p:nvSpPr>
          <p:cNvPr id="1860" name="Google Shape;1860;p37">
            <a:extLst>
              <a:ext uri="{FF2B5EF4-FFF2-40B4-BE49-F238E27FC236}">
                <a16:creationId xmlns:a16="http://schemas.microsoft.com/office/drawing/2014/main" xmlns="" id="{8E39FEE3-E4D4-05A1-303A-8BC24F3A896A}"/>
              </a:ext>
            </a:extLst>
          </p:cNvPr>
          <p:cNvSpPr/>
          <p:nvPr/>
        </p:nvSpPr>
        <p:spPr>
          <a:xfrm>
            <a:off x="194310" y="987786"/>
            <a:ext cx="875538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37">
            <a:extLst>
              <a:ext uri="{FF2B5EF4-FFF2-40B4-BE49-F238E27FC236}">
                <a16:creationId xmlns:a16="http://schemas.microsoft.com/office/drawing/2014/main" xmlns="" id="{89B5BCDA-7C44-E350-5651-68EBC5457115}"/>
              </a:ext>
            </a:extLst>
          </p:cNvPr>
          <p:cNvGrpSpPr/>
          <p:nvPr/>
        </p:nvGrpSpPr>
        <p:grpSpPr>
          <a:xfrm>
            <a:off x="367777" y="1102161"/>
            <a:ext cx="8323434" cy="1647425"/>
            <a:chOff x="3434730" y="1376475"/>
            <a:chExt cx="2263406" cy="1647425"/>
          </a:xfrm>
        </p:grpSpPr>
        <p:sp>
          <p:nvSpPr>
            <p:cNvPr id="1871" name="Google Shape;1871;p37">
              <a:extLst>
                <a:ext uri="{FF2B5EF4-FFF2-40B4-BE49-F238E27FC236}">
                  <a16:creationId xmlns:a16="http://schemas.microsoft.com/office/drawing/2014/main" xmlns="" id="{C38DBAC3-4538-25F8-2370-4A7EEA194F6A}"/>
                </a:ext>
              </a:extLst>
            </p:cNvPr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Недостатки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4" name="Google Shape;1874;p37">
              <a:extLst>
                <a:ext uri="{FF2B5EF4-FFF2-40B4-BE49-F238E27FC236}">
                  <a16:creationId xmlns:a16="http://schemas.microsoft.com/office/drawing/2014/main" xmlns="" id="{311C7A1D-8BC3-7A4C-FFE8-8B2C3659E103}"/>
                </a:ext>
              </a:extLst>
            </p:cNvPr>
            <p:cNvSpPr txBox="1"/>
            <p:nvPr/>
          </p:nvSpPr>
          <p:spPr>
            <a:xfrm>
              <a:off x="3434730" y="189050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Для реализации алгоритма случайного дерева требуется значительный объем вычислительных ресурсов.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Большой размер моделей.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Построение случайного леса отнимает больше времени, чем деревья решений или линейные алгоритмы.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Алгоритм склонен к переобучению на зашумленных данных.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Нет формальных выводов которые используются для оценки важности переменных.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Когда в выборке очень много разреженных признаков, алгоритм работает хуже чем линейные методы.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 err="1">
                  <a:latin typeface="Roboto"/>
                  <a:ea typeface="Roboto"/>
                  <a:cs typeface="Roboto"/>
                  <a:sym typeface="Roboto"/>
                </a:rPr>
                <a:t>Random</a:t>
              </a: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ru-RU" dirty="0" err="1">
                  <a:latin typeface="Roboto"/>
                  <a:ea typeface="Roboto"/>
                  <a:cs typeface="Roboto"/>
                  <a:sym typeface="Roboto"/>
                </a:rPr>
                <a:t>Forest</a:t>
              </a: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 не обладает возможностью экстраполяции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Если данные содержат группы признаков с корреляцией, которые имеют схожую значимость для меток, то предпочтение отдается небольшим группам перед большими, что ведет к </a:t>
              </a:r>
              <a:r>
                <a:rPr lang="ru-RU" dirty="0" err="1">
                  <a:latin typeface="Roboto"/>
                  <a:ea typeface="Roboto"/>
                  <a:cs typeface="Roboto"/>
                  <a:sym typeface="Roboto"/>
                </a:rPr>
                <a:t>недообучению</a:t>
              </a: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08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335280" y="40208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Настройка </a:t>
            </a:r>
            <a:r>
              <a:rPr lang="ru-RU" dirty="0" err="1"/>
              <a:t>гиперпараметров</a:t>
            </a:r>
            <a:r>
              <a:rPr lang="ru-RU" dirty="0"/>
              <a:t> 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232229" y="1027913"/>
            <a:ext cx="2653489" cy="678061"/>
            <a:chOff x="15446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15446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2216938" y="1027913"/>
              <a:ext cx="1981200" cy="673400"/>
              <a:chOff x="22169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22169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n_estimators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22169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Количество деревьев в лесу</a:t>
                </a:r>
                <a:endParaRPr lang="en-US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9" name="Google Shape;299;p16"/>
          <p:cNvGrpSpPr/>
          <p:nvPr/>
        </p:nvGrpSpPr>
        <p:grpSpPr>
          <a:xfrm>
            <a:off x="4633416" y="1015134"/>
            <a:ext cx="3401187" cy="1012850"/>
            <a:chOff x="6033350" y="1027913"/>
            <a:chExt cx="3401187" cy="1012850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2728914" cy="1012850"/>
              <a:chOff x="6053048" y="700371"/>
              <a:chExt cx="2728914" cy="10128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min_samples_leaf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2728914" cy="67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Минимальное количество образцов, необходимых для того, чтобы узел стал листом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1232214" y="2245676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max_depth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Максимальная глубина деревьев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232210" y="3427931"/>
            <a:ext cx="3027370" cy="1211390"/>
            <a:chOff x="3297248" y="3977808"/>
            <a:chExt cx="3027370" cy="121139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2355070" cy="1211390"/>
              <a:chOff x="3581360" y="2254821"/>
              <a:chExt cx="2355070" cy="121139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min_samples_split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2355070" cy="8697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Минимальное количество образцов, необходимых для разделения узла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4686756" y="2231646"/>
            <a:ext cx="3401224" cy="1015000"/>
            <a:chOff x="6033350" y="2501790"/>
            <a:chExt cx="3401224" cy="101500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2728914" cy="1015000"/>
              <a:chOff x="6705660" y="2628879"/>
              <a:chExt cx="2728914" cy="10150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max_features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2728914" cy="67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Количество признаков, рассматриваемых для наилучшего разделения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4633416" y="3432389"/>
            <a:ext cx="3085643" cy="937698"/>
            <a:chOff x="6033350" y="3977817"/>
            <a:chExt cx="3085643" cy="937698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2" y="3977817"/>
              <a:ext cx="2413371" cy="937698"/>
              <a:chOff x="6705622" y="4058579"/>
              <a:chExt cx="2413371" cy="937698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bootstrap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2" y="4400178"/>
                <a:ext cx="2413371" cy="59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Указывает, используется ли </a:t>
                </a:r>
                <a:r>
                  <a:rPr lang="ru-RU" dirty="0" err="1">
                    <a:latin typeface="Roboto"/>
                    <a:ea typeface="Roboto"/>
                    <a:cs typeface="Roboto"/>
                    <a:sym typeface="Roboto"/>
                  </a:rPr>
                  <a:t>бутстрэппинг</a:t>
                </a:r>
                <a:r>
                  <a:rPr lang="ru-RU" dirty="0">
                    <a:latin typeface="Roboto"/>
                    <a:ea typeface="Roboto"/>
                    <a:cs typeface="Roboto"/>
                    <a:sym typeface="Roboto"/>
                  </a:rPr>
                  <a:t> для построения деревьев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175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Метрики качества</a:t>
            </a:r>
            <a:endParaRPr dirty="0"/>
          </a:p>
        </p:txBody>
      </p:sp>
      <p:sp>
        <p:nvSpPr>
          <p:cNvPr id="2259" name="Google Shape;2259;p44"/>
          <p:cNvSpPr/>
          <p:nvPr/>
        </p:nvSpPr>
        <p:spPr>
          <a:xfrm>
            <a:off x="4876800" y="14573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14573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173045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Классификация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Accuracy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Precision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Recall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F1-score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ROC-AUC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173045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Регрессия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Mean Absolute Error (MAE)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Mean Squared Error (MSE)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Root Mean Squared Error (RMSE)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R-squared (R²)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30D3BFD-476B-430F-C2E9-699A4DCF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FD9D1A-3ADE-3254-4530-9746E071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04795"/>
            <a:ext cx="8229600" cy="371400"/>
          </a:xfrm>
        </p:spPr>
        <p:txBody>
          <a:bodyPr>
            <a:noAutofit/>
          </a:bodyPr>
          <a:lstStyle/>
          <a:p>
            <a:r>
              <a:rPr lang="ru-RU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Бэггинг</a:t>
            </a:r>
            <a:r>
              <a:rPr lang="ru-RU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оценка важности признаков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C007E48-6F82-D22E-885D-4CBC8BE0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2250"/>
            <a:ext cx="3601233" cy="3029100"/>
          </a:xfrm>
        </p:spPr>
        <p:txBody>
          <a:bodyPr>
            <a:normAutofit fontScale="85000" lnSpcReduction="10000"/>
          </a:bodyPr>
          <a:lstStyle/>
          <a:p>
            <a:r>
              <a:rPr lang="ru-RU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Бэггинг</a:t>
            </a:r>
            <a:r>
              <a:rPr lang="ru-RU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Aggregating</a:t>
            </a:r>
            <a:r>
              <a:rPr lang="ru-RU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метод ансамблевого обучения, который используется для улучшения точности и стабильности моделей. В случайном лесе </a:t>
            </a:r>
            <a:r>
              <a:rPr lang="ru-RU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бэггинг</a:t>
            </a:r>
            <a: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для создания множества деревьев, каждое из которых обучается на случайном подмножестве данных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бутстрэппинг</a:t>
            </a:r>
            <a: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xmlns="" id="{B0DB55CB-BAA7-6C3E-105F-24F9A46D4287}"/>
              </a:ext>
            </a:extLst>
          </p:cNvPr>
          <p:cNvSpPr txBox="1">
            <a:spLocks/>
          </p:cNvSpPr>
          <p:nvPr/>
        </p:nvSpPr>
        <p:spPr>
          <a:xfrm>
            <a:off x="4572000" y="1301290"/>
            <a:ext cx="3601233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dirty="0">
                <a:solidFill>
                  <a:srgbClr val="000000"/>
                </a:solidFill>
                <a:effectLst/>
                <a:latin typeface="Yandex Sans Text"/>
                <a:ea typeface="Calibri" panose="020F0502020204030204" pitchFamily="34" charset="0"/>
                <a:cs typeface="Times New Roman" panose="02020603050405020304" pitchFamily="18" charset="0"/>
              </a:rPr>
              <a:t>Случайный лес может </a:t>
            </a:r>
            <a:r>
              <a:rPr lang="ru-RU" sz="1800" b="1" dirty="0">
                <a:solidFill>
                  <a:srgbClr val="000000"/>
                </a:solidFill>
                <a:effectLst/>
                <a:latin typeface="Yandex Sans Text"/>
                <a:ea typeface="Calibri" panose="020F0502020204030204" pitchFamily="34" charset="0"/>
                <a:cs typeface="Times New Roman" panose="02020603050405020304" pitchFamily="18" charset="0"/>
              </a:rPr>
              <a:t>оценивать важность признаков</a:t>
            </a:r>
            <a:r>
              <a:rPr lang="ru-RU" sz="1800" dirty="0">
                <a:solidFill>
                  <a:srgbClr val="000000"/>
                </a:solidFill>
                <a:effectLst/>
                <a:latin typeface="Yandex Sans Text"/>
                <a:ea typeface="Calibri" panose="020F0502020204030204" pitchFamily="34" charset="0"/>
                <a:cs typeface="Times New Roman" panose="02020603050405020304" pitchFamily="18" charset="0"/>
              </a:rPr>
              <a:t>, что полезно для интерпретации модели и выбора признаков. </a:t>
            </a:r>
            <a:r>
              <a:rPr lang="ru-RU" sz="1800" b="1" dirty="0">
                <a:solidFill>
                  <a:srgbClr val="000000"/>
                </a:solidFill>
                <a:effectLst/>
                <a:latin typeface="Yandex Sans Text"/>
                <a:ea typeface="Calibri" panose="020F0502020204030204" pitchFamily="34" charset="0"/>
                <a:cs typeface="Times New Roman" panose="02020603050405020304" pitchFamily="18" charset="0"/>
              </a:rPr>
              <a:t>Важность признака</a:t>
            </a:r>
            <a:r>
              <a:rPr lang="ru-RU" sz="1800" dirty="0">
                <a:solidFill>
                  <a:srgbClr val="000000"/>
                </a:solidFill>
                <a:effectLst/>
                <a:latin typeface="Yandex Sans Text"/>
                <a:ea typeface="Calibri" panose="020F0502020204030204" pitchFamily="34" charset="0"/>
                <a:cs typeface="Times New Roman" panose="02020603050405020304" pitchFamily="18" charset="0"/>
              </a:rPr>
              <a:t> определяется на основе среднего уменьшения неопределенности (например, уменьшения энтропии или средней квадратичной ошибки) при использовании этого признака для разделения узлов деревьев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48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C643C3-2145-3482-6AD1-CF07A4D4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04795"/>
            <a:ext cx="8229600" cy="371400"/>
          </a:xfrm>
        </p:spPr>
        <p:txBody>
          <a:bodyPr>
            <a:noAutofit/>
          </a:bodyPr>
          <a:lstStyle/>
          <a:p>
            <a:r>
              <a:rPr lang="ru-RU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ru-RU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orest</a:t>
            </a:r>
            <a:endParaRPr lang="ru-RU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5DB25F4-22CA-2EEE-F3F0-743F7981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2250"/>
            <a:ext cx="3601233" cy="3029100"/>
          </a:xfrm>
        </p:spPr>
        <p:txBody>
          <a:bodyPr/>
          <a:lstStyle/>
          <a:p>
            <a:r>
              <a:rPr lang="ru-RU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ru-RU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ru-RU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(«случайный лес») — это алгоритм машинного обучения, который состоит из множества отдельных решающих деревьев, то есть из независимых моделей.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xmlns="" id="{A2A845DF-7611-79FE-8C6C-FD88474E8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3"/>
          <a:stretch/>
        </p:blipFill>
        <p:spPr bwMode="auto">
          <a:xfrm>
            <a:off x="5085569" y="1024687"/>
            <a:ext cx="3154680" cy="30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96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6808C89-6FD8-B03D-6574-AC3B1D89C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0615FD-5407-99A5-37EB-64E2BE8C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04795"/>
            <a:ext cx="8229600" cy="371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использованной литературы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EC4C6A7-4026-727A-A2F8-E9541DD9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" y="1354630"/>
            <a:ext cx="8595361" cy="2988770"/>
          </a:xfrm>
        </p:spPr>
        <p:txBody>
          <a:bodyPr>
            <a:normAutofit/>
          </a:bodyPr>
          <a:lstStyle/>
          <a:p>
            <a:r>
              <a:rPr lang="en-US" dirty="0"/>
              <a:t>Alex </a:t>
            </a:r>
            <a:r>
              <a:rPr lang="en-US" dirty="0" err="1"/>
              <a:t>Mashanski</a:t>
            </a:r>
            <a:r>
              <a:rPr lang="en-US" dirty="0"/>
              <a:t> </a:t>
            </a:r>
            <a:r>
              <a:rPr lang="ru-RU" dirty="0"/>
              <a:t>«Машинное обучение для начинающих: алгоритм случайного леса (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Forest</a:t>
            </a:r>
            <a:r>
              <a:rPr lang="ru-RU" dirty="0"/>
              <a:t>)»</a:t>
            </a:r>
            <a:r>
              <a:rPr lang="en-US" dirty="0"/>
              <a:t>, 2021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URL: </a:t>
            </a:r>
            <a:r>
              <a:rPr lang="en-US" dirty="0">
                <a:hlinkClick r:id="rId2"/>
              </a:rPr>
              <a:t>https://proglib.io/p/mashinnoe-obuchenie-dlya-nachinayushchih-algoritm-sluchaynogo-lesa-random-forest-2021-08-12</a:t>
            </a:r>
            <a:endParaRPr lang="en-US" dirty="0"/>
          </a:p>
          <a:p>
            <a:r>
              <a:rPr lang="ru-RU" dirty="0" err="1"/>
              <a:t>Мелкозерова</a:t>
            </a:r>
            <a:r>
              <a:rPr lang="en-US" dirty="0"/>
              <a:t> </a:t>
            </a:r>
            <a:r>
              <a:rPr lang="ru-RU" dirty="0"/>
              <a:t>В. «Что такое </a:t>
            </a:r>
            <a:r>
              <a:rPr lang="en-US" dirty="0"/>
              <a:t>random forest?</a:t>
            </a:r>
            <a:r>
              <a:rPr lang="ru-RU" dirty="0"/>
              <a:t>», 2024</a:t>
            </a:r>
            <a:br>
              <a:rPr lang="ru-RU" dirty="0"/>
            </a:br>
            <a:r>
              <a:rPr lang="en-US" dirty="0"/>
              <a:t>URL:  </a:t>
            </a:r>
            <a:r>
              <a:rPr lang="en-US" dirty="0">
                <a:hlinkClick r:id="rId3"/>
              </a:rPr>
              <a:t>https://sysblok.ru/glossary/chto-takoe-random-forest/</a:t>
            </a:r>
            <a:endParaRPr lang="en-US" dirty="0"/>
          </a:p>
          <a:p>
            <a:r>
              <a:rPr lang="en-US" dirty="0"/>
              <a:t>Alexander Cheng </a:t>
            </a:r>
            <a:r>
              <a:rPr lang="ru-RU" dirty="0"/>
              <a:t>«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Forest</a:t>
            </a:r>
            <a:r>
              <a:rPr lang="ru-RU" dirty="0"/>
              <a:t>, метод главных компонент и оптимизация </a:t>
            </a:r>
            <a:r>
              <a:rPr lang="ru-RU" dirty="0" err="1"/>
              <a:t>гиперпараметров</a:t>
            </a:r>
            <a:r>
              <a:rPr lang="ru-RU" dirty="0"/>
              <a:t>: пример решения задачи классификации на Python», 2020</a:t>
            </a:r>
            <a:br>
              <a:rPr lang="ru-RU" dirty="0"/>
            </a:br>
            <a:r>
              <a:rPr lang="en-US" dirty="0"/>
              <a:t>URL: https://habr.com/ru/companies/ruvds/articles/488342/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5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Задачи модели</a:t>
            </a:r>
            <a:endParaRPr dirty="0"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Классификация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Предсказание класса</a:t>
              </a: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218203" y="1211750"/>
            <a:ext cx="2312015" cy="3523636"/>
            <a:chOff x="6218203" y="1211750"/>
            <a:chExt cx="2312015" cy="3523636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Регрессия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218203" y="4403586"/>
              <a:ext cx="231201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Предсказание непрерывной величины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Работа алгоритма</a:t>
            </a:r>
            <a:endParaRPr dirty="0"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5203858" y="1311425"/>
            <a:ext cx="2387592" cy="604500"/>
            <a:chOff x="5203858" y="1311425"/>
            <a:chExt cx="2387592" cy="60450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9" name="Google Shape;609;p21"/>
            <p:cNvSpPr txBox="1"/>
            <p:nvPr/>
          </p:nvSpPr>
          <p:spPr>
            <a:xfrm>
              <a:off x="5203858" y="142323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Предсказание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1" name="Google Shape;611;p21"/>
          <p:cNvGrpSpPr/>
          <p:nvPr/>
        </p:nvGrpSpPr>
        <p:grpSpPr>
          <a:xfrm>
            <a:off x="4399258" y="2237083"/>
            <a:ext cx="1981200" cy="604500"/>
            <a:chOff x="4634200" y="2477850"/>
            <a:chExt cx="1981200" cy="60450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4" name="Google Shape;614;p21"/>
            <p:cNvSpPr txBox="1"/>
            <p:nvPr/>
          </p:nvSpPr>
          <p:spPr>
            <a:xfrm>
              <a:off x="4634200" y="258465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Ансамбль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2409874" y="3162741"/>
            <a:ext cx="2387593" cy="604500"/>
            <a:chOff x="4041807" y="2477850"/>
            <a:chExt cx="2387593" cy="60450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9" name="Google Shape;619;p21"/>
            <p:cNvSpPr txBox="1"/>
            <p:nvPr/>
          </p:nvSpPr>
          <p:spPr>
            <a:xfrm>
              <a:off x="4041807" y="259964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Обучение дерева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21" name="Google Shape;621;p21"/>
          <p:cNvGrpSpPr/>
          <p:nvPr/>
        </p:nvGrpSpPr>
        <p:grpSpPr>
          <a:xfrm>
            <a:off x="457202" y="4088400"/>
            <a:ext cx="2943273" cy="604500"/>
            <a:chOff x="3486127" y="2477850"/>
            <a:chExt cx="2943273" cy="60450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4" name="Google Shape;624;p21"/>
            <p:cNvSpPr txBox="1"/>
            <p:nvPr/>
          </p:nvSpPr>
          <p:spPr>
            <a:xfrm>
              <a:off x="3486127" y="2614200"/>
              <a:ext cx="227091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Подготовка обучающей выборки для одного дерева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rot="10800000" flipH="1">
            <a:off x="3400475" y="3767250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rot="10800000" flipH="1">
            <a:off x="4797466" y="2841592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rot="10800000" flipH="1">
            <a:off x="6194458" y="1915933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Метод </a:t>
              </a:r>
              <a:r>
                <a:rPr lang="ru-RU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беггинга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 dirty="0">
                  <a:latin typeface="Roboto"/>
                  <a:ea typeface="Roboto"/>
                  <a:cs typeface="Roboto"/>
                  <a:sym typeface="Roboto"/>
                </a:rPr>
                <a:t>bootstrap aggregation</a:t>
              </a: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754880" y="2066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200017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Подготовка обучающей выборки для одного дерева</a:t>
            </a:r>
            <a:endParaRPr dirty="0"/>
          </a:p>
        </p:txBody>
      </p:sp>
      <p:grpSp>
        <p:nvGrpSpPr>
          <p:cNvPr id="349" name="Google Shape;349;p17"/>
          <p:cNvGrpSpPr/>
          <p:nvPr/>
        </p:nvGrpSpPr>
        <p:grpSpPr>
          <a:xfrm>
            <a:off x="695360" y="25251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Bootstrap-sampling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В </a:t>
              </a:r>
              <a:r>
                <a:rPr lang="ru-RU" dirty="0" err="1">
                  <a:latin typeface="Roboto"/>
                  <a:ea typeface="Roboto"/>
                  <a:cs typeface="Roboto"/>
                  <a:sym typeface="Roboto"/>
                </a:rPr>
                <a:t>подвыборку</a:t>
              </a: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 может войти половина или треть примеров из всей обучающей выборки, при этом некоторые примеры могут повторяться</a:t>
              </a: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4993078" y="25251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65740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Разный набор признаков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ru-RU" dirty="0">
                  <a:latin typeface="Roboto"/>
                  <a:ea typeface="Roboto"/>
                  <a:cs typeface="Roboto"/>
                  <a:sym typeface="Roboto"/>
                </a:rPr>
                <a:t>В ансамбле для построения моделей каждый раз используется случайный набор признаков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Google Shape;351;p17">
            <a:extLst>
              <a:ext uri="{FF2B5EF4-FFF2-40B4-BE49-F238E27FC236}">
                <a16:creationId xmlns:a16="http://schemas.microsoft.com/office/drawing/2014/main" xmlns="" id="{07E8DA11-BC1D-61B2-26C5-1D62DE98873E}"/>
              </a:ext>
            </a:extLst>
          </p:cNvPr>
          <p:cNvSpPr txBox="1"/>
          <p:nvPr/>
        </p:nvSpPr>
        <p:spPr>
          <a:xfrm>
            <a:off x="1023042" y="1096525"/>
            <a:ext cx="6985572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ru-RU" b="1" dirty="0" err="1">
                <a:latin typeface="Roboto"/>
                <a:ea typeface="Roboto"/>
                <a:cs typeface="Roboto"/>
                <a:sym typeface="Roboto"/>
              </a:rPr>
              <a:t>Подвыборка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специальный набор данных, обладающий характеристиками, которые задаёт разработчик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B1F421-D7BA-4A48-9890-A97C3DEC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сорта яблока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2A590B5-2078-BC0A-F141-2BF9EA833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Данные для обучения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970BCA9-0A44-A2EA-223F-8B40F3E7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17" y="1950402"/>
            <a:ext cx="6669966" cy="26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5F0CF5-3C9D-EC0B-C016-F1538088B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7475EC-A5D0-7028-2615-2F800DA6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сорта яблока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D199AC9-FC6C-579B-6EFA-50B1DD45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57200"/>
            <a:ext cx="8229600" cy="3029100"/>
          </a:xfrm>
        </p:spPr>
        <p:txBody>
          <a:bodyPr>
            <a:normAutofit/>
          </a:bodyPr>
          <a:lstStyle/>
          <a:p>
            <a:r>
              <a:rPr lang="ru-RU" sz="1800" dirty="0"/>
              <a:t>Случайно выберем из общего набора четыре последних наблюдения и сформируем </a:t>
            </a:r>
            <a:r>
              <a:rPr lang="ru-RU" sz="1800" dirty="0" err="1"/>
              <a:t>подвыборку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EC49719-C0EF-8577-25DF-BE3DC8BC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47" y="2113914"/>
            <a:ext cx="6710187" cy="21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2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59F1493-CE19-B85E-7F7E-E1AD552EC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9C2915-25A4-29F4-F7BC-DA7D9FA2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сорта яблока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B649C2B-29A9-48C8-187E-40C7DDE1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57200"/>
            <a:ext cx="8229600" cy="3029100"/>
          </a:xfrm>
        </p:spPr>
        <p:txBody>
          <a:bodyPr>
            <a:normAutofit/>
          </a:bodyPr>
          <a:lstStyle/>
          <a:p>
            <a:r>
              <a:rPr lang="ru-RU" sz="1800" dirty="0"/>
              <a:t>Чтобы построить дерево, выберем два случайных признака, например, цвет плода и его вкус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E02E135-A4B5-A51F-7ADF-6AC1EC57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06" y="2205990"/>
            <a:ext cx="6814988" cy="1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5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BAD8B3-D029-B33D-2ECB-63FC79CF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C47CD6-5CC2-4A67-A2EB-11571190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Обучение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B67A164-7EEE-790A-D285-040CC6C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00728"/>
            <a:ext cx="3162300" cy="3029100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Построим дерево решений по собранной выборке</a:t>
            </a:r>
          </a:p>
          <a:p>
            <a:r>
              <a:rPr lang="ru-RU" sz="1800" dirty="0"/>
              <a:t>В </a:t>
            </a:r>
            <a:r>
              <a:rPr lang="en-US" sz="1800" dirty="0"/>
              <a:t>R</a:t>
            </a:r>
            <a:r>
              <a:rPr lang="ru-RU" sz="1800" dirty="0" err="1"/>
              <a:t>andom</a:t>
            </a:r>
            <a:r>
              <a:rPr lang="ru-RU" sz="1800" dirty="0"/>
              <a:t> </a:t>
            </a:r>
            <a:r>
              <a:rPr lang="en-US" sz="1800" dirty="0"/>
              <a:t>F</a:t>
            </a:r>
            <a:r>
              <a:rPr lang="ru-RU" sz="1800" dirty="0" err="1"/>
              <a:t>orest</a:t>
            </a:r>
            <a:r>
              <a:rPr lang="ru-RU" sz="1800" dirty="0"/>
              <a:t> деревья могут быть глубокими, так как их количество и разнообразие компенсирует переобучение каждого конкретного дерева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B47EE63-EDC6-B368-B280-A67C2668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11261"/>
            <a:ext cx="4783772" cy="31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38363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786</Words>
  <Application>Microsoft Office PowerPoint</Application>
  <PresentationFormat>Экран (16:9)</PresentationFormat>
  <Paragraphs>147</Paragraphs>
  <Slides>20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Yandex Sans Text</vt:lpstr>
      <vt:lpstr>Calibri</vt:lpstr>
      <vt:lpstr>Fira Sans Extra Condensed SemiBold</vt:lpstr>
      <vt:lpstr>Times New Roman</vt:lpstr>
      <vt:lpstr>Verdana</vt:lpstr>
      <vt:lpstr>Roboto</vt:lpstr>
      <vt:lpstr>Fira Sans Extra Condensed</vt:lpstr>
      <vt:lpstr>Arial</vt:lpstr>
      <vt:lpstr>Machine Learning Infographics by Slidesgo</vt:lpstr>
      <vt:lpstr>Machine Learning Random Forest</vt:lpstr>
      <vt:lpstr>Random Forest</vt:lpstr>
      <vt:lpstr>Задачи модели</vt:lpstr>
      <vt:lpstr>Работа алгоритма</vt:lpstr>
      <vt:lpstr>Подготовка обучающей выборки для одного дерева</vt:lpstr>
      <vt:lpstr>Классификация сорта яблока</vt:lpstr>
      <vt:lpstr>Классификация сорта яблока</vt:lpstr>
      <vt:lpstr>Классификация сорта яблока</vt:lpstr>
      <vt:lpstr>Обучение дерева</vt:lpstr>
      <vt:lpstr>Создание ансамбля</vt:lpstr>
      <vt:lpstr>Предсказание</vt:lpstr>
      <vt:lpstr>Предсказание</vt:lpstr>
      <vt:lpstr>Оценка точности модели</vt:lpstr>
      <vt:lpstr>Преимущества и недостатки</vt:lpstr>
      <vt:lpstr>Преимущества и недостатки</vt:lpstr>
      <vt:lpstr>Machine Learning Infographics</vt:lpstr>
      <vt:lpstr>Настройка гиперпараметров </vt:lpstr>
      <vt:lpstr>Метрики качества</vt:lpstr>
      <vt:lpstr>Бэггинг и оценка важности признаков</vt:lpstr>
      <vt:lpstr>Список использованной литературы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Random Forest</dc:title>
  <cp:lastModifiedBy>Шкуропат Павел Константинович</cp:lastModifiedBy>
  <cp:revision>4</cp:revision>
  <dcterms:modified xsi:type="dcterms:W3CDTF">2024-10-27T20:21:59Z</dcterms:modified>
</cp:coreProperties>
</file>