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61" r:id="rId9"/>
    <p:sldId id="262" r:id="rId10"/>
    <p:sldId id="263" r:id="rId11"/>
    <p:sldId id="264" r:id="rId12"/>
    <p:sldId id="270" r:id="rId13"/>
    <p:sldId id="271" r:id="rId14"/>
    <p:sldId id="273" r:id="rId15"/>
    <p:sldId id="275" r:id="rId16"/>
    <p:sldId id="276" r:id="rId17"/>
    <p:sldId id="277" r:id="rId18"/>
    <p:sldId id="27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8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34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6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8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9A56-CCBB-4C87-9450-66B0B5F8D422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5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1%82%D0%BE%D0%B4%D0%BE%D0%BB%D0%BE%D0%B3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ru.wikipedia.org/wiki/%D0%9F%D0%BE%D1%82%D0%BE%D0%BA_%D1%80%D0%B0%D0%B1%D0%BE%D1%82" TargetMode="External"/><Relationship Id="rId4" Type="http://schemas.openxmlformats.org/officeDocument/2006/relationships/hyperlink" Target="https://ru.wikipedia.org/wiki/%D0%91%D0%B8%D0%B7%D0%BD%D0%B5%D1%81-%D0%BF%D1%80%D0%BE%D1%86%D0%B5%D1%81%D1%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B344A30-A539-43CC-B3A3-31EAA0BBBFCB}"/>
              </a:ext>
            </a:extLst>
          </p:cNvPr>
          <p:cNvSpPr/>
          <p:nvPr/>
        </p:nvSpPr>
        <p:spPr>
          <a:xfrm>
            <a:off x="1223818" y="526571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Холодильник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Лаврененков Г.Ю.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84BF3E-0262-479D-8CE2-434BD34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9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3598B2-442F-4799-9102-F7F05C10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F63909F-FA30-47AC-AF7F-E9C55852CB69}"/>
              </a:ext>
            </a:extLst>
          </p:cNvPr>
          <p:cNvSpPr/>
          <p:nvPr/>
        </p:nvSpPr>
        <p:spPr>
          <a:xfrm>
            <a:off x="387031" y="188248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4EDB6C6-A5A4-4580-B8DE-7809E9462EF5}"/>
              </a:ext>
            </a:extLst>
          </p:cNvPr>
          <p:cNvSpPr/>
          <p:nvPr/>
        </p:nvSpPr>
        <p:spPr>
          <a:xfrm>
            <a:off x="264057" y="2682581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– фиксирует состояние определённых параметров на определенный момент времени. Диаграммы 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9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C04CA4-2291-46EB-B8A3-CF9AFEC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C87133-57C4-4ECC-AEDF-B023EDED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D444534-D71A-4B95-8A40-8A7D7A5ED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783" y="1322025"/>
            <a:ext cx="8328752" cy="46920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5AFBB30-A35C-4B7D-B895-2EFA30378BD7}"/>
              </a:ext>
            </a:extLst>
          </p:cNvPr>
          <p:cNvSpPr/>
          <p:nvPr/>
        </p:nvSpPr>
        <p:spPr>
          <a:xfrm>
            <a:off x="4982832" y="6251038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7E6DDA-8532-4E44-AC5D-F1332F8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81" y="151987"/>
            <a:ext cx="9905998" cy="1478570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(DFD)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DB2B3-925E-4095-9521-7C5A84E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1353748"/>
            <a:ext cx="4447625" cy="445652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это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Диаграмма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инструментов структурного анализа и проектирования информационных систем, существовавших до широкого распространения UML.</a:t>
            </a:r>
          </a:p>
          <a:p>
            <a:endParaRPr lang="ru-RU" dirty="0"/>
          </a:p>
        </p:txBody>
      </p:sp>
      <p:pic>
        <p:nvPicPr>
          <p:cNvPr id="7" name="Рисунок 6" descr="C:\Users\admin\Desktop\SfRjmymXKx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7" y="1468277"/>
            <a:ext cx="4991100" cy="487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66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41DB1A-58CF-4917-86C8-6880CDB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51469" cy="8277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493E301-52F0-4FC4-9249-7D072F814431}"/>
              </a:ext>
            </a:extLst>
          </p:cNvPr>
          <p:cNvSpPr/>
          <p:nvPr/>
        </p:nvSpPr>
        <p:spPr>
          <a:xfrm>
            <a:off x="149322" y="1032381"/>
            <a:ext cx="10901265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– унифицированный язык моделирования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Lаnguаge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система обозначений, которую можно применять для объектно-ориентированного анализа и проектирования. Его можно использовать для визуализации, спецификации, конструирования и документирования программных систем.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Словарь UML включает три вида строительных блоков: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­­Диаграммы;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Сущности;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Связи.</a:t>
            </a:r>
          </a:p>
        </p:txBody>
      </p:sp>
      <p:pic>
        <p:nvPicPr>
          <p:cNvPr id="8" name="Объект 7" descr="C:\Users\admin\Desktop\oTHW3LHhOs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48" y="2734230"/>
            <a:ext cx="4803354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3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245CD0-667A-41C5-B293-AC281B0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системе: классификация </a:t>
            </a:r>
            <a:r>
              <a:rPr lang="en-US" b="1" dirty="0"/>
              <a:t>FURPS</a:t>
            </a:r>
            <a:r>
              <a:rPr lang="ru-RU" b="1" dirty="0"/>
              <a:t>+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F0DDE0-C2BE-47EB-806B-351223DEB00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682123" y="5949109"/>
            <a:ext cx="45719" cy="550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EF5781D-E4B8-4BE8-99B8-100E933F4236}"/>
              </a:ext>
            </a:extLst>
          </p:cNvPr>
          <p:cNvSpPr/>
          <p:nvPr/>
        </p:nvSpPr>
        <p:spPr>
          <a:xfrm>
            <a:off x="1141413" y="1164134"/>
            <a:ext cx="651599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Классификация требований к системе FURPS+ была разработана Робертом </a:t>
            </a:r>
            <a:r>
              <a:rPr lang="ru-RU" sz="1400" dirty="0" err="1"/>
              <a:t>Грэйди</a:t>
            </a:r>
            <a:r>
              <a:rPr lang="ru-RU" sz="1400" dirty="0"/>
              <a:t> (</a:t>
            </a:r>
            <a:r>
              <a:rPr lang="ru-RU" sz="1400" dirty="0" err="1"/>
              <a:t>Robert</a:t>
            </a:r>
            <a:r>
              <a:rPr lang="ru-RU" sz="1400" dirty="0"/>
              <a:t> </a:t>
            </a:r>
            <a:r>
              <a:rPr lang="ru-RU" sz="1400" dirty="0" err="1"/>
              <a:t>Grаdy</a:t>
            </a:r>
            <a:r>
              <a:rPr lang="ru-RU" sz="1400" dirty="0"/>
              <a:t>) из </a:t>
            </a:r>
            <a:r>
              <a:rPr lang="ru-RU" sz="1400" dirty="0" err="1"/>
              <a:t>Hewlett-Pаckаrd</a:t>
            </a:r>
            <a:r>
              <a:rPr lang="ru-RU" sz="1400" dirty="0"/>
              <a:t> и предложена в 1992 году. Сокращение FURPS расшифровывается так:</a:t>
            </a:r>
          </a:p>
          <a:p>
            <a:pPr lvl="0"/>
            <a:r>
              <a:rPr lang="ru-RU" sz="1400" dirty="0" err="1"/>
              <a:t>Functionаlity</a:t>
            </a:r>
            <a:r>
              <a:rPr lang="ru-RU" sz="1400" dirty="0"/>
              <a:t>, функциональность</a:t>
            </a:r>
          </a:p>
          <a:p>
            <a:pPr lvl="0"/>
            <a:r>
              <a:rPr lang="ru-RU" sz="1400" dirty="0" err="1"/>
              <a:t>Usаbility</a:t>
            </a:r>
            <a:r>
              <a:rPr lang="ru-RU" sz="1400" dirty="0"/>
              <a:t>, удобство использования</a:t>
            </a:r>
          </a:p>
          <a:p>
            <a:pPr lvl="0"/>
            <a:r>
              <a:rPr lang="ru-RU" sz="1400" dirty="0" err="1"/>
              <a:t>Reliаbility</a:t>
            </a:r>
            <a:r>
              <a:rPr lang="ru-RU" sz="1400" dirty="0"/>
              <a:t>, надежность</a:t>
            </a:r>
          </a:p>
          <a:p>
            <a:pPr lvl="0"/>
            <a:r>
              <a:rPr lang="ru-RU" sz="1400" dirty="0" err="1"/>
              <a:t>Performаnce</a:t>
            </a:r>
            <a:r>
              <a:rPr lang="ru-RU" sz="1400" dirty="0"/>
              <a:t>, производительность</a:t>
            </a:r>
          </a:p>
          <a:p>
            <a:pPr lvl="0"/>
            <a:r>
              <a:rPr lang="ru-RU" sz="1400" dirty="0" err="1"/>
              <a:t>Supportаbility</a:t>
            </a:r>
            <a:r>
              <a:rPr lang="ru-RU" sz="1400" dirty="0"/>
              <a:t>, </a:t>
            </a:r>
            <a:r>
              <a:rPr lang="ru-RU" sz="1400" dirty="0" err="1"/>
              <a:t>поддерживаемость</a:t>
            </a:r>
            <a:endParaRPr lang="ru-RU" sz="1400" dirty="0"/>
          </a:p>
          <a:p>
            <a:pPr lvl="0"/>
            <a:r>
              <a:rPr lang="ru-RU" sz="1400" dirty="0"/>
              <a:t>+ необходимо помнить о таких возможных ограничениях, как:</a:t>
            </a:r>
          </a:p>
          <a:p>
            <a:pPr lvl="0"/>
            <a:r>
              <a:rPr lang="ru-RU" sz="1400" dirty="0"/>
              <a:t>ограничения проектирования, </a:t>
            </a:r>
            <a:r>
              <a:rPr lang="ru-RU" sz="1400" dirty="0" err="1"/>
              <a:t>design</a:t>
            </a:r>
            <a:endParaRPr lang="ru-RU" sz="1400" dirty="0"/>
          </a:p>
          <a:p>
            <a:pPr lvl="0"/>
            <a:r>
              <a:rPr lang="ru-RU" sz="1400" dirty="0"/>
              <a:t>ограничения разработки, </a:t>
            </a:r>
            <a:r>
              <a:rPr lang="ru-RU" sz="1400" dirty="0" err="1"/>
              <a:t>implementаtion</a:t>
            </a:r>
            <a:endParaRPr lang="ru-RU" sz="1400" dirty="0"/>
          </a:p>
          <a:p>
            <a:pPr lvl="0"/>
            <a:r>
              <a:rPr lang="ru-RU" sz="1400" dirty="0"/>
              <a:t>ограничения на интерфейсы, </a:t>
            </a:r>
            <a:r>
              <a:rPr lang="ru-RU" sz="1400" dirty="0" err="1"/>
              <a:t>interfаce</a:t>
            </a:r>
            <a:endParaRPr lang="ru-RU" sz="1400" dirty="0"/>
          </a:p>
          <a:p>
            <a:pPr lvl="0"/>
            <a:r>
              <a:rPr lang="ru-RU" sz="1400" dirty="0"/>
              <a:t>физические ограничения, physicаl</a:t>
            </a:r>
          </a:p>
          <a:p>
            <a:r>
              <a:rPr lang="ru-RU" sz="1400" dirty="0"/>
              <a:t>Если применить к этой классификации популярное разделение требований на функциональные и нефункциональные, то к последним следует отнести все перечисленные выше группы кроме первой, т.е. URPS+.</a:t>
            </a:r>
          </a:p>
          <a:p>
            <a:r>
              <a:rPr lang="en-US" sz="1400" dirty="0"/>
              <a:t>F</a:t>
            </a:r>
            <a:r>
              <a:rPr lang="ru-RU" sz="1400" dirty="0"/>
              <a:t> – стандартный набор функций;</a:t>
            </a:r>
          </a:p>
          <a:p>
            <a:r>
              <a:rPr lang="en-US" sz="1400" dirty="0"/>
              <a:t>U</a:t>
            </a:r>
            <a:r>
              <a:rPr lang="ru-RU" sz="1400" dirty="0"/>
              <a:t> – приятный дизайн, интуитивно понятный интерфейс;</a:t>
            </a:r>
          </a:p>
          <a:p>
            <a:r>
              <a:rPr lang="en-US" sz="1400" dirty="0"/>
              <a:t>R</a:t>
            </a:r>
            <a:r>
              <a:rPr lang="ru-RU" sz="1400" dirty="0"/>
              <a:t> – 1 сбой/5 лет; среднее время сбоя – 3 секунды; время готовности системы к работе – 5 сек.</a:t>
            </a:r>
          </a:p>
          <a:p>
            <a:r>
              <a:rPr lang="en-US" sz="1400" dirty="0"/>
              <a:t>P</a:t>
            </a:r>
            <a:r>
              <a:rPr lang="ru-RU" sz="1400" dirty="0"/>
              <a:t> – время отклика системы 0.01 сек, 100% эффективность работы, пропускная способность 30 запросов в минуту; потребление ресурсов – 60 Вт/ час;</a:t>
            </a:r>
          </a:p>
          <a:p>
            <a:r>
              <a:rPr lang="en-US" sz="1400" dirty="0"/>
              <a:t>S</a:t>
            </a:r>
            <a:r>
              <a:rPr lang="ru-RU" sz="1400" dirty="0"/>
              <a:t> – легкая настройка;</a:t>
            </a:r>
          </a:p>
          <a:p>
            <a:r>
              <a:rPr lang="ru-RU" sz="1400" dirty="0"/>
              <a:t>+ - ограничение температуры </a:t>
            </a:r>
          </a:p>
        </p:txBody>
      </p:sp>
    </p:spTree>
    <p:extLst>
      <p:ext uri="{BB962C8B-B14F-4D97-AF65-F5344CB8AC3E}">
        <p14:creationId xmlns:p14="http://schemas.microsoft.com/office/powerpoint/2010/main" val="21378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2CE822-C2B7-4BEF-8CA8-5C56967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C01C469-D428-4572-8A2A-7B8BE6EC00ED}"/>
              </a:ext>
            </a:extLst>
          </p:cNvPr>
          <p:cNvSpPr/>
          <p:nvPr/>
        </p:nvSpPr>
        <p:spPr>
          <a:xfrm>
            <a:off x="2518687" y="5989816"/>
            <a:ext cx="35903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Начало работы холодильника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93" y="1221626"/>
            <a:ext cx="8848725" cy="45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440EEF-7621-4ECD-A286-F000790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62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8CBFAF-75D2-40C4-9791-491416E093E1}"/>
              </a:ext>
            </a:extLst>
          </p:cNvPr>
          <p:cNvSpPr/>
          <p:nvPr/>
        </p:nvSpPr>
        <p:spPr>
          <a:xfrm>
            <a:off x="3203663" y="6234044"/>
            <a:ext cx="4979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Включенный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холодильник с открытыми дверями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8" y="1213394"/>
            <a:ext cx="8000770" cy="50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8442F0-1EBC-41B9-943B-4467132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673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CE546D2-D85E-4BE0-96DA-A4DE5D31C6B5}"/>
              </a:ext>
            </a:extLst>
          </p:cNvPr>
          <p:cNvSpPr/>
          <p:nvPr/>
        </p:nvSpPr>
        <p:spPr>
          <a:xfrm>
            <a:off x="1824036" y="5821865"/>
            <a:ext cx="44198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Температуру можно вводить вручную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35586"/>
            <a:ext cx="8877300" cy="48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99DA6F-36C0-46B8-932B-DE2A3B3E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E86ED20-67E3-4092-B9DD-65BFEEAC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1099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проделанного курсового проекта была проведена работа с литературой в области разработки различного типа диаграмм и технологии разработки программного обеспечения, сформулированы основные понятия темы.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создано подробное описание унифицированного процесса разработки программного обеспечения для системы домофона. Реализованы 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Ганта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IDEF0, DFD , EPC, BPMN, а также FURPS+ 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были смоделированы процессы, разработаны требования, основанные на прецедентах. Все это выразилось в ряде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2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9E5E3E-E8DC-4894-9F20-8BDE81AD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D7A7DBC-BB55-48D5-BBA4-27FF4ED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39" y="5234473"/>
            <a:ext cx="2836472" cy="556728"/>
          </a:xfrm>
        </p:spPr>
        <p:txBody>
          <a:bodyPr>
            <a:noAutofit/>
          </a:bodyPr>
          <a:lstStyle/>
          <a:p>
            <a:r>
              <a:rPr lang="ru-RU" dirty="0" smtClean="0"/>
              <a:t>Лаврененков Глеб</a:t>
            </a:r>
          </a:p>
          <a:p>
            <a:r>
              <a:rPr lang="ru-RU" dirty="0" smtClean="0"/>
              <a:t>18-К-АС1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31B67A-346D-48BF-9524-BB0671F9C153}"/>
              </a:ext>
            </a:extLst>
          </p:cNvPr>
          <p:cNvSpPr/>
          <p:nvPr/>
        </p:nvSpPr>
        <p:spPr>
          <a:xfrm>
            <a:off x="2150542" y="2249487"/>
            <a:ext cx="7887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2EABD0-74D9-458C-8546-CB9A65D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971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349E72-611A-40E1-BD02-6998472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521698"/>
            <a:ext cx="10717796" cy="49724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A6CAA5-6791-40EB-8D8E-0AD5560F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Ганта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885D9D81-50C9-471E-8339-9856E156B1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6" y="1782167"/>
            <a:ext cx="9906000" cy="13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EE91737-5109-495E-8BEC-DC0244040C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6" y="3160756"/>
            <a:ext cx="9905998" cy="1905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293FCF6-7F5D-491E-879B-21711C8815DF}"/>
              </a:ext>
            </a:extLst>
          </p:cNvPr>
          <p:cNvSpPr/>
          <p:nvPr/>
        </p:nvSpPr>
        <p:spPr>
          <a:xfrm>
            <a:off x="2590800" y="5535571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Диаграмма, показывающая план и график</a:t>
            </a:r>
          </a:p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 по проекту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«Холодильник»</a:t>
            </a:r>
            <a:endParaRPr lang="ru-RU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D5F1EF-4B41-4343-887A-35E716A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226632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Первый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10182D0-64EA-4132-960C-6ACE60C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6" y="1574167"/>
            <a:ext cx="5427339" cy="4714666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Рассмотрим </a:t>
            </a:r>
            <a:r>
              <a:rPr lang="ru-RU" sz="2000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первый уровень</a:t>
            </a: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процесса создания симулятора домофона.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тодология"/>
              </a:rPr>
              <a:t>методология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функционального моделирования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ийский язык"/>
              </a:rPr>
              <a:t>англ.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графическая нотация, предназначенная для формализации и описания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знес-процесс"/>
              </a:rPr>
              <a:t>бизнес-процессов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Отличительной особенностью IDEF0 является её акцент на соподчинённость объектов. В IDEF0 рассматриваются логические отношения между работами, а не их временная последовательность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ток работ"/>
              </a:rPr>
              <a:t>поток работ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слева обозначаются входные данные;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сверху – управление;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справа – выходные данные;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снизу – механизм.</a:t>
            </a:r>
          </a:p>
          <a:p>
            <a:endParaRPr lang="ru-RU" dirty="0"/>
          </a:p>
        </p:txBody>
      </p:sp>
      <p:pic>
        <p:nvPicPr>
          <p:cNvPr id="5" name="Рисунок 4" descr="C:\Users\admin\Desktop\H59SKFcfC5I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79" y="1574166"/>
            <a:ext cx="5610225" cy="4881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835842-74AC-4BE8-BD8F-60226AB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Второй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A8037E-29B9-4056-A038-145D060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3" y="1423323"/>
            <a:ext cx="4587584" cy="3451517"/>
          </a:xfrm>
        </p:spPr>
        <p:txBody>
          <a:bodyPr/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Рассмотрим </a:t>
            </a:r>
            <a:r>
              <a:rPr lang="ru-RU" sz="1400" u="sng" dirty="0">
                <a:latin typeface="Times New Roman"/>
                <a:ea typeface="Times New Roman"/>
                <a:cs typeface="Times New Roman"/>
                <a:sym typeface="Times New Roman"/>
              </a:rPr>
              <a:t>второй уровень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. Согласно варианту задания, было обнаружено два основных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этапа создания, и соответственно, две операции «Представить внешний вид симулятора» и «Разработать ПО». </a:t>
            </a:r>
          </a:p>
          <a:p>
            <a:endParaRPr lang="ru-RU" dirty="0"/>
          </a:p>
        </p:txBody>
      </p:sp>
      <p:pic>
        <p:nvPicPr>
          <p:cNvPr id="6" name="Рисунок 5" descr="C:\Users\admin\Desktop\H59SKFcfC5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67" y="1600315"/>
            <a:ext cx="5610225" cy="483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F03706-BBB3-4953-8930-6CBB648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xmlns="" id="{FCC32FC1-A1A3-4E63-96D7-A929A56E6BD7}"/>
              </a:ext>
            </a:extLst>
          </p:cNvPr>
          <p:cNvSpPr txBox="1"/>
          <p:nvPr/>
        </p:nvSpPr>
        <p:spPr>
          <a:xfrm>
            <a:off x="2670337" y="5943600"/>
            <a:ext cx="60909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представления как должен выглядеть симулятор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 descr="C:\Users\admin\Desktop\H59SKFcfC5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11" y="1880235"/>
            <a:ext cx="7391801" cy="346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4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CB111C-F8ED-4902-BE7D-31ECAD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166F2E9-DCB8-4852-96EE-B0291BE8E051}"/>
              </a:ext>
            </a:extLst>
          </p:cNvPr>
          <p:cNvSpPr/>
          <p:nvPr/>
        </p:nvSpPr>
        <p:spPr>
          <a:xfrm>
            <a:off x="4063767" y="6363477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кода программы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 descr="C:\Users\admin\Desktop\cEdqj4V59q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87" y="1806084"/>
            <a:ext cx="8582140" cy="4297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797522-A9E3-43F7-90C6-FE6F4C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25912E-FD06-4731-B43C-0F8CCE6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47" y="1510203"/>
            <a:ext cx="9905999" cy="3541714"/>
          </a:xfrm>
        </p:spPr>
        <p:txBody>
          <a:bodyPr/>
          <a:lstStyle/>
          <a:p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(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моделирования бизнес-процессов. 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3FABD43-9F28-4BC9-8269-E7F3D8E3B07A}"/>
              </a:ext>
            </a:extLst>
          </p:cNvPr>
          <p:cNvSpPr/>
          <p:nvPr/>
        </p:nvSpPr>
        <p:spPr>
          <a:xfrm>
            <a:off x="2246697" y="37746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F057B3-24DD-429F-9CE6-929B0D593CE8}"/>
              </a:ext>
            </a:extLst>
          </p:cNvPr>
          <p:cNvSpPr/>
          <p:nvPr/>
        </p:nvSpPr>
        <p:spPr>
          <a:xfrm>
            <a:off x="4396388" y="5980127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 flipV="1">
            <a:off x="1035587" y="5791201"/>
            <a:ext cx="105826" cy="188926"/>
          </a:xfrm>
        </p:spPr>
        <p:txBody>
          <a:bodyPr>
            <a:normAutofit/>
          </a:bodyPr>
          <a:lstStyle/>
          <a:p>
            <a:endParaRPr lang="ru-RU" sz="100" dirty="0"/>
          </a:p>
        </p:txBody>
      </p:sp>
      <p:pic>
        <p:nvPicPr>
          <p:cNvPr id="7" name="Рисунок 6" descr="C:\Users\admin\Desktop\cK9WOYiEcx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74" y="823277"/>
            <a:ext cx="8405871" cy="521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5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76</TotalTime>
  <Words>702</Words>
  <Application>Microsoft Office PowerPoint</Application>
  <PresentationFormat>Широкоэкранный</PresentationFormat>
  <Paragraphs>100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Wingdings</vt:lpstr>
      <vt:lpstr>Контур</vt:lpstr>
      <vt:lpstr>Презентация PowerPoint</vt:lpstr>
      <vt:lpstr>Постановка задачи</vt:lpstr>
      <vt:lpstr>Диаграмма Ганта</vt:lpstr>
      <vt:lpstr>Создание модели Аs-Isв стандарте IDEF0. Первый уровень.</vt:lpstr>
      <vt:lpstr>Создание модели Аs-Isв стандарте IDEF0. Второй уровень.</vt:lpstr>
      <vt:lpstr>Создание модели Аs-Isв стандарте IDEF0. третий уровень.</vt:lpstr>
      <vt:lpstr>Создание модели Аs-Isв стандарте IDEF0. третий уровень.</vt:lpstr>
      <vt:lpstr>Диаграмма bpmn</vt:lpstr>
      <vt:lpstr>Презентация PowerPoint</vt:lpstr>
      <vt:lpstr>диаграмма EPC</vt:lpstr>
      <vt:lpstr>диаграмма EPC</vt:lpstr>
      <vt:lpstr>Диаграмма потоков данных (DFD)</vt:lpstr>
      <vt:lpstr>UML </vt:lpstr>
      <vt:lpstr>Требования к системе: классификация FURPS+ </vt:lpstr>
      <vt:lpstr>Тестирование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Лаврененков Глеб</dc:creator>
  <cp:lastModifiedBy>Учетная запись Майкрософт</cp:lastModifiedBy>
  <cp:revision>15</cp:revision>
  <dcterms:created xsi:type="dcterms:W3CDTF">2020-05-15T14:35:28Z</dcterms:created>
  <dcterms:modified xsi:type="dcterms:W3CDTF">2020-11-26T02:51:46Z</dcterms:modified>
</cp:coreProperties>
</file>