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aac1a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0aac1a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0c0ae097b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60c0ae097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c0ae097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0c0ae097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c0ae097b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0c0ae097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0c0ae097b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60c0ae097b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0c0ae097b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0c0ae097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c0ae097b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60c0ae097b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c0ae097b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60c0ae097b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eea6c12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eea6c12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c930386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c93038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c930386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6c930386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c9303869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c930386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c9303869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6c930386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c9303869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c930386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c9303869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6c9303869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0c0ae097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60c0ae097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74" name="Google Shape;74;p17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заголовок" showMasterSp="0">
  <p:cSld name="Заголовок и под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- вверху">
  <p:cSld name="Заголовок - вверху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ункты, дополн.">
  <p:cSld name="Заголовок и пункты, дополн.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22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нкты">
  <p:cSld name="Пункты">
    <p:bg>
      <p:bgPr>
        <a:solidFill>
          <a:srgbClr val="22222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24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rgbClr val="2222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 showMasterSp="0">
  <p:cSld name="Цитата 2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ото" showMasterSp="0">
  <p:cSld name="Фото">
    <p:bg>
      <p:bgPr>
        <a:solidFill>
          <a:srgbClr val="2222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">
    <p:bg>
      <p:bgPr>
        <a:solidFill>
          <a:srgbClr val="22222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" showMasterSp="0">
  <p:cSld name="Пустой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664250" y="863150"/>
            <a:ext cx="4332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Основы языка Python. Интерактивный курс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Строки. Определение. Методы. Форматирование</a:t>
            </a:r>
            <a:endParaRPr/>
          </a:p>
        </p:txBody>
      </p:sp>
      <p:pic>
        <p:nvPicPr>
          <p:cNvPr descr="Python copy.png"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215" name="Google Shape;215;p39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Объявление списков.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Основные действия со списками.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Дополнительные действия со списками.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in.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9" name="Google Shape;219;p39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Кортежи.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Тип данных list.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Практика -&gt; Теория</a:t>
            </a:r>
            <a:endParaRPr sz="3200"/>
          </a:p>
        </p:txBody>
      </p:sp>
      <p:sp>
        <p:nvSpPr>
          <p:cNvPr id="226" name="Google Shape;226;p40"/>
          <p:cNvSpPr/>
          <p:nvPr/>
        </p:nvSpPr>
        <p:spPr>
          <a:xfrm>
            <a:off x="1142375" y="2118100"/>
            <a:ext cx="68544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C2D30"/>
                </a:solidFill>
              </a:rPr>
              <a:t>Программа “Победители”:</a:t>
            </a:r>
            <a:endParaRPr b="1"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Поздравить победителей соревнований по Python!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Списки (list)</a:t>
            </a:r>
            <a:endParaRPr sz="3200"/>
          </a:p>
        </p:txBody>
      </p:sp>
      <p:sp>
        <p:nvSpPr>
          <p:cNvPr id="232" name="Google Shape;232;p41"/>
          <p:cNvSpPr/>
          <p:nvPr/>
        </p:nvSpPr>
        <p:spPr>
          <a:xfrm>
            <a:off x="1142375" y="23493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some_list = [‘hello’, 123, True]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Списки - упорядоченные </a:t>
            </a:r>
            <a:r>
              <a:rPr b="1" lang="ru" sz="1600">
                <a:solidFill>
                  <a:srgbClr val="2C2D30"/>
                </a:solidFill>
              </a:rPr>
              <a:t>изменяемые</a:t>
            </a:r>
            <a:r>
              <a:rPr lang="ru" sz="1600">
                <a:solidFill>
                  <a:srgbClr val="2C2D30"/>
                </a:solidFill>
              </a:rPr>
              <a:t> коллекции объектов </a:t>
            </a:r>
            <a:r>
              <a:rPr b="1" lang="ru" sz="1600">
                <a:solidFill>
                  <a:srgbClr val="2C2D30"/>
                </a:solidFill>
              </a:rPr>
              <a:t>произвольных</a:t>
            </a:r>
            <a:r>
              <a:rPr lang="ru" sz="1600">
                <a:solidFill>
                  <a:srgbClr val="2C2D30"/>
                </a:solidFill>
              </a:rPr>
              <a:t> типов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1142375" y="28827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Чаще всего содержат элементы одного типа (например, имена друзей)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1142375" y="35685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friends = [‘Leo’, ‘Max’, ‘Kate’]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Функция len и методы списка</a:t>
            </a:r>
            <a:endParaRPr sz="3200"/>
          </a:p>
        </p:txBody>
      </p:sp>
      <p:sp>
        <p:nvSpPr>
          <p:cNvPr id="241" name="Google Shape;241;p42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friends.append(‘Ron’) - добавление нового элемента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friends.pop() - удаляем последний элемент и возвращаем его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3" name="Google Shape;243;p42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friends.clear() - очищаем весь список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friends.remove(‘Ron’) - удаление объекта из списка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del friends[0] - удаление элемента по индексу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len(friends) - длина списка (сколько в нем элементов)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Другие методы list</a:t>
            </a:r>
            <a:endParaRPr sz="3200"/>
          </a:p>
        </p:txBody>
      </p:sp>
      <p:sp>
        <p:nvSpPr>
          <p:cNvPr id="252" name="Google Shape;252;p4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выпадающая подсказка в PyСharm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pythonworld.ru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официальная документация Python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5" name="Google Shape;255;p43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Google, 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сортировка, копирование, ...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Кортеж (tuple)</a:t>
            </a:r>
            <a:endParaRPr sz="3200"/>
          </a:p>
        </p:txBody>
      </p:sp>
      <p:sp>
        <p:nvSpPr>
          <p:cNvPr id="262" name="Google Shape;262;p44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записывается в круглых скобках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roles = (‘user’, ‘manager’, ‘admin’)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список, который нельзя изменять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служит для защиты от изменений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Пример</a:t>
            </a:r>
            <a:endParaRPr sz="3200"/>
          </a:p>
        </p:txBody>
      </p:sp>
      <p:sp>
        <p:nvSpPr>
          <p:cNvPr id="271" name="Google Shape;271;p45"/>
          <p:cNvSpPr/>
          <p:nvPr/>
        </p:nvSpPr>
        <p:spPr>
          <a:xfrm>
            <a:off x="1142375" y="1737100"/>
            <a:ext cx="68544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Программа winners, интерактивное награждение победителей соревнований по Python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140" name="Google Shape;140;p31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Объявление строк.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Основные действия со строками.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Дополнительные действия со строками.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Форматирование строки.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Пример использования.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Тип данных “строка”.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Строка str</a:t>
            </a:r>
            <a:endParaRPr sz="3200"/>
          </a:p>
        </p:txBody>
      </p:sp>
      <p:sp>
        <p:nvSpPr>
          <p:cNvPr id="151" name="Google Shape;151;p32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Можно получить символ по индексу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friend[1]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 начинаются с 0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 Python можно использовать отрицательные индексы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friend[-2]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Состоит из набора символов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Срезы</a:t>
            </a:r>
            <a:endParaRPr sz="3200"/>
          </a:p>
        </p:txBody>
      </p:sp>
      <p:sp>
        <p:nvSpPr>
          <p:cNvPr id="162" name="Google Shape;162;p3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</a:t>
            </a:r>
            <a:r>
              <a:rPr lang="ru" sz="1600">
                <a:solidFill>
                  <a:srgbClr val="2C2D30"/>
                </a:solidFill>
              </a:rPr>
              <a:t>start</a:t>
            </a:r>
            <a:r>
              <a:rPr lang="ru" sz="1600">
                <a:solidFill>
                  <a:srgbClr val="2C2D30"/>
                </a:solidFill>
              </a:rPr>
              <a:t>:end]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friend[1:4]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1 - с какого символа, 4 - по какой символ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friend[:4] - срез с начала 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friend[1:] - срез до конца 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Можно получить несколько символов (часть строки)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Функция len и методы строки</a:t>
            </a:r>
            <a:endParaRPr sz="3200"/>
          </a:p>
        </p:txBody>
      </p:sp>
      <p:sp>
        <p:nvSpPr>
          <p:cNvPr id="173" name="Google Shape;173;p34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friend.find(‘a’) - ищем символ ‘a’ в строке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4" name="Google Shape;174;p34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friend.split() - разбиение строки через пробел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friend.isdigit() - строка состоит из чисел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6" name="Google Shape;176;p34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friend.upper() - приведение строки к верхнему регистру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friend.lower() - приведение строки к нижнему регистру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8" name="Google Shape;178;p34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len(friend) - длина строки (сколько в ней символов)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Другие методы строки</a:t>
            </a:r>
            <a:endParaRPr sz="3200"/>
          </a:p>
        </p:txBody>
      </p:sp>
      <p:sp>
        <p:nvSpPr>
          <p:cNvPr id="184" name="Google Shape;184;p35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выпадающая подсказка в PyCharm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pythonworld.ru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официальная документация Python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7" name="Google Shape;187;p35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google, 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help(str)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Форматирование строк</a:t>
            </a:r>
            <a:endParaRPr sz="3200"/>
          </a:p>
        </p:txBody>
      </p:sp>
      <p:sp>
        <p:nvSpPr>
          <p:cNvPr id="194" name="Google Shape;194;p36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%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format (рекомендуется)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конкатенация (не рекомендуется)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Пример</a:t>
            </a:r>
            <a:endParaRPr sz="3200"/>
          </a:p>
        </p:txBody>
      </p:sp>
      <p:sp>
        <p:nvSpPr>
          <p:cNvPr id="202" name="Google Shape;202;p37"/>
          <p:cNvSpPr/>
          <p:nvPr/>
        </p:nvSpPr>
        <p:spPr>
          <a:xfrm>
            <a:off x="1142375" y="1737100"/>
            <a:ext cx="6854400" cy="22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Дана строка: “Первые 5 мест на соревнованиях: 1. Иванов 2. Петров 3. Сидоров 4. Орлов 5. Соколов”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Результат - поздравляем 1-ые 3 места: “Поздравляем </a:t>
            </a:r>
            <a:r>
              <a:rPr lang="ru" sz="1600">
                <a:solidFill>
                  <a:srgbClr val="2C2D30"/>
                </a:solidFill>
              </a:rPr>
              <a:t>1. ИВАНОВ 2. ПЕТРОВ 3 СИДОРОВ</a:t>
            </a:r>
            <a:r>
              <a:rPr lang="ru" sz="1600">
                <a:solidFill>
                  <a:srgbClr val="2C2D30"/>
                </a:solidFill>
              </a:rPr>
              <a:t> с успехом!”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Списки. Определение. Методы. 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Оператор in. Кортежи</a:t>
            </a:r>
            <a:endParaRPr/>
          </a:p>
        </p:txBody>
      </p:sp>
      <p:pic>
        <p:nvPicPr>
          <p:cNvPr descr="Python copy.png"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