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CA"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CA"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CA"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CA"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CA"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CA"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3" name="Picture 6" descr="Celestia-R1---OverlayTitleHD.png"/>
          <p:cNvPicPr/>
          <p:nvPr/>
        </p:nvPicPr>
        <p:blipFill>
          <a:blip r:embed="rId15"/>
          <a:stretch/>
        </p:blipFill>
        <p:spPr>
          <a:xfrm>
            <a:off x="0" y="0"/>
            <a:ext cx="12188160" cy="6855480"/>
          </a:xfrm>
          <a:prstGeom prst="rect">
            <a:avLst/>
          </a:prstGeom>
          <a:ln w="0">
            <a:noFill/>
          </a:ln>
        </p:spPr>
      </p:pic>
      <p:sp>
        <p:nvSpPr>
          <p:cNvPr id="4" name="PlaceHolder 1"/>
          <p:cNvSpPr>
            <a:spLocks noGrp="1"/>
          </p:cNvSpPr>
          <p:nvPr>
            <p:ph type="title"/>
          </p:nvPr>
        </p:nvSpPr>
        <p:spPr>
          <a:xfrm>
            <a:off x="685800" y="609480"/>
            <a:ext cx="10130760" cy="1455480"/>
          </a:xfrm>
          <a:prstGeom prst="rect">
            <a:avLst/>
          </a:prstGeom>
        </p:spPr>
        <p:txBody>
          <a:bodyPr lIns="0" tIns="0" rIns="0" bIns="0" anchor="ctr">
            <a:noAutofit/>
          </a:bodyPr>
          <a:lstStyle/>
          <a:p>
            <a:pPr algn="ctr"/>
            <a:r>
              <a:rPr lang="en-US" sz="4400" b="0" strike="noStrike" spc="-1">
                <a:solidFill>
                  <a:srgbClr val="000000"/>
                </a:solidFill>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39" name="Picture 6" descr="Celestia-R1---OverlayContentHD.png"/>
          <p:cNvPicPr/>
          <p:nvPr/>
        </p:nvPicPr>
        <p:blipFill>
          <a:blip r:embed="rId15"/>
          <a:stretch/>
        </p:blipFill>
        <p:spPr>
          <a:xfrm>
            <a:off x="0" y="0"/>
            <a:ext cx="12188160" cy="6855480"/>
          </a:xfrm>
          <a:prstGeom prst="rect">
            <a:avLst/>
          </a:prstGeom>
          <a:ln w="0">
            <a:noFill/>
          </a:ln>
        </p:spPr>
      </p:pic>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4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78" name="Picture 6" descr="Celestia-R1---OverlayContentHD.png"/>
          <p:cNvPicPr/>
          <p:nvPr/>
        </p:nvPicPr>
        <p:blipFill>
          <a:blip r:embed="rId15"/>
          <a:stretch/>
        </p:blipFill>
        <p:spPr>
          <a:xfrm>
            <a:off x="0" y="0"/>
            <a:ext cx="12188160" cy="6855480"/>
          </a:xfrm>
          <a:prstGeom prst="rect">
            <a:avLst/>
          </a:prstGeom>
          <a:ln w="0">
            <a:noFill/>
          </a:ln>
        </p:spPr>
      </p:pic>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80"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2569680" y="1479960"/>
            <a:ext cx="7197120" cy="242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800" b="0" strike="noStrike" cap="all" spc="-1">
                <a:solidFill>
                  <a:srgbClr val="FFFFFF"/>
                </a:solidFill>
                <a:latin typeface="Calibri Light"/>
                <a:ea typeface="DejaVu Sans"/>
              </a:rPr>
              <a:t>Group 404 </a:t>
            </a:r>
            <a:r>
              <a:rPr lang="en-US" sz="4800" b="0" strike="noStrike" cap="all" spc="-1">
                <a:solidFill>
                  <a:srgbClr val="FFFFFF"/>
                </a:solidFill>
                <a:latin typeface="Arial Nova"/>
                <a:ea typeface="DejaVu Sans"/>
              </a:rPr>
              <a:t>presentation</a:t>
            </a:r>
            <a:endParaRPr lang="en-CA" sz="4800" b="0" strike="noStrike" spc="-1">
              <a:latin typeface="Arial"/>
            </a:endParaRPr>
          </a:p>
        </p:txBody>
      </p:sp>
      <p:sp>
        <p:nvSpPr>
          <p:cNvPr id="118" name="CustomShape 2"/>
          <p:cNvSpPr/>
          <p:nvPr/>
        </p:nvSpPr>
        <p:spPr>
          <a:xfrm>
            <a:off x="380880" y="4431960"/>
            <a:ext cx="7197120" cy="2158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Aft>
                <a:spcPts val="1001"/>
              </a:spcAft>
              <a:tabLst>
                <a:tab pos="0" algn="l"/>
              </a:tabLst>
            </a:pPr>
            <a:r>
              <a:rPr lang="en-US" sz="1800" b="0" strike="noStrike" cap="all" spc="-1">
                <a:solidFill>
                  <a:srgbClr val="FFFFFF"/>
                </a:solidFill>
                <a:latin typeface="Calibri"/>
                <a:ea typeface="DejaVu Sans"/>
              </a:rPr>
              <a:t>Members:</a:t>
            </a:r>
            <a:endParaRPr lang="en-CA" sz="1800" b="0" strike="noStrike" spc="-1">
              <a:latin typeface="Arial"/>
            </a:endParaRPr>
          </a:p>
          <a:p>
            <a:pPr>
              <a:lnSpc>
                <a:spcPct val="100000"/>
              </a:lnSpc>
              <a:spcAft>
                <a:spcPts val="1001"/>
              </a:spcAft>
              <a:tabLst>
                <a:tab pos="0" algn="l"/>
              </a:tabLst>
            </a:pPr>
            <a:r>
              <a:rPr lang="en-CA" sz="1800" b="0" strike="noStrike" cap="all" spc="-1">
                <a:solidFill>
                  <a:srgbClr val="DCDDDE"/>
                </a:solidFill>
                <a:latin typeface="Whitney"/>
                <a:ea typeface="DejaVu Sans"/>
              </a:rPr>
              <a:t>Gregory Billings – </a:t>
            </a:r>
            <a:r>
              <a:rPr lang="en-CA" sz="1800" b="0" i="1" strike="noStrike" cap="all" spc="-1">
                <a:solidFill>
                  <a:srgbClr val="DCDDDE"/>
                </a:solidFill>
                <a:latin typeface="Whitney"/>
                <a:ea typeface="DejaVu Sans"/>
              </a:rPr>
              <a:t>300277195</a:t>
            </a:r>
            <a:r>
              <a:rPr lang="en-CA" sz="1800" b="0" strike="noStrike" cap="all" spc="-1">
                <a:solidFill>
                  <a:srgbClr val="DCDDDE"/>
                </a:solidFill>
                <a:latin typeface="Whitney"/>
                <a:ea typeface="DejaVu Sans"/>
              </a:rPr>
              <a:t> (Leader)</a:t>
            </a:r>
            <a:endParaRPr lang="en-CA" sz="1800" b="0" strike="noStrike" spc="-1">
              <a:latin typeface="Arial"/>
            </a:endParaRPr>
          </a:p>
          <a:p>
            <a:pPr>
              <a:lnSpc>
                <a:spcPct val="100000"/>
              </a:lnSpc>
              <a:spcAft>
                <a:spcPts val="1001"/>
              </a:spcAft>
              <a:tabLst>
                <a:tab pos="0" algn="l"/>
              </a:tabLst>
            </a:pPr>
            <a:r>
              <a:rPr lang="en-CA" sz="1800" b="0" strike="noStrike" cap="all" spc="-1">
                <a:solidFill>
                  <a:srgbClr val="DCDDDE"/>
                </a:solidFill>
                <a:latin typeface="Whitney"/>
                <a:ea typeface="DejaVu Sans"/>
              </a:rPr>
              <a:t>Francis Poirier – </a:t>
            </a:r>
            <a:r>
              <a:rPr lang="en-CA" sz="1800" b="0" i="1" strike="noStrike" cap="all" spc="-1">
                <a:solidFill>
                  <a:srgbClr val="DCDDDE"/>
                </a:solidFill>
                <a:latin typeface="Whitney"/>
                <a:ea typeface="DejaVu Sans"/>
              </a:rPr>
              <a:t>300290834</a:t>
            </a:r>
            <a:endParaRPr lang="en-CA" sz="1800" b="0" strike="noStrike" spc="-1">
              <a:latin typeface="Arial"/>
            </a:endParaRPr>
          </a:p>
          <a:p>
            <a:pPr>
              <a:lnSpc>
                <a:spcPct val="100000"/>
              </a:lnSpc>
              <a:spcAft>
                <a:spcPts val="1001"/>
              </a:spcAft>
              <a:tabLst>
                <a:tab pos="0" algn="l"/>
              </a:tabLst>
            </a:pPr>
            <a:r>
              <a:rPr lang="en-CA" sz="1800" b="0" strike="noStrike" cap="all" spc="-1">
                <a:solidFill>
                  <a:srgbClr val="DCDDDE"/>
                </a:solidFill>
                <a:latin typeface="Whitney"/>
                <a:ea typeface="DejaVu Sans"/>
              </a:rPr>
              <a:t>Alfredo Morales – </a:t>
            </a:r>
            <a:r>
              <a:rPr lang="en-CA" sz="1800" b="0" i="1" strike="noStrike" cap="all" spc="-1">
                <a:solidFill>
                  <a:srgbClr val="DCDDDE"/>
                </a:solidFill>
                <a:latin typeface="Whitney"/>
                <a:ea typeface="DejaVu Sans"/>
              </a:rPr>
              <a:t>300307393</a:t>
            </a:r>
            <a:endParaRPr lang="en-CA" sz="1800" b="0" strike="noStrike" spc="-1">
              <a:latin typeface="Arial"/>
            </a:endParaRPr>
          </a:p>
          <a:p>
            <a:pPr>
              <a:lnSpc>
                <a:spcPct val="100000"/>
              </a:lnSpc>
              <a:spcAft>
                <a:spcPts val="1001"/>
              </a:spcAft>
              <a:tabLst>
                <a:tab pos="0" algn="l"/>
              </a:tabLst>
            </a:pPr>
            <a:r>
              <a:rPr lang="en-CA" sz="1800" b="0" strike="noStrike" cap="all" spc="-1">
                <a:solidFill>
                  <a:srgbClr val="DCDDDE"/>
                </a:solidFill>
                <a:latin typeface="Whitney"/>
                <a:ea typeface="DejaVu Sans"/>
              </a:rPr>
              <a:t>Shubham Kapoor – </a:t>
            </a:r>
            <a:r>
              <a:rPr lang="en-CA" sz="1800" b="0" i="1" strike="noStrike" cap="all" spc="-1">
                <a:solidFill>
                  <a:srgbClr val="DCDDDE"/>
                </a:solidFill>
                <a:latin typeface="Whitney"/>
                <a:ea typeface="DejaVu Sans"/>
              </a:rPr>
              <a:t>300298453</a:t>
            </a:r>
            <a:endParaRPr lang="en-CA" sz="1800" b="0" strike="noStrike" spc="-1">
              <a:latin typeface="Arial"/>
            </a:endParaRPr>
          </a:p>
          <a:p>
            <a:pPr>
              <a:lnSpc>
                <a:spcPct val="100000"/>
              </a:lnSpc>
              <a:spcAft>
                <a:spcPts val="1001"/>
              </a:spcAft>
              <a:tabLst>
                <a:tab pos="0" algn="l"/>
              </a:tabLst>
            </a:pPr>
            <a:endParaRPr lang="en-CA" sz="1800" b="0" strike="noStrike" spc="-1">
              <a:latin typeface="Arial"/>
            </a:endParaRPr>
          </a:p>
          <a:p>
            <a:pPr>
              <a:lnSpc>
                <a:spcPct val="100000"/>
              </a:lnSpc>
              <a:spcAft>
                <a:spcPts val="1001"/>
              </a:spcAft>
              <a:tabLst>
                <a:tab pos="0" algn="l"/>
              </a:tabLst>
            </a:pPr>
            <a:endParaRPr lang="en-CA"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685800" y="-31708"/>
            <a:ext cx="10131120" cy="1455840"/>
          </a:xfrm>
          <a:prstGeom prst="rect">
            <a:avLst/>
          </a:prstGeom>
          <a:noFill/>
          <a:ln w="0">
            <a:noFill/>
          </a:ln>
        </p:spPr>
        <p:txBody>
          <a:bodyPr anchor="ctr">
            <a:noAutofit/>
          </a:bodyPr>
          <a:lstStyle/>
          <a:p>
            <a:pPr>
              <a:lnSpc>
                <a:spcPct val="100000"/>
              </a:lnSpc>
            </a:pPr>
            <a:r>
              <a:rPr lang="en-US" sz="3600" b="0" strike="noStrike" cap="all" spc="-1" dirty="0">
                <a:solidFill>
                  <a:srgbClr val="FFFFFF"/>
                </a:solidFill>
                <a:latin typeface="Arial Nova"/>
              </a:rPr>
              <a:t>Lessons Learned</a:t>
            </a:r>
            <a:endParaRPr lang="en-US" sz="3600" b="0" strike="noStrike" spc="-1" dirty="0">
              <a:solidFill>
                <a:srgbClr val="FFFFFF"/>
              </a:solidFill>
              <a:latin typeface="Calibri"/>
            </a:endParaRPr>
          </a:p>
        </p:txBody>
      </p:sp>
      <p:sp>
        <p:nvSpPr>
          <p:cNvPr id="151" name="TextShape 2"/>
          <p:cNvSpPr txBox="1"/>
          <p:nvPr/>
        </p:nvSpPr>
        <p:spPr>
          <a:xfrm>
            <a:off x="497797" y="1685492"/>
            <a:ext cx="10131120" cy="3978720"/>
          </a:xfrm>
          <a:prstGeom prst="rect">
            <a:avLst/>
          </a:prstGeom>
          <a:noFill/>
          <a:ln w="0">
            <a:noFill/>
          </a:ln>
        </p:spPr>
        <p:txBody>
          <a:bodyPr anchor="ctr">
            <a:noAutofit/>
          </a:bodyPr>
          <a:lstStyle/>
          <a:p>
            <a:pPr>
              <a:lnSpc>
                <a:spcPct val="100000"/>
              </a:lnSpc>
              <a:tabLst>
                <a:tab pos="0" algn="l"/>
              </a:tabLst>
            </a:pPr>
            <a:br/>
            <a:endParaRPr lang="en-US" sz="1800" b="0" strike="noStrike" spc="-1">
              <a:solidFill>
                <a:srgbClr val="FFFFFF"/>
              </a:solidFill>
              <a:latin typeface="Calibri"/>
            </a:endParaRPr>
          </a:p>
          <a:p>
            <a:pPr>
              <a:lnSpc>
                <a:spcPct val="100000"/>
              </a:lnSpc>
              <a:tabLst>
                <a:tab pos="0" algn="l"/>
              </a:tabLst>
            </a:pPr>
            <a:br/>
            <a:endParaRPr lang="en-US" sz="1800" b="0" strike="noStrike" spc="-1">
              <a:solidFill>
                <a:srgbClr val="FFFFFF"/>
              </a:solidFill>
              <a:latin typeface="Calibri"/>
            </a:endParaRPr>
          </a:p>
        </p:txBody>
      </p:sp>
      <p:graphicFrame>
        <p:nvGraphicFramePr>
          <p:cNvPr id="152" name="Table 3"/>
          <p:cNvGraphicFramePr/>
          <p:nvPr/>
        </p:nvGraphicFramePr>
        <p:xfrm>
          <a:off x="685800" y="1010243"/>
          <a:ext cx="7200360" cy="4522440"/>
        </p:xfrm>
        <a:graphic>
          <a:graphicData uri="http://schemas.openxmlformats.org/drawingml/2006/table">
            <a:tbl>
              <a:tblPr/>
              <a:tblGrid>
                <a:gridCol w="1800000">
                  <a:extLst>
                    <a:ext uri="{9D8B030D-6E8A-4147-A177-3AD203B41FA5}">
                      <a16:colId xmlns:a16="http://schemas.microsoft.com/office/drawing/2014/main" val="20000"/>
                    </a:ext>
                  </a:extLst>
                </a:gridCol>
                <a:gridCol w="1800000">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gridCol w="1800360">
                  <a:extLst>
                    <a:ext uri="{9D8B030D-6E8A-4147-A177-3AD203B41FA5}">
                      <a16:colId xmlns:a16="http://schemas.microsoft.com/office/drawing/2014/main" val="20003"/>
                    </a:ext>
                  </a:extLst>
                </a:gridCol>
              </a:tblGrid>
              <a:tr h="380160">
                <a:tc>
                  <a:txBody>
                    <a:bodyPr/>
                    <a:lstStyle/>
                    <a:p>
                      <a:pPr>
                        <a:lnSpc>
                          <a:spcPct val="100000"/>
                        </a:lnSpc>
                      </a:pPr>
                      <a:r>
                        <a:rPr lang="en-CA" sz="1100" b="0" strike="noStrike" spc="-1">
                          <a:solidFill>
                            <a:srgbClr val="FFFFFF"/>
                          </a:solidFill>
                          <a:latin typeface="Calibri"/>
                        </a:rPr>
                        <a:t>Things to discuss</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CA" sz="1100" b="0" strike="noStrike" spc="-1">
                          <a:solidFill>
                            <a:srgbClr val="FFFFFF"/>
                          </a:solidFill>
                          <a:latin typeface="Calibri"/>
                        </a:rPr>
                        <a:t>Thing 1</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CA" sz="1100" b="0" strike="noStrike" spc="-1">
                          <a:solidFill>
                            <a:srgbClr val="FFFFFF"/>
                          </a:solidFill>
                          <a:latin typeface="Calibri"/>
                        </a:rPr>
                        <a:t>Thing 2</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CA" sz="1100" b="0" strike="noStrike" spc="-1">
                          <a:solidFill>
                            <a:srgbClr val="FFFFFF"/>
                          </a:solidFill>
                          <a:latin typeface="Calibri"/>
                        </a:rPr>
                        <a:t>Thing 3</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0"/>
                  </a:ext>
                </a:extLst>
              </a:tr>
              <a:tr h="1246320">
                <a:tc>
                  <a:txBody>
                    <a:bodyPr/>
                    <a:lstStyle/>
                    <a:p>
                      <a:pPr>
                        <a:lnSpc>
                          <a:spcPct val="100000"/>
                        </a:lnSpc>
                      </a:pPr>
                      <a:r>
                        <a:rPr lang="en-US" sz="1100" b="0" strike="noStrike" spc="-1" dirty="0">
                          <a:solidFill>
                            <a:srgbClr val="FFFFFF"/>
                          </a:solidFill>
                          <a:latin typeface="Calibri"/>
                        </a:rPr>
                        <a:t>3 principles the group project helped to solidify</a:t>
                      </a:r>
                      <a:endParaRPr lang="en-CA" sz="1100" b="0" strike="noStrike" spc="-1" dirty="0">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r>
                        <a:rPr lang="en-US" sz="1100" b="0" strike="noStrike" kern="1200" spc="-1" dirty="0">
                          <a:solidFill>
                            <a:srgbClr val="FFFFFF"/>
                          </a:solidFill>
                          <a:latin typeface="Calibri"/>
                          <a:ea typeface="+mn-ea"/>
                          <a:cs typeface="+mn-cs"/>
                        </a:rPr>
                        <a:t>Elicitation – Where we had to understand what kind of objectives we wanted our application to do, the end goals and showcase how it can be used on a daily basis through the user documentation</a:t>
                      </a: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kern="1200" spc="-1" dirty="0">
                          <a:solidFill>
                            <a:srgbClr val="FFFFFF"/>
                          </a:solidFill>
                          <a:latin typeface="Calibri"/>
                          <a:ea typeface="+mn-ea"/>
                          <a:cs typeface="+mn-cs"/>
                        </a:rPr>
                        <a:t>Elaboration – Through our use cases and manual black box testing, we were able to explain how each function would behave when the user interacts with it as well</a:t>
                      </a:r>
                      <a:endParaRPr lang="en-CA" sz="1100" b="0" strike="noStrike" spc="-1" dirty="0">
                        <a:latin typeface="Calibri" panose="020F0502020204030204" pitchFamily="34" charset="0"/>
                        <a:cs typeface="Calibri" panose="020F0502020204030204" pitchFamily="34" charset="0"/>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kern="1200" spc="-1" dirty="0">
                          <a:solidFill>
                            <a:srgbClr val="FFFFFF"/>
                          </a:solidFill>
                          <a:latin typeface="Calibri"/>
                          <a:ea typeface="+mn-ea"/>
                          <a:cs typeface="+mn-cs"/>
                        </a:rPr>
                        <a:t>Validation – After each function was implemented, we made sure that multiple people tested the function to lookout for errors that could be corrected</a:t>
                      </a:r>
                      <a:br>
                        <a:rPr dirty="0"/>
                      </a:br>
                      <a:endParaRPr lang="en-CA" sz="1800" b="0" strike="noStrike" spc="-1" dirty="0">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1"/>
                  </a:ext>
                </a:extLst>
              </a:tr>
              <a:tr h="1246320">
                <a:tc>
                  <a:txBody>
                    <a:bodyPr/>
                    <a:lstStyle/>
                    <a:p>
                      <a:pPr>
                        <a:lnSpc>
                          <a:spcPct val="100000"/>
                        </a:lnSpc>
                      </a:pPr>
                      <a:r>
                        <a:rPr lang="en-US" sz="1100" b="0" strike="noStrike" spc="-1">
                          <a:solidFill>
                            <a:srgbClr val="FFFFFF"/>
                          </a:solidFill>
                          <a:latin typeface="Calibri"/>
                        </a:rPr>
                        <a:t>3 things that you learned during the group project about teams and the software engineering process</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dirty="0">
                          <a:solidFill>
                            <a:srgbClr val="FFFFFF"/>
                          </a:solidFill>
                          <a:latin typeface="Calibri"/>
                        </a:rPr>
                        <a:t>How powerful </a:t>
                      </a:r>
                      <a:r>
                        <a:rPr lang="en-US" sz="1100" b="0" strike="noStrike" spc="-1" dirty="0" err="1">
                          <a:solidFill>
                            <a:srgbClr val="FFFFFF"/>
                          </a:solidFill>
                          <a:latin typeface="Calibri"/>
                        </a:rPr>
                        <a:t>Github</a:t>
                      </a:r>
                      <a:r>
                        <a:rPr lang="en-US" sz="1100" b="0" strike="noStrike" spc="-1" dirty="0">
                          <a:solidFill>
                            <a:srgbClr val="FFFFFF"/>
                          </a:solidFill>
                          <a:latin typeface="Calibri"/>
                        </a:rPr>
                        <a:t> is as a tool to organizing coding projects</a:t>
                      </a:r>
                      <a:endParaRPr lang="en-CA" sz="1100" b="0" strike="noStrike" spc="-1" dirty="0">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a:solidFill>
                            <a:srgbClr val="FFFFFF"/>
                          </a:solidFill>
                          <a:latin typeface="Calibri"/>
                        </a:rPr>
                        <a:t>The importance of having set deadlines for each feature. How to break down the work into smaller sections.</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a:solidFill>
                            <a:srgbClr val="FFFFFF"/>
                          </a:solidFill>
                          <a:latin typeface="Calibri"/>
                        </a:rPr>
                        <a:t>How a well organized team makes the project easier to complete</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2"/>
                  </a:ext>
                </a:extLst>
              </a:tr>
              <a:tr h="1463400">
                <a:tc>
                  <a:txBody>
                    <a:bodyPr/>
                    <a:lstStyle/>
                    <a:p>
                      <a:pPr>
                        <a:lnSpc>
                          <a:spcPct val="100000"/>
                        </a:lnSpc>
                      </a:pPr>
                      <a:r>
                        <a:rPr lang="en-US" sz="1100" b="0" strike="noStrike" spc="-1">
                          <a:solidFill>
                            <a:srgbClr val="FFFFFF"/>
                          </a:solidFill>
                          <a:latin typeface="Calibri"/>
                        </a:rPr>
                        <a:t>3 challenges you had completing the iterations and presentation</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dirty="0">
                          <a:solidFill>
                            <a:srgbClr val="FFFFFF"/>
                          </a:solidFill>
                          <a:latin typeface="Calibri"/>
                        </a:rPr>
                        <a:t>When there were updates to the iteration, we need to make sure we set enough time to make sure we finished on time.</a:t>
                      </a:r>
                      <a:endParaRPr lang="en-CA" sz="1100" b="0" strike="noStrike" spc="-1" dirty="0">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a:solidFill>
                            <a:srgbClr val="FFFFFF"/>
                          </a:solidFill>
                          <a:latin typeface="Calibri"/>
                        </a:rPr>
                        <a:t>Old, poor documentation for certain things required for scope, Likely haven't found proper documentation. </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dirty="0">
                          <a:solidFill>
                            <a:srgbClr val="FFFFFF"/>
                          </a:solidFill>
                          <a:latin typeface="Calibri"/>
                        </a:rPr>
                        <a:t>Open ended scope and requirements.</a:t>
                      </a:r>
                      <a:endParaRPr lang="en-CA" sz="1100" b="0" strike="noStrike" spc="-1" dirty="0">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685800" y="609480"/>
            <a:ext cx="10130760" cy="145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CA" sz="3600" b="0" strike="noStrike" cap="all" spc="-1">
                <a:solidFill>
                  <a:srgbClr val="FFFFFF"/>
                </a:solidFill>
                <a:latin typeface="Arial Nova"/>
                <a:ea typeface="DejaVu Sans"/>
              </a:rPr>
              <a:t>Course Relevancy and Improvement</a:t>
            </a:r>
            <a:endParaRPr lang="en-CA" sz="3600" b="0" strike="noStrike" spc="-1">
              <a:latin typeface="Arial"/>
            </a:endParaRPr>
          </a:p>
        </p:txBody>
      </p:sp>
      <p:sp>
        <p:nvSpPr>
          <p:cNvPr id="145" name="CustomShape 2"/>
          <p:cNvSpPr/>
          <p:nvPr/>
        </p:nvSpPr>
        <p:spPr>
          <a:xfrm>
            <a:off x="685800" y="1976760"/>
            <a:ext cx="183960" cy="397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br/>
            <a:endParaRPr lang="en-CA" sz="1800" b="0" strike="noStrike" spc="-1">
              <a:latin typeface="Arial"/>
            </a:endParaRPr>
          </a:p>
          <a:p>
            <a:pPr>
              <a:lnSpc>
                <a:spcPct val="100000"/>
              </a:lnSpc>
              <a:tabLst>
                <a:tab pos="0" algn="l"/>
              </a:tabLst>
            </a:pPr>
            <a:br/>
            <a:endParaRPr lang="en-CA" sz="1800" b="0" strike="noStrike" spc="-1">
              <a:latin typeface="Arial"/>
            </a:endParaRPr>
          </a:p>
        </p:txBody>
      </p:sp>
      <p:graphicFrame>
        <p:nvGraphicFramePr>
          <p:cNvPr id="146" name="Table 3"/>
          <p:cNvGraphicFramePr/>
          <p:nvPr/>
        </p:nvGraphicFramePr>
        <p:xfrm>
          <a:off x="778320" y="2273400"/>
          <a:ext cx="7869600" cy="3057120"/>
        </p:xfrm>
        <a:graphic>
          <a:graphicData uri="http://schemas.openxmlformats.org/drawingml/2006/table">
            <a:tbl>
              <a:tblPr/>
              <a:tblGrid>
                <a:gridCol w="1967400">
                  <a:extLst>
                    <a:ext uri="{9D8B030D-6E8A-4147-A177-3AD203B41FA5}">
                      <a16:colId xmlns:a16="http://schemas.microsoft.com/office/drawing/2014/main" val="20000"/>
                    </a:ext>
                  </a:extLst>
                </a:gridCol>
                <a:gridCol w="1967400">
                  <a:extLst>
                    <a:ext uri="{9D8B030D-6E8A-4147-A177-3AD203B41FA5}">
                      <a16:colId xmlns:a16="http://schemas.microsoft.com/office/drawing/2014/main" val="20001"/>
                    </a:ext>
                  </a:extLst>
                </a:gridCol>
                <a:gridCol w="1967400">
                  <a:extLst>
                    <a:ext uri="{9D8B030D-6E8A-4147-A177-3AD203B41FA5}">
                      <a16:colId xmlns:a16="http://schemas.microsoft.com/office/drawing/2014/main" val="20002"/>
                    </a:ext>
                  </a:extLst>
                </a:gridCol>
                <a:gridCol w="1967400">
                  <a:extLst>
                    <a:ext uri="{9D8B030D-6E8A-4147-A177-3AD203B41FA5}">
                      <a16:colId xmlns:a16="http://schemas.microsoft.com/office/drawing/2014/main" val="20003"/>
                    </a:ext>
                  </a:extLst>
                </a:gridCol>
              </a:tblGrid>
              <a:tr h="515520">
                <a:tc>
                  <a:txBody>
                    <a:bodyPr/>
                    <a:lstStyle/>
                    <a:p>
                      <a:pPr>
                        <a:lnSpc>
                          <a:spcPct val="100000"/>
                        </a:lnSpc>
                      </a:pPr>
                      <a:r>
                        <a:rPr lang="en-CA" sz="1100" b="0" strike="noStrike" spc="-1">
                          <a:solidFill>
                            <a:srgbClr val="FFFFFF"/>
                          </a:solidFill>
                          <a:latin typeface="Arial Nova"/>
                          <a:ea typeface="DejaVu Sans"/>
                        </a:rPr>
                        <a:t>Things to discuss</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CA" sz="1100" b="0" strike="noStrike" spc="-1">
                          <a:solidFill>
                            <a:srgbClr val="FFFFFF"/>
                          </a:solidFill>
                          <a:latin typeface="Arial Nova"/>
                          <a:ea typeface="DejaVu Sans"/>
                        </a:rPr>
                        <a:t>Thing 1</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CA" sz="1100" b="0" strike="noStrike" spc="-1">
                          <a:solidFill>
                            <a:srgbClr val="FFFFFF"/>
                          </a:solidFill>
                          <a:latin typeface="Arial Nova"/>
                          <a:ea typeface="DejaVu Sans"/>
                        </a:rPr>
                        <a:t>Thing 2</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CA" sz="1100" b="0" strike="noStrike" spc="-1">
                          <a:solidFill>
                            <a:srgbClr val="FFFFFF"/>
                          </a:solidFill>
                          <a:latin typeface="Arial Nova"/>
                          <a:ea typeface="DejaVu Sans"/>
                        </a:rPr>
                        <a:t>Thing 3</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0"/>
                  </a:ext>
                </a:extLst>
              </a:tr>
              <a:tr h="1359000">
                <a:tc>
                  <a:txBody>
                    <a:bodyPr/>
                    <a:lstStyle/>
                    <a:p>
                      <a:pPr>
                        <a:lnSpc>
                          <a:spcPct val="100000"/>
                        </a:lnSpc>
                      </a:pPr>
                      <a:r>
                        <a:rPr lang="en-US" sz="1100" b="0" strike="noStrike" spc="-1">
                          <a:solidFill>
                            <a:srgbClr val="FFFFFF"/>
                          </a:solidFill>
                          <a:latin typeface="Arial Nova"/>
                          <a:ea typeface="DejaVu Sans"/>
                        </a:rPr>
                        <a:t>3 suggestions on how the course be improve</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a:solidFill>
                            <a:srgbClr val="FFFFFF"/>
                          </a:solidFill>
                          <a:latin typeface="Arial Nova"/>
                          <a:ea typeface="DejaVu Sans"/>
                        </a:rPr>
                        <a:t>Have all code premade and ready to go, would rather you explain how each thing works instead of spending time troubleshooting code</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a:solidFill>
                            <a:srgbClr val="FFFFFF"/>
                          </a:solidFill>
                          <a:latin typeface="Arial Nova"/>
                          <a:ea typeface="DejaVu Sans"/>
                        </a:rPr>
                        <a:t>Have labs displaying the importance of the theory rather than slides, add more personal anecdotes in order to display the importance.</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a:solidFill>
                            <a:srgbClr val="FFFFFF"/>
                          </a:solidFill>
                          <a:latin typeface="Arial Nova"/>
                          <a:ea typeface="DejaVu Sans"/>
                        </a:rPr>
                        <a:t>Focus more on hands on work, class is splitting focus between theory and hands on, make it more of a hands on capstone project class and put all the theory into systems analysis and design.</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1"/>
                  </a:ext>
                </a:extLst>
              </a:tr>
              <a:tr h="1182600">
                <a:tc>
                  <a:txBody>
                    <a:bodyPr/>
                    <a:lstStyle/>
                    <a:p>
                      <a:pPr>
                        <a:lnSpc>
                          <a:spcPct val="100000"/>
                        </a:lnSpc>
                      </a:pPr>
                      <a:r>
                        <a:rPr lang="en-US" sz="1100" b="0" strike="noStrike" spc="-1">
                          <a:solidFill>
                            <a:srgbClr val="FFFFFF"/>
                          </a:solidFill>
                          <a:latin typeface="Arial Nova"/>
                          <a:ea typeface="DejaVu Sans"/>
                        </a:rPr>
                        <a:t>3 pieces of advice for next students of 3275</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a:solidFill>
                            <a:srgbClr val="FFFFFF"/>
                          </a:solidFill>
                          <a:latin typeface="Arial Nova"/>
                          <a:ea typeface="DejaVu Sans"/>
                        </a:rPr>
                        <a:t>Make sure to get decent teammates for the project</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a:solidFill>
                            <a:srgbClr val="FFFFFF"/>
                          </a:solidFill>
                          <a:latin typeface="Arial Nova"/>
                          <a:ea typeface="DejaVu Sans"/>
                        </a:rPr>
                        <a:t>Communication with group cant be understated</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100" b="0" strike="noStrike" spc="-1">
                          <a:solidFill>
                            <a:srgbClr val="FFFFFF"/>
                          </a:solidFill>
                          <a:latin typeface="Arial Nova"/>
                          <a:ea typeface="DejaVu Sans"/>
                        </a:rPr>
                        <a:t>Know your strengths for exams Theory vs. Hands on, know what to spend time on for the most marks, take it strategically 70% &gt; 0%</a:t>
                      </a:r>
                      <a:endParaRPr lang="en-CA" sz="11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685800" y="609480"/>
            <a:ext cx="10130760" cy="145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Calibri Light"/>
                <a:ea typeface="DejaVu Sans"/>
              </a:rPr>
              <a:t>Introduction</a:t>
            </a:r>
            <a:endParaRPr lang="en-CA" sz="3600" b="0" strike="noStrike" spc="-1">
              <a:latin typeface="Arial"/>
            </a:endParaRPr>
          </a:p>
        </p:txBody>
      </p:sp>
      <p:sp>
        <p:nvSpPr>
          <p:cNvPr id="120" name="CustomShape 2"/>
          <p:cNvSpPr/>
          <p:nvPr/>
        </p:nvSpPr>
        <p:spPr>
          <a:xfrm>
            <a:off x="685800" y="1977120"/>
            <a:ext cx="10130760" cy="397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br/>
            <a:endParaRPr lang="en-CA" sz="1800" b="0" strike="noStrike" spc="-1">
              <a:latin typeface="Arial"/>
            </a:endParaRPr>
          </a:p>
          <a:p>
            <a:pPr>
              <a:lnSpc>
                <a:spcPct val="100000"/>
              </a:lnSpc>
              <a:tabLst>
                <a:tab pos="0" algn="l"/>
              </a:tabLst>
            </a:pPr>
            <a:endParaRPr lang="en-CA" sz="1800" b="0" strike="noStrike" spc="-1">
              <a:latin typeface="Arial"/>
            </a:endParaRPr>
          </a:p>
        </p:txBody>
      </p:sp>
      <p:graphicFrame>
        <p:nvGraphicFramePr>
          <p:cNvPr id="121" name="Table 3"/>
          <p:cNvGraphicFramePr/>
          <p:nvPr/>
        </p:nvGraphicFramePr>
        <p:xfrm>
          <a:off x="685800" y="1864080"/>
          <a:ext cx="9000360" cy="4204800"/>
        </p:xfrm>
        <a:graphic>
          <a:graphicData uri="http://schemas.openxmlformats.org/drawingml/2006/table">
            <a:tbl>
              <a:tblPr/>
              <a:tblGrid>
                <a:gridCol w="3000240">
                  <a:extLst>
                    <a:ext uri="{9D8B030D-6E8A-4147-A177-3AD203B41FA5}">
                      <a16:colId xmlns:a16="http://schemas.microsoft.com/office/drawing/2014/main" val="20000"/>
                    </a:ext>
                  </a:extLst>
                </a:gridCol>
                <a:gridCol w="3000240">
                  <a:extLst>
                    <a:ext uri="{9D8B030D-6E8A-4147-A177-3AD203B41FA5}">
                      <a16:colId xmlns:a16="http://schemas.microsoft.com/office/drawing/2014/main" val="20001"/>
                    </a:ext>
                  </a:extLst>
                </a:gridCol>
                <a:gridCol w="3000240">
                  <a:extLst>
                    <a:ext uri="{9D8B030D-6E8A-4147-A177-3AD203B41FA5}">
                      <a16:colId xmlns:a16="http://schemas.microsoft.com/office/drawing/2014/main" val="20002"/>
                    </a:ext>
                  </a:extLst>
                </a:gridCol>
              </a:tblGrid>
              <a:tr h="401040">
                <a:tc>
                  <a:txBody>
                    <a:bodyPr/>
                    <a:lstStyle/>
                    <a:p>
                      <a:pPr>
                        <a:lnSpc>
                          <a:spcPct val="100000"/>
                        </a:lnSpc>
                      </a:pPr>
                      <a:r>
                        <a:rPr lang="en-CA" sz="1300" b="1" strike="noStrike" spc="-1">
                          <a:solidFill>
                            <a:srgbClr val="FFFFFF"/>
                          </a:solidFill>
                          <a:latin typeface="Arial Nova"/>
                          <a:ea typeface="DejaVu Sans"/>
                        </a:rPr>
                        <a:t>Name</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CA" sz="1300" b="1" strike="noStrike" spc="-1">
                          <a:solidFill>
                            <a:srgbClr val="FFFFFF"/>
                          </a:solidFill>
                          <a:latin typeface="Arial Nova"/>
                          <a:ea typeface="DejaVu Sans"/>
                        </a:rPr>
                        <a:t>Area of strength</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CA" sz="1300" b="1" strike="noStrike" spc="-1">
                          <a:solidFill>
                            <a:srgbClr val="FFFFFF"/>
                          </a:solidFill>
                          <a:latin typeface="Arial Nova"/>
                          <a:ea typeface="DejaVu Sans"/>
                        </a:rPr>
                        <a:t>Contribution</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0"/>
                  </a:ext>
                </a:extLst>
              </a:tr>
              <a:tr h="889920">
                <a:tc>
                  <a:txBody>
                    <a:bodyPr/>
                    <a:lstStyle/>
                    <a:p>
                      <a:pPr>
                        <a:lnSpc>
                          <a:spcPct val="100000"/>
                        </a:lnSpc>
                      </a:pPr>
                      <a:r>
                        <a:rPr lang="en-CA" sz="1300" b="0" strike="noStrike" spc="-1">
                          <a:solidFill>
                            <a:srgbClr val="FFFFFF"/>
                          </a:solidFill>
                          <a:latin typeface="Arial Nova"/>
                          <a:ea typeface="DejaVu Sans"/>
                        </a:rPr>
                        <a:t>Greg</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CA" sz="1300" b="0" strike="noStrike" spc="-1">
                          <a:solidFill>
                            <a:srgbClr val="FFFFFF"/>
                          </a:solidFill>
                          <a:latin typeface="Arial Nova"/>
                          <a:ea typeface="DejaVu Sans"/>
                        </a:rPr>
                        <a:t>Leadership</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300" b="0" strike="noStrike" spc="-1">
                          <a:solidFill>
                            <a:srgbClr val="FFFFFF"/>
                          </a:solidFill>
                          <a:latin typeface="Arial Nova"/>
                          <a:ea typeface="DejaVu Sans"/>
                        </a:rPr>
                        <a:t>Submit, approval of expenses, csv export</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1"/>
                  </a:ext>
                </a:extLst>
              </a:tr>
              <a:tr h="889920">
                <a:tc>
                  <a:txBody>
                    <a:bodyPr/>
                    <a:lstStyle/>
                    <a:p>
                      <a:pPr>
                        <a:lnSpc>
                          <a:spcPct val="100000"/>
                        </a:lnSpc>
                      </a:pPr>
                      <a:r>
                        <a:rPr lang="en-CA" sz="1300" b="0" strike="noStrike" spc="-1">
                          <a:solidFill>
                            <a:srgbClr val="FFFFFF"/>
                          </a:solidFill>
                          <a:latin typeface="Arial Nova"/>
                          <a:ea typeface="DejaVu Sans"/>
                        </a:rPr>
                        <a:t>Alfredo</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300" b="0" strike="noStrike" spc="-1">
                          <a:solidFill>
                            <a:srgbClr val="FFFFFF"/>
                          </a:solidFill>
                          <a:latin typeface="Arial Nova"/>
                          <a:ea typeface="DejaVu Sans"/>
                        </a:rPr>
                        <a:t>Uml modeling, use cases and documentation</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300" b="0" strike="noStrike" spc="-1">
                          <a:solidFill>
                            <a:srgbClr val="FFFFFF"/>
                          </a:solidFill>
                          <a:latin typeface="Arial Nova"/>
                          <a:ea typeface="DejaVu Sans"/>
                        </a:rPr>
                        <a:t>Database creation and organizing, filter and sort expenses, bill image uploading and viewing, and expense CVS file uploading</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2"/>
                  </a:ext>
                </a:extLst>
              </a:tr>
              <a:tr h="1134360">
                <a:tc>
                  <a:txBody>
                    <a:bodyPr/>
                    <a:lstStyle/>
                    <a:p>
                      <a:pPr>
                        <a:lnSpc>
                          <a:spcPct val="100000"/>
                        </a:lnSpc>
                      </a:pPr>
                      <a:r>
                        <a:rPr lang="en-CA" sz="1300" b="0" strike="noStrike" spc="-1">
                          <a:solidFill>
                            <a:srgbClr val="FFFFFF"/>
                          </a:solidFill>
                          <a:latin typeface="Arial Nova"/>
                          <a:ea typeface="DejaVu Sans"/>
                        </a:rPr>
                        <a:t>Shubham</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300" b="0" strike="noStrike" spc="-1">
                          <a:solidFill>
                            <a:srgbClr val="FFFFFF"/>
                          </a:solidFill>
                          <a:latin typeface="Arial Nova"/>
                          <a:ea typeface="DejaVu Sans"/>
                        </a:rPr>
                        <a:t>Troubleshooting and fixing broken code</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300" b="0" strike="noStrike" spc="-1">
                          <a:solidFill>
                            <a:srgbClr val="FFFFFF"/>
                          </a:solidFill>
                          <a:latin typeface="Arial Nova"/>
                          <a:ea typeface="DejaVu Sans"/>
                        </a:rPr>
                        <a:t>Login, registration and management of users, graphing of data over time</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3"/>
                  </a:ext>
                </a:extLst>
              </a:tr>
              <a:tr h="889920">
                <a:tc>
                  <a:txBody>
                    <a:bodyPr/>
                    <a:lstStyle/>
                    <a:p>
                      <a:pPr>
                        <a:lnSpc>
                          <a:spcPct val="100000"/>
                        </a:lnSpc>
                      </a:pPr>
                      <a:r>
                        <a:rPr lang="en-CA" sz="1300" b="0" strike="noStrike" spc="-1">
                          <a:solidFill>
                            <a:srgbClr val="FFFFFF"/>
                          </a:solidFill>
                          <a:latin typeface="Arial Nova"/>
                          <a:ea typeface="DejaVu Sans"/>
                        </a:rPr>
                        <a:t>Francis</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300" b="0" strike="noStrike" spc="-1">
                          <a:solidFill>
                            <a:srgbClr val="FFFFFF"/>
                          </a:solidFill>
                          <a:latin typeface="Arial Nova"/>
                          <a:ea typeface="DejaVu Sans"/>
                        </a:rPr>
                        <a:t>Making sure back end data meets front end</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nSpc>
                          <a:spcPct val="100000"/>
                        </a:lnSpc>
                      </a:pPr>
                      <a:r>
                        <a:rPr lang="en-US" sz="1300" b="0" strike="noStrike" spc="-1">
                          <a:solidFill>
                            <a:srgbClr val="FFFFFF"/>
                          </a:solidFill>
                          <a:latin typeface="Arial Nova"/>
                          <a:ea typeface="DejaVu Sans"/>
                        </a:rPr>
                        <a:t>Graphs, allocating budget, front end coding</a:t>
                      </a:r>
                      <a:endParaRPr lang="en-CA" sz="1300" b="0" strike="noStrike" spc="-1">
                        <a:latin typeface="Arial"/>
                      </a:endParaRPr>
                    </a:p>
                  </a:txBody>
                  <a:tcPr marL="63360" marR="63360">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1030320" y="3308760"/>
            <a:ext cx="10130760" cy="146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000" b="0" strike="noStrike" cap="all" spc="-1">
                <a:solidFill>
                  <a:srgbClr val="FFFFFF"/>
                </a:solidFill>
                <a:latin typeface="Arial Nova"/>
                <a:ea typeface="DejaVu Sans"/>
              </a:rPr>
              <a:t>Metric, Measurements and Goals</a:t>
            </a:r>
            <a:endParaRPr lang="en-CA" sz="4000" b="0" strike="noStrike" spc="-1">
              <a:latin typeface="Arial"/>
            </a:endParaRPr>
          </a:p>
        </p:txBody>
      </p:sp>
      <p:sp>
        <p:nvSpPr>
          <p:cNvPr id="123" name="CustomShape 2"/>
          <p:cNvSpPr/>
          <p:nvPr/>
        </p:nvSpPr>
        <p:spPr>
          <a:xfrm>
            <a:off x="1030320" y="4777560"/>
            <a:ext cx="10130760" cy="85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Aft>
                <a:spcPts val="1001"/>
              </a:spcAft>
              <a:tabLst>
                <a:tab pos="0" algn="l"/>
              </a:tabLst>
            </a:pPr>
            <a:r>
              <a:rPr lang="en-US" sz="1800" b="0" i="1" strike="noStrike" cap="all" spc="-1">
                <a:solidFill>
                  <a:srgbClr val="FFFFFF"/>
                </a:solidFill>
                <a:latin typeface="Arial Nova"/>
                <a:ea typeface="DejaVu Sans"/>
              </a:rPr>
              <a:t>Per iteration</a:t>
            </a:r>
            <a:endParaRPr lang="en-CA"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685800" y="609480"/>
            <a:ext cx="10130760" cy="145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Arial Nova"/>
                <a:ea typeface="DejaVu Sans"/>
              </a:rPr>
              <a:t>Iteration 1</a:t>
            </a:r>
            <a:endParaRPr lang="en-CA" sz="3600" b="0" strike="noStrike" spc="-1">
              <a:latin typeface="Arial"/>
            </a:endParaRPr>
          </a:p>
        </p:txBody>
      </p:sp>
      <p:sp>
        <p:nvSpPr>
          <p:cNvPr id="125" name="CustomShape 2"/>
          <p:cNvSpPr/>
          <p:nvPr/>
        </p:nvSpPr>
        <p:spPr>
          <a:xfrm>
            <a:off x="685800" y="2142000"/>
            <a:ext cx="10130760" cy="3648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spcAft>
                <a:spcPts val="1001"/>
              </a:spcAft>
              <a:tabLst>
                <a:tab pos="0" algn="l"/>
              </a:tabLst>
            </a:pPr>
            <a:r>
              <a:rPr lang="en-US" sz="1800" b="0" strike="noStrike" spc="-1">
                <a:solidFill>
                  <a:srgbClr val="FFFFFF"/>
                </a:solidFill>
                <a:latin typeface="Calibri"/>
                <a:ea typeface="DejaVu Sans"/>
              </a:rPr>
              <a:t>At the very start of the project we decided to go with Spring Boot which meant an extra challenge of learning a framework which is slightly different from the framework being taught in class at the time. But everyone pulled their weight, learning the new framework and implementing the features promised for iteration 1. Our goal was to deliver a working website in which the users can login and interact with the features implemented through a home page and start adding expenses to the database, this was fully implemented and delivered as promised. </a:t>
            </a:r>
            <a:endParaRPr lang="en-CA" sz="1800" b="0" strike="noStrike" spc="-1">
              <a:latin typeface="Arial"/>
            </a:endParaRPr>
          </a:p>
          <a:p>
            <a:pPr>
              <a:lnSpc>
                <a:spcPct val="100000"/>
              </a:lnSpc>
              <a:spcAft>
                <a:spcPts val="1001"/>
              </a:spcAft>
              <a:tabLst>
                <a:tab pos="0" algn="l"/>
              </a:tabLst>
            </a:pPr>
            <a:endParaRPr lang="en-CA" sz="1800" b="0" strike="noStrike" spc="-1">
              <a:latin typeface="Arial"/>
            </a:endParaRPr>
          </a:p>
          <a:p>
            <a:pPr>
              <a:lnSpc>
                <a:spcPct val="100000"/>
              </a:lnSpc>
              <a:spcAft>
                <a:spcPts val="1001"/>
              </a:spcAft>
              <a:tabLst>
                <a:tab pos="0" algn="l"/>
              </a:tabLst>
            </a:pPr>
            <a:r>
              <a:rPr lang="en-US" sz="1800" b="0" strike="noStrike" spc="-1">
                <a:solidFill>
                  <a:srgbClr val="FFFFFF"/>
                </a:solidFill>
                <a:latin typeface="Calibri"/>
                <a:ea typeface="DejaVu Sans"/>
              </a:rPr>
              <a:t>The learning experience, we collectively agree that there is nothing to fear about learning a new framework and developing over it. Through the iteration 1 there was not only programming to be done but getting to know each group member as there is always a risk of someone not doing their due diligence; fortunately, all the group members were hard working and excited to do the project.</a:t>
            </a:r>
            <a:endParaRPr lang="en-CA"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685800" y="609480"/>
            <a:ext cx="10130760" cy="145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Arial Nova"/>
                <a:ea typeface="DejaVu Sans"/>
              </a:rPr>
              <a:t>Iteration 2</a:t>
            </a:r>
            <a:endParaRPr lang="en-CA" sz="3600" b="0" strike="noStrike" spc="-1">
              <a:latin typeface="Arial"/>
            </a:endParaRPr>
          </a:p>
        </p:txBody>
      </p:sp>
      <p:sp>
        <p:nvSpPr>
          <p:cNvPr id="127" name="CustomShape 2"/>
          <p:cNvSpPr/>
          <p:nvPr/>
        </p:nvSpPr>
        <p:spPr>
          <a:xfrm>
            <a:off x="685800" y="2142000"/>
            <a:ext cx="10130760" cy="3648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spcAft>
                <a:spcPts val="1001"/>
              </a:spcAft>
              <a:tabLst>
                <a:tab pos="0" algn="l"/>
              </a:tabLst>
            </a:pPr>
            <a:r>
              <a:rPr lang="en-US" sz="1800" b="0" strike="noStrike" spc="-1">
                <a:solidFill>
                  <a:srgbClr val="FFFFFF"/>
                </a:solidFill>
                <a:latin typeface="Calibri"/>
                <a:ea typeface="DejaVu Sans"/>
              </a:rPr>
              <a:t>For iteration 2 we had to build on what was implemented in iteration 1, that means we not only have to build on the features and framework that we did but also make sure that whatever feature we are working on next, not only works with the previous features from other members of the group but also the ones they will be implementing for iteration 2. </a:t>
            </a:r>
            <a:endParaRPr lang="en-CA" sz="1800" b="0" strike="noStrike" spc="-1">
              <a:latin typeface="Arial"/>
            </a:endParaRPr>
          </a:p>
          <a:p>
            <a:pPr>
              <a:lnSpc>
                <a:spcPct val="100000"/>
              </a:lnSpc>
              <a:spcAft>
                <a:spcPts val="1001"/>
              </a:spcAft>
              <a:tabLst>
                <a:tab pos="0" algn="l"/>
              </a:tabLst>
            </a:pPr>
            <a:r>
              <a:rPr lang="en-US" sz="1800" b="0" strike="noStrike" spc="-1">
                <a:solidFill>
                  <a:srgbClr val="FFFFFF"/>
                </a:solidFill>
                <a:latin typeface="Calibri"/>
                <a:ea typeface="DejaVu Sans"/>
              </a:rPr>
              <a:t>This proposed a higher level of communication between the members and the ability to write understandable and easy to read code, such that, if another group member looks at it, they will be able to manage their way through it. Our goal was to deliver a registration for new users to be added and add statistics, the ability to modify and filter the expenses logged by the users. We did run into some challenges but were able to overcome it and deliver what was promised.</a:t>
            </a:r>
            <a:endParaRPr lang="en-CA" sz="1800" b="0" strike="noStrike" spc="-1">
              <a:latin typeface="Arial"/>
            </a:endParaRPr>
          </a:p>
          <a:p>
            <a:pPr>
              <a:lnSpc>
                <a:spcPct val="100000"/>
              </a:lnSpc>
              <a:spcAft>
                <a:spcPts val="1001"/>
              </a:spcAft>
              <a:tabLst>
                <a:tab pos="0" algn="l"/>
              </a:tabLst>
            </a:pPr>
            <a:r>
              <a:rPr lang="en-CA" sz="1800" b="0" strike="noStrike" spc="-1">
                <a:solidFill>
                  <a:srgbClr val="FFFFFF"/>
                </a:solidFill>
                <a:latin typeface="Calibri"/>
                <a:ea typeface="DejaVu Sans"/>
              </a:rPr>
              <a:t>Through iteration 2, we learned how to effectively write code as a team, make sure that the interaction between different features is solid and maintainable.</a:t>
            </a:r>
            <a:endParaRPr lang="en-CA"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685800" y="609480"/>
            <a:ext cx="10130760" cy="145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Arial Nova"/>
                <a:ea typeface="DejaVu Sans"/>
              </a:rPr>
              <a:t>Iteration 3</a:t>
            </a:r>
            <a:endParaRPr lang="en-CA" sz="3600" b="0" strike="noStrike" spc="-1">
              <a:latin typeface="Arial"/>
            </a:endParaRPr>
          </a:p>
        </p:txBody>
      </p:sp>
      <p:sp>
        <p:nvSpPr>
          <p:cNvPr id="129" name="CustomShape 2"/>
          <p:cNvSpPr/>
          <p:nvPr/>
        </p:nvSpPr>
        <p:spPr>
          <a:xfrm>
            <a:off x="685800" y="2142000"/>
            <a:ext cx="10130760" cy="3648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spcAft>
                <a:spcPts val="1001"/>
              </a:spcAft>
              <a:tabLst>
                <a:tab pos="0" algn="l"/>
              </a:tabLst>
            </a:pPr>
            <a:r>
              <a:rPr lang="en-US" sz="1800" b="0" strike="noStrike" spc="-1">
                <a:solidFill>
                  <a:srgbClr val="FFFFFF"/>
                </a:solidFill>
                <a:latin typeface="Calibri"/>
                <a:ea typeface="DejaVu Sans"/>
              </a:rPr>
              <a:t>For iteration 3, we had the challenge and goal to deliver a fully working web application with as much polish as we can. Through working on the previous iterations we had established a sense of understanding of how each group member works and what their strengths or weaknesses are such that we could work together more effectively than before. </a:t>
            </a:r>
            <a:endParaRPr lang="en-CA" sz="1800" b="0" strike="noStrike" spc="-1">
              <a:latin typeface="Arial"/>
            </a:endParaRPr>
          </a:p>
          <a:p>
            <a:pPr>
              <a:lnSpc>
                <a:spcPct val="100000"/>
              </a:lnSpc>
              <a:spcAft>
                <a:spcPts val="1001"/>
              </a:spcAft>
              <a:tabLst>
                <a:tab pos="0" algn="l"/>
              </a:tabLst>
            </a:pPr>
            <a:r>
              <a:rPr lang="en-US" sz="1800" b="0" strike="noStrike" spc="-1">
                <a:solidFill>
                  <a:srgbClr val="FFFFFF"/>
                </a:solidFill>
                <a:latin typeface="Calibri"/>
                <a:ea typeface="DejaVu Sans"/>
              </a:rPr>
              <a:t>The learning experience, through this entire project and at the end of iteration 3 was that software development is never done. Even at the end of the whole iteration we still had features that we all agreed on needed more polish and more features that we wanted to implement. But at the same time having gone through this project we are more excited to keep developing and learning new frameworks/services.</a:t>
            </a:r>
            <a:endParaRPr lang="en-CA"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85800" y="609480"/>
            <a:ext cx="10130760" cy="145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Arial Nova"/>
                <a:ea typeface="DejaVu Sans"/>
              </a:rPr>
              <a:t>Testing and Tooling</a:t>
            </a:r>
            <a:endParaRPr lang="en-CA" sz="3600" b="0" strike="noStrike" spc="-1">
              <a:latin typeface="Arial"/>
            </a:endParaRPr>
          </a:p>
        </p:txBody>
      </p:sp>
      <p:sp>
        <p:nvSpPr>
          <p:cNvPr id="131" name="CustomShape 2"/>
          <p:cNvSpPr/>
          <p:nvPr/>
        </p:nvSpPr>
        <p:spPr>
          <a:xfrm>
            <a:off x="685800" y="2142000"/>
            <a:ext cx="10130760" cy="3648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85840" indent="-285120">
              <a:lnSpc>
                <a:spcPct val="100000"/>
              </a:lnSpc>
              <a:spcAft>
                <a:spcPts val="1001"/>
              </a:spcAft>
              <a:buClr>
                <a:srgbClr val="FFFFFF"/>
              </a:buClr>
              <a:buFont typeface="Arial"/>
              <a:buChar char="•"/>
            </a:pPr>
            <a:r>
              <a:rPr lang="en-CA" sz="1800" b="0" strike="noStrike" spc="-1">
                <a:solidFill>
                  <a:srgbClr val="FFFFFF"/>
                </a:solidFill>
                <a:latin typeface="Calibri"/>
                <a:ea typeface="DejaVu Sans"/>
              </a:rPr>
              <a:t>IntelliJ (Idea)</a:t>
            </a:r>
            <a:r>
              <a:rPr lang="en-US" sz="1800" b="0" strike="noStrike" spc="-1">
                <a:solidFill>
                  <a:srgbClr val="FFFFFF"/>
                </a:solidFill>
                <a:latin typeface="Calibri"/>
                <a:ea typeface="DejaVu Sans"/>
              </a:rPr>
              <a:t> – The IDE of choice to develop the application</a:t>
            </a:r>
            <a:endParaRPr lang="en-CA" sz="1800" b="0" strike="noStrike" spc="-1">
              <a:latin typeface="Arial"/>
            </a:endParaRPr>
          </a:p>
          <a:p>
            <a:pPr marL="285840" indent="-285120">
              <a:lnSpc>
                <a:spcPct val="100000"/>
              </a:lnSpc>
              <a:spcAft>
                <a:spcPts val="1001"/>
              </a:spcAft>
              <a:buClr>
                <a:srgbClr val="FFFFFF"/>
              </a:buClr>
              <a:buFont typeface="Arial"/>
              <a:buChar char="•"/>
            </a:pPr>
            <a:r>
              <a:rPr lang="en-US" sz="1800" b="0" strike="noStrike" spc="-1">
                <a:solidFill>
                  <a:srgbClr val="FFFFFF"/>
                </a:solidFill>
                <a:latin typeface="Calibri"/>
                <a:ea typeface="DejaVu Sans"/>
              </a:rPr>
              <a:t>Github - Repository to share our app between each other</a:t>
            </a:r>
            <a:endParaRPr lang="en-CA" sz="1800" b="0" strike="noStrike" spc="-1">
              <a:latin typeface="Arial"/>
            </a:endParaRPr>
          </a:p>
          <a:p>
            <a:pPr marL="285840" indent="-285120">
              <a:lnSpc>
                <a:spcPct val="100000"/>
              </a:lnSpc>
              <a:spcAft>
                <a:spcPts val="1001"/>
              </a:spcAft>
              <a:buClr>
                <a:srgbClr val="FFFFFF"/>
              </a:buClr>
              <a:buFont typeface="Arial"/>
              <a:buChar char="•"/>
            </a:pPr>
            <a:r>
              <a:rPr lang="en-US" sz="1800" b="0" strike="noStrike" spc="-1">
                <a:solidFill>
                  <a:srgbClr val="FFFFFF"/>
                </a:solidFill>
                <a:latin typeface="Calibri"/>
                <a:ea typeface="DejaVu Sans"/>
              </a:rPr>
              <a:t>Springboot - Framework that helped build our web application</a:t>
            </a:r>
            <a:endParaRPr lang="en-CA" sz="1800" b="0" strike="noStrike" spc="-1">
              <a:latin typeface="Arial"/>
            </a:endParaRPr>
          </a:p>
          <a:p>
            <a:pPr marL="285840" indent="-285120">
              <a:lnSpc>
                <a:spcPct val="100000"/>
              </a:lnSpc>
              <a:spcAft>
                <a:spcPts val="1001"/>
              </a:spcAft>
              <a:buClr>
                <a:srgbClr val="FFFFFF"/>
              </a:buClr>
              <a:buFont typeface="Arial"/>
              <a:buChar char="•"/>
            </a:pPr>
            <a:r>
              <a:rPr lang="en-US" sz="1800" b="0" strike="noStrike" spc="-1">
                <a:solidFill>
                  <a:srgbClr val="FFFFFF"/>
                </a:solidFill>
                <a:latin typeface="Calibri"/>
                <a:ea typeface="DejaVu Sans"/>
              </a:rPr>
              <a:t>Junit - Test features</a:t>
            </a:r>
            <a:endParaRPr lang="en-CA" sz="1800" b="0" strike="noStrike" spc="-1">
              <a:latin typeface="Arial"/>
            </a:endParaRPr>
          </a:p>
          <a:p>
            <a:pPr marL="285840" indent="-285120">
              <a:lnSpc>
                <a:spcPct val="100000"/>
              </a:lnSpc>
              <a:spcAft>
                <a:spcPts val="1001"/>
              </a:spcAft>
              <a:buClr>
                <a:srgbClr val="FFFFFF"/>
              </a:buClr>
              <a:buFont typeface="Arial"/>
              <a:buChar char="•"/>
            </a:pPr>
            <a:r>
              <a:rPr lang="en-US" sz="1800" b="0" strike="noStrike" spc="-1">
                <a:solidFill>
                  <a:srgbClr val="FFFFFF"/>
                </a:solidFill>
                <a:latin typeface="Calibri"/>
                <a:ea typeface="DejaVu Sans"/>
              </a:rPr>
              <a:t>Selenium - Blackbox testing</a:t>
            </a:r>
            <a:endParaRPr lang="en-CA" sz="1800" b="0" strike="noStrike" spc="-1">
              <a:latin typeface="Arial"/>
            </a:endParaRPr>
          </a:p>
        </p:txBody>
      </p:sp>
      <p:pic>
        <p:nvPicPr>
          <p:cNvPr id="132" name="Picture 2"/>
          <p:cNvPicPr/>
          <p:nvPr/>
        </p:nvPicPr>
        <p:blipFill>
          <a:blip r:embed="rId2"/>
          <a:stretch/>
        </p:blipFill>
        <p:spPr>
          <a:xfrm>
            <a:off x="7677000" y="2571840"/>
            <a:ext cx="1009080" cy="1009080"/>
          </a:xfrm>
          <a:prstGeom prst="rect">
            <a:avLst/>
          </a:prstGeom>
          <a:ln w="0">
            <a:noFill/>
          </a:ln>
        </p:spPr>
      </p:pic>
      <p:pic>
        <p:nvPicPr>
          <p:cNvPr id="133" name="Picture 2"/>
          <p:cNvPicPr/>
          <p:nvPr/>
        </p:nvPicPr>
        <p:blipFill>
          <a:blip r:embed="rId3"/>
          <a:stretch/>
        </p:blipFill>
        <p:spPr>
          <a:xfrm>
            <a:off x="7753320" y="3753000"/>
            <a:ext cx="932760" cy="932760"/>
          </a:xfrm>
          <a:prstGeom prst="rect">
            <a:avLst/>
          </a:prstGeom>
          <a:ln w="0">
            <a:noFill/>
          </a:ln>
        </p:spPr>
      </p:pic>
      <p:pic>
        <p:nvPicPr>
          <p:cNvPr id="134" name="Picture 2" descr="E6UczyfKO+gAAAABJRU5ErkJggg== (443×114)"/>
          <p:cNvPicPr/>
          <p:nvPr/>
        </p:nvPicPr>
        <p:blipFill>
          <a:blip r:embed="rId4"/>
          <a:stretch/>
        </p:blipFill>
        <p:spPr>
          <a:xfrm>
            <a:off x="9266400" y="2776320"/>
            <a:ext cx="2239200" cy="575640"/>
          </a:xfrm>
          <a:prstGeom prst="rect">
            <a:avLst/>
          </a:prstGeom>
          <a:ln w="0">
            <a:noFill/>
          </a:ln>
        </p:spPr>
      </p:pic>
      <p:pic>
        <p:nvPicPr>
          <p:cNvPr id="135" name="Picture 2"/>
          <p:cNvPicPr/>
          <p:nvPr/>
        </p:nvPicPr>
        <p:blipFill>
          <a:blip r:embed="rId5"/>
          <a:stretch/>
        </p:blipFill>
        <p:spPr>
          <a:xfrm>
            <a:off x="9170280" y="3829320"/>
            <a:ext cx="2431080" cy="742320"/>
          </a:xfrm>
          <a:prstGeom prst="rect">
            <a:avLst/>
          </a:prstGeom>
          <a:ln w="0">
            <a:noFill/>
          </a:ln>
        </p:spPr>
      </p:pic>
      <p:pic>
        <p:nvPicPr>
          <p:cNvPr id="136" name="Picture 2"/>
          <p:cNvPicPr/>
          <p:nvPr/>
        </p:nvPicPr>
        <p:blipFill>
          <a:blip r:embed="rId6"/>
          <a:stretch/>
        </p:blipFill>
        <p:spPr>
          <a:xfrm>
            <a:off x="8879760" y="5048280"/>
            <a:ext cx="933480" cy="9334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85800" y="609480"/>
            <a:ext cx="10130760" cy="145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Arial Nova"/>
                <a:ea typeface="DejaVu Sans"/>
              </a:rPr>
              <a:t>Group Participation</a:t>
            </a:r>
            <a:endParaRPr lang="en-CA" sz="3600" b="0" strike="noStrike" spc="-1">
              <a:latin typeface="Arial"/>
            </a:endParaRPr>
          </a:p>
        </p:txBody>
      </p:sp>
      <p:sp>
        <p:nvSpPr>
          <p:cNvPr id="138" name="CustomShape 2"/>
          <p:cNvSpPr/>
          <p:nvPr/>
        </p:nvSpPr>
        <p:spPr>
          <a:xfrm>
            <a:off x="685800" y="2142000"/>
            <a:ext cx="10130760" cy="3648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spcAft>
                <a:spcPts val="1001"/>
              </a:spcAft>
              <a:tabLst>
                <a:tab pos="0" algn="l"/>
              </a:tabLst>
            </a:pPr>
            <a:r>
              <a:rPr lang="en-US" sz="1800" b="0" strike="noStrike" spc="-1">
                <a:solidFill>
                  <a:srgbClr val="FFFFFF"/>
                </a:solidFill>
                <a:latin typeface="Arial Nova"/>
                <a:ea typeface="DejaVu Sans"/>
              </a:rPr>
              <a:t>Assign 100 points between everyone in the project. Explain why we settled on these marks. There must be a group consensus</a:t>
            </a:r>
            <a:endParaRPr lang="en-CA" sz="1800" b="0" strike="noStrike" spc="-1">
              <a:latin typeface="Arial"/>
            </a:endParaRPr>
          </a:p>
          <a:p>
            <a:pPr>
              <a:lnSpc>
                <a:spcPct val="100000"/>
              </a:lnSpc>
              <a:spcAft>
                <a:spcPts val="1001"/>
              </a:spcAft>
              <a:tabLst>
                <a:tab pos="0" algn="l"/>
              </a:tabLst>
            </a:pPr>
            <a:endParaRPr lang="en-CA" sz="1800" b="0" strike="noStrike" spc="-1">
              <a:latin typeface="Arial"/>
            </a:endParaRPr>
          </a:p>
          <a:p>
            <a:pPr marL="285840" indent="-285120">
              <a:lnSpc>
                <a:spcPct val="100000"/>
              </a:lnSpc>
              <a:spcAft>
                <a:spcPts val="1001"/>
              </a:spcAft>
              <a:buClr>
                <a:srgbClr val="FFFFFF"/>
              </a:buClr>
              <a:buFont typeface="Arial"/>
              <a:buChar char="•"/>
              <a:tabLst>
                <a:tab pos="0" algn="l"/>
              </a:tabLst>
            </a:pPr>
            <a:r>
              <a:rPr lang="en-US" sz="1800" b="0" strike="noStrike" spc="-1">
                <a:solidFill>
                  <a:srgbClr val="FFFFFF"/>
                </a:solidFill>
                <a:latin typeface="Arial Nova"/>
                <a:ea typeface="DejaVu Sans"/>
              </a:rPr>
              <a:t>Alfredo - 25</a:t>
            </a:r>
            <a:endParaRPr lang="en-CA" sz="1800" b="0" strike="noStrike" spc="-1">
              <a:latin typeface="Arial"/>
            </a:endParaRPr>
          </a:p>
          <a:p>
            <a:pPr marL="285840" indent="-285120">
              <a:lnSpc>
                <a:spcPct val="100000"/>
              </a:lnSpc>
              <a:spcAft>
                <a:spcPts val="1001"/>
              </a:spcAft>
              <a:buClr>
                <a:srgbClr val="FFFFFF"/>
              </a:buClr>
              <a:buFont typeface="Arial"/>
              <a:buChar char="•"/>
              <a:tabLst>
                <a:tab pos="0" algn="l"/>
              </a:tabLst>
            </a:pPr>
            <a:r>
              <a:rPr lang="en-US" sz="1800" b="0" strike="noStrike" spc="-1">
                <a:solidFill>
                  <a:srgbClr val="FFFFFF"/>
                </a:solidFill>
                <a:latin typeface="Arial Nova"/>
                <a:ea typeface="DejaVu Sans"/>
              </a:rPr>
              <a:t>Shubham -25</a:t>
            </a:r>
            <a:endParaRPr lang="en-CA" sz="1800" b="0" strike="noStrike" spc="-1">
              <a:latin typeface="Arial"/>
            </a:endParaRPr>
          </a:p>
          <a:p>
            <a:pPr marL="285840" indent="-285120">
              <a:lnSpc>
                <a:spcPct val="100000"/>
              </a:lnSpc>
              <a:spcAft>
                <a:spcPts val="1001"/>
              </a:spcAft>
              <a:buClr>
                <a:srgbClr val="FFFFFF"/>
              </a:buClr>
              <a:buFont typeface="Arial"/>
              <a:buChar char="•"/>
              <a:tabLst>
                <a:tab pos="0" algn="l"/>
              </a:tabLst>
            </a:pPr>
            <a:r>
              <a:rPr lang="en-US" sz="1800" b="0" strike="noStrike" spc="-1">
                <a:solidFill>
                  <a:srgbClr val="FFFFFF"/>
                </a:solidFill>
                <a:latin typeface="Arial Nova"/>
                <a:ea typeface="DejaVu Sans"/>
              </a:rPr>
              <a:t>Greg - 25</a:t>
            </a:r>
            <a:endParaRPr lang="en-CA" sz="1800" b="0" strike="noStrike" spc="-1">
              <a:latin typeface="Arial"/>
            </a:endParaRPr>
          </a:p>
          <a:p>
            <a:pPr marL="285840" indent="-285120">
              <a:lnSpc>
                <a:spcPct val="100000"/>
              </a:lnSpc>
              <a:spcAft>
                <a:spcPts val="1001"/>
              </a:spcAft>
              <a:buClr>
                <a:srgbClr val="FFFFFF"/>
              </a:buClr>
              <a:buFont typeface="Arial"/>
              <a:buChar char="•"/>
              <a:tabLst>
                <a:tab pos="0" algn="l"/>
              </a:tabLst>
            </a:pPr>
            <a:r>
              <a:rPr lang="en-US" sz="1800" b="0" strike="noStrike" spc="-1">
                <a:solidFill>
                  <a:srgbClr val="FFFFFF"/>
                </a:solidFill>
                <a:latin typeface="Arial Nova"/>
                <a:ea typeface="DejaVu Sans"/>
              </a:rPr>
              <a:t>Francis – 25</a:t>
            </a:r>
            <a:endParaRPr lang="en-CA" sz="1800" b="0" strike="noStrike" spc="-1">
              <a:latin typeface="Arial"/>
            </a:endParaRPr>
          </a:p>
          <a:p>
            <a:pPr>
              <a:lnSpc>
                <a:spcPct val="100000"/>
              </a:lnSpc>
              <a:spcAft>
                <a:spcPts val="1001"/>
              </a:spcAft>
              <a:tabLst>
                <a:tab pos="0" algn="l"/>
              </a:tabLst>
            </a:pPr>
            <a:endParaRPr lang="en-CA" sz="1800" b="0" strike="noStrike" spc="-1">
              <a:latin typeface="Arial"/>
            </a:endParaRPr>
          </a:p>
          <a:p>
            <a:pPr>
              <a:lnSpc>
                <a:spcPct val="100000"/>
              </a:lnSpc>
              <a:spcAft>
                <a:spcPts val="1001"/>
              </a:spcAft>
              <a:tabLst>
                <a:tab pos="0" algn="l"/>
              </a:tabLst>
            </a:pPr>
            <a:r>
              <a:rPr lang="en-US" sz="1800" b="0" strike="noStrike" spc="-1">
                <a:solidFill>
                  <a:srgbClr val="FFFFFF"/>
                </a:solidFill>
                <a:latin typeface="Arial Nova"/>
                <a:ea typeface="DejaVu Sans"/>
              </a:rPr>
              <a:t>We agree that everyone pulled their weight. No one felt like they did more work than another.</a:t>
            </a:r>
            <a:endParaRPr lang="en-CA" sz="1800" b="0" strike="noStrike" spc="-1">
              <a:latin typeface="Arial"/>
            </a:endParaRPr>
          </a:p>
          <a:p>
            <a:pPr>
              <a:lnSpc>
                <a:spcPct val="100000"/>
              </a:lnSpc>
              <a:spcAft>
                <a:spcPts val="1001"/>
              </a:spcAft>
              <a:tabLst>
                <a:tab pos="0" algn="l"/>
              </a:tabLst>
            </a:pPr>
            <a:endParaRPr lang="en-CA"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685800" y="-220320"/>
            <a:ext cx="10130760" cy="145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3600" b="0" strike="noStrike" cap="all" spc="-1">
                <a:solidFill>
                  <a:srgbClr val="FFFFFF"/>
                </a:solidFill>
                <a:latin typeface="Arial Nova"/>
                <a:ea typeface="DejaVu Sans"/>
              </a:rPr>
              <a:t>Working in Groups</a:t>
            </a:r>
            <a:endParaRPr lang="en-CA" sz="3600" b="0" strike="noStrike" spc="-1">
              <a:latin typeface="Arial"/>
            </a:endParaRPr>
          </a:p>
        </p:txBody>
      </p:sp>
      <p:sp>
        <p:nvSpPr>
          <p:cNvPr id="140" name="CustomShape 2"/>
          <p:cNvSpPr/>
          <p:nvPr/>
        </p:nvSpPr>
        <p:spPr>
          <a:xfrm>
            <a:off x="685800" y="1847880"/>
            <a:ext cx="10130760" cy="3648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85840" indent="-285120">
              <a:lnSpc>
                <a:spcPct val="100000"/>
              </a:lnSpc>
              <a:spcAft>
                <a:spcPts val="1001"/>
              </a:spcAft>
              <a:buClr>
                <a:srgbClr val="FFFFFF"/>
              </a:buClr>
              <a:buFont typeface="Arial"/>
              <a:buChar char="•"/>
            </a:pPr>
            <a:r>
              <a:rPr lang="en-US" sz="1600" b="0" strike="noStrike" spc="-1">
                <a:solidFill>
                  <a:srgbClr val="FFFFFF"/>
                </a:solidFill>
                <a:latin typeface="Arial Nova"/>
                <a:ea typeface="DejaVu Sans"/>
              </a:rPr>
              <a:t>Gregory Billings:</a:t>
            </a:r>
            <a:endParaRPr lang="en-CA" sz="1600" b="0" strike="noStrike" spc="-1">
              <a:latin typeface="Arial"/>
            </a:endParaRPr>
          </a:p>
          <a:p>
            <a:pPr marL="864000" lvl="1" indent="-323640">
              <a:lnSpc>
                <a:spcPct val="100000"/>
              </a:lnSpc>
              <a:spcBef>
                <a:spcPts val="1134"/>
              </a:spcBef>
              <a:buClr>
                <a:srgbClr val="FFFFFF"/>
              </a:buClr>
              <a:buSzPct val="75000"/>
              <a:buFont typeface="Symbol"/>
              <a:buChar char=""/>
            </a:pPr>
            <a:r>
              <a:rPr lang="en-US" sz="1200" b="0" strike="noStrike" spc="-1">
                <a:solidFill>
                  <a:srgbClr val="FFFFFF"/>
                </a:solidFill>
                <a:latin typeface="Arial Nova"/>
                <a:ea typeface="DejaVu Sans"/>
              </a:rPr>
              <a:t>I learned how important it is to manage Git properly in a group dynamic. I would like to work in a larger group on A project with assigned scope in order to fully learn the importance of this. Our group had amazing communication and work sessions I don’t know what I would change</a:t>
            </a:r>
            <a:endParaRPr lang="en-CA" sz="1200" b="0" strike="noStrike" spc="-1">
              <a:latin typeface="Arial"/>
            </a:endParaRPr>
          </a:p>
          <a:p>
            <a:pPr marL="540000">
              <a:lnSpc>
                <a:spcPct val="100000"/>
              </a:lnSpc>
              <a:spcBef>
                <a:spcPts val="1134"/>
              </a:spcBef>
            </a:pPr>
            <a:endParaRPr lang="en-CA" sz="1200" b="0" strike="noStrike" spc="-1">
              <a:latin typeface="Arial"/>
            </a:endParaRPr>
          </a:p>
          <a:p>
            <a:pPr marL="285840" indent="-285120">
              <a:lnSpc>
                <a:spcPct val="100000"/>
              </a:lnSpc>
              <a:spcAft>
                <a:spcPts val="1001"/>
              </a:spcAft>
              <a:buClr>
                <a:srgbClr val="FFFFFF"/>
              </a:buClr>
              <a:buFont typeface="Arial"/>
              <a:buChar char="•"/>
            </a:pPr>
            <a:r>
              <a:rPr lang="en-US" sz="1600" b="0" strike="noStrike" spc="-1">
                <a:solidFill>
                  <a:srgbClr val="FFFFFF"/>
                </a:solidFill>
                <a:latin typeface="Arial Nova"/>
                <a:ea typeface="DejaVu Sans"/>
              </a:rPr>
              <a:t>Alfredo Morales:</a:t>
            </a:r>
            <a:endParaRPr lang="en-CA" sz="1600" b="0" strike="noStrike" spc="-1">
              <a:latin typeface="Arial"/>
            </a:endParaRPr>
          </a:p>
          <a:p>
            <a:pPr marL="864000" lvl="1" indent="-323640">
              <a:lnSpc>
                <a:spcPct val="100000"/>
              </a:lnSpc>
              <a:spcBef>
                <a:spcPts val="1134"/>
              </a:spcBef>
              <a:buClr>
                <a:srgbClr val="FFFFFF"/>
              </a:buClr>
              <a:buSzPct val="75000"/>
              <a:buFont typeface="Symbol"/>
              <a:buChar char=""/>
            </a:pPr>
            <a:r>
              <a:rPr lang="en-US" sz="1200" b="0" strike="noStrike" spc="-1">
                <a:solidFill>
                  <a:srgbClr val="FFFFFF"/>
                </a:solidFill>
                <a:latin typeface="Arial Nova"/>
                <a:ea typeface="DejaVu Sans"/>
              </a:rPr>
              <a:t>I learned how important is the communication in the group. We did not have problem planning meetings even when all of us are taking different courses and have jobs. Also, I learned the important of version management and how deal with that. The experience with git was very good. Now I understand how powerful and useful is that tool. </a:t>
            </a:r>
            <a:endParaRPr lang="en-CA" sz="1200" b="0" strike="noStrike" spc="-1">
              <a:latin typeface="Arial"/>
            </a:endParaRPr>
          </a:p>
          <a:p>
            <a:pPr marL="540000">
              <a:lnSpc>
                <a:spcPct val="100000"/>
              </a:lnSpc>
              <a:spcBef>
                <a:spcPts val="1134"/>
              </a:spcBef>
            </a:pPr>
            <a:endParaRPr lang="en-CA" sz="1200" b="0" strike="noStrike" spc="-1">
              <a:latin typeface="Arial"/>
            </a:endParaRPr>
          </a:p>
          <a:p>
            <a:pPr marL="285840" indent="-285120">
              <a:lnSpc>
                <a:spcPct val="100000"/>
              </a:lnSpc>
              <a:spcAft>
                <a:spcPts val="1001"/>
              </a:spcAft>
              <a:buClr>
                <a:srgbClr val="FFFFFF"/>
              </a:buClr>
              <a:buFont typeface="Arial"/>
              <a:buChar char="•"/>
            </a:pPr>
            <a:r>
              <a:rPr lang="en-US" sz="1600" b="0" strike="noStrike" spc="-1">
                <a:solidFill>
                  <a:srgbClr val="FFFFFF"/>
                </a:solidFill>
                <a:latin typeface="Arial Nova"/>
                <a:ea typeface="DejaVu Sans"/>
              </a:rPr>
              <a:t>Francis Poirier </a:t>
            </a:r>
            <a:endParaRPr lang="en-CA" sz="1600" b="0" strike="noStrike" spc="-1">
              <a:latin typeface="Arial"/>
            </a:endParaRPr>
          </a:p>
          <a:p>
            <a:pPr marL="864000" lvl="1" indent="-323640">
              <a:lnSpc>
                <a:spcPct val="100000"/>
              </a:lnSpc>
              <a:spcBef>
                <a:spcPts val="1134"/>
              </a:spcBef>
              <a:buClr>
                <a:srgbClr val="FFFFFF"/>
              </a:buClr>
              <a:buSzPct val="75000"/>
              <a:buFont typeface="Symbol"/>
              <a:buChar char=""/>
            </a:pPr>
            <a:r>
              <a:rPr lang="en-CA" sz="1200" b="0" strike="noStrike" spc="-1">
                <a:solidFill>
                  <a:srgbClr val="FFFFFF"/>
                </a:solidFill>
                <a:latin typeface="Arial Nova"/>
                <a:ea typeface="DejaVu Sans"/>
              </a:rPr>
              <a:t>This was the first time using and managing Github with a group of people. I gained lots of experience that I think will be useful in the workplace. I also realized how impossible this type of project would be without this well organized team.</a:t>
            </a:r>
            <a:endParaRPr lang="en-CA" sz="1200" b="0" strike="noStrike" spc="-1">
              <a:latin typeface="Arial"/>
            </a:endParaRPr>
          </a:p>
          <a:p>
            <a:pPr marL="864000" lvl="1" indent="-323640">
              <a:lnSpc>
                <a:spcPct val="100000"/>
              </a:lnSpc>
              <a:spcBef>
                <a:spcPts val="1134"/>
              </a:spcBef>
              <a:buClr>
                <a:srgbClr val="FFFFFF"/>
              </a:buClr>
              <a:buSzPct val="75000"/>
              <a:buFont typeface="Symbol"/>
              <a:buChar char=""/>
            </a:pPr>
            <a:endParaRPr lang="en-CA" sz="1200" b="0" strike="noStrike" spc="-1">
              <a:latin typeface="Arial"/>
            </a:endParaRPr>
          </a:p>
          <a:p>
            <a:pPr marL="285840" indent="-285120">
              <a:lnSpc>
                <a:spcPct val="100000"/>
              </a:lnSpc>
              <a:spcAft>
                <a:spcPts val="1001"/>
              </a:spcAft>
              <a:buClr>
                <a:srgbClr val="FFFFFF"/>
              </a:buClr>
              <a:buFont typeface="Arial"/>
              <a:buChar char="•"/>
            </a:pPr>
            <a:r>
              <a:rPr lang="en-US" sz="1600" b="0" strike="noStrike" spc="-1">
                <a:solidFill>
                  <a:srgbClr val="FFFFFF"/>
                </a:solidFill>
                <a:latin typeface="Arial Nova"/>
                <a:ea typeface="DejaVu Sans"/>
              </a:rPr>
              <a:t>Shubham Kapoor:</a:t>
            </a:r>
            <a:endParaRPr lang="en-CA" sz="1600" b="0" strike="noStrike" spc="-1">
              <a:latin typeface="Arial"/>
            </a:endParaRPr>
          </a:p>
          <a:p>
            <a:pPr marL="864000" lvl="1" indent="-323640">
              <a:lnSpc>
                <a:spcPct val="100000"/>
              </a:lnSpc>
              <a:spcAft>
                <a:spcPts val="1001"/>
              </a:spcAft>
              <a:buClr>
                <a:srgbClr val="FFFFFF"/>
              </a:buClr>
              <a:buSzPct val="75000"/>
              <a:buFont typeface="Symbol"/>
              <a:buChar char=""/>
            </a:pPr>
            <a:r>
              <a:rPr lang="en-US" sz="1200" b="0" strike="noStrike" spc="-1">
                <a:solidFill>
                  <a:srgbClr val="FFFFFF"/>
                </a:solidFill>
                <a:latin typeface="Arial Nova"/>
                <a:ea typeface="DejaVu Sans"/>
              </a:rPr>
              <a:t>I  learned that everybody has a different coding style and how they see object-oriented programming conceptually. Hearing different views on the same problem was extremely insightful into how if you need to explain how something works you need to understand it yourself to the point where you can give coherent explanations. Communication also being a huge factor, even though in the IT sector language is given little importance but in teams it plays a gigantic role with a lot of importance.</a:t>
            </a:r>
            <a:endParaRPr lang="en-CA" sz="1200" b="0" strike="noStrike" spc="-1">
              <a:latin typeface="Arial"/>
            </a:endParaRPr>
          </a:p>
          <a:p>
            <a:pPr marL="864000" lvl="1" indent="-323640">
              <a:lnSpc>
                <a:spcPct val="100000"/>
              </a:lnSpc>
              <a:spcAft>
                <a:spcPts val="1001"/>
              </a:spcAft>
              <a:buClr>
                <a:srgbClr val="FFFFFF"/>
              </a:buClr>
              <a:buSzPct val="75000"/>
              <a:buFont typeface="Symbol"/>
              <a:buChar char=""/>
            </a:pPr>
            <a:endParaRPr lang="en-CA" sz="1200" b="0" strike="noStrike" spc="-1">
              <a:latin typeface="Arial"/>
            </a:endParaRPr>
          </a:p>
          <a:p>
            <a:pPr marL="864000" lvl="1" indent="-323640">
              <a:lnSpc>
                <a:spcPct val="100000"/>
              </a:lnSpc>
              <a:spcBef>
                <a:spcPts val="1134"/>
              </a:spcBef>
              <a:buClr>
                <a:srgbClr val="FFFFFF"/>
              </a:buClr>
              <a:buSzPct val="75000"/>
              <a:buFont typeface="Symbol"/>
              <a:buChar char=""/>
            </a:pPr>
            <a:endParaRPr lang="en-CA" sz="1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751</TotalTime>
  <Words>1370</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Whitney</vt:lpstr>
      <vt:lpstr>Arial</vt:lpstr>
      <vt:lpstr>Arial Nova</vt:lpstr>
      <vt:lpstr>Calibri</vt:lpstr>
      <vt:lpstr>Calibri Light</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404 presentation</dc:title>
  <dc:subject/>
  <dc:creator>Shubham Kapoor</dc:creator>
  <dc:description/>
  <cp:lastModifiedBy>Francis Poirier</cp:lastModifiedBy>
  <cp:revision>21</cp:revision>
  <dcterms:created xsi:type="dcterms:W3CDTF">2020-12-02T20:28:53Z</dcterms:created>
  <dcterms:modified xsi:type="dcterms:W3CDTF">2020-12-03T10:11:19Z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