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Effective FP Data Structures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Glen Peterson 2015</a:t>
            </a:r>
            <a:endParaRPr/>
          </a:p>
          <a:p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@GlenKPeterson</a:t>
            </a:r>
            <a:endParaRPr/>
          </a:p>
          <a:p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https://github.com/GlenKPeterson/UncleJim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 sz="1600" strike="noStrike">
                <a:solidFill>
                  <a:srgbClr val="000000"/>
                </a:solidFill>
                <a:latin typeface="Arial"/>
                <a:ea typeface="DejaVu Sans"/>
              </a:rPr>
              <a:t>This work is licensed under a Creative Commons Attribution-ShareAlike 4.0 International License.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9720"/>
            <a:ext cx="10078920" cy="72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Asymptotic Growth (re: Collection Speed)</a:t>
            </a:r>
            <a:endParaRPr/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457200" y="2286000"/>
            <a:ext cx="9012600" cy="516924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548640" y="822960"/>
            <a:ext cx="9417240" cy="201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US" sz="2600" strike="noStrike">
                <a:solidFill>
                  <a:srgbClr val="0047ff"/>
                </a:solidFill>
                <a:latin typeface="Arial"/>
                <a:ea typeface="DejaVu Sans"/>
              </a:rPr>
              <a:t>y = x * ((ln x) / (ln 2))      </a:t>
            </a:r>
            <a:r>
              <a:rPr i="1" lang="en-US" sz="2600" strike="noStrike">
                <a:solidFill>
                  <a:srgbClr val="0047ff"/>
                </a:solidFill>
                <a:latin typeface="Arial"/>
                <a:ea typeface="DejaVu Sans"/>
              </a:rPr>
              <a:t>O</a:t>
            </a:r>
            <a:r>
              <a:rPr lang="en-US" sz="2600" strike="noStrike">
                <a:solidFill>
                  <a:srgbClr val="0047ff"/>
                </a:solidFill>
                <a:latin typeface="Arial"/>
                <a:ea typeface="DejaVu Sans"/>
              </a:rPr>
              <a:t>(</a:t>
            </a:r>
            <a:r>
              <a:rPr i="1" lang="en-US" sz="2600" strike="noStrike">
                <a:solidFill>
                  <a:srgbClr val="0047ff"/>
                </a:solidFill>
                <a:latin typeface="Arial"/>
                <a:ea typeface="DejaVu Sans"/>
              </a:rPr>
              <a:t>n</a:t>
            </a:r>
            <a:r>
              <a:rPr lang="en-US" sz="2600" strike="noStrike">
                <a:solidFill>
                  <a:srgbClr val="0047ff"/>
                </a:solidFill>
                <a:latin typeface="Arial"/>
                <a:ea typeface="DejaVu Sans"/>
              </a:rPr>
              <a:t> × log</a:t>
            </a:r>
            <a:r>
              <a:rPr lang="en-US" sz="2600" strike="noStrike" baseline="-33000">
                <a:solidFill>
                  <a:srgbClr val="0047ff"/>
                </a:solidFill>
                <a:latin typeface="Arial"/>
                <a:ea typeface="DejaVu Sans"/>
              </a:rPr>
              <a:t>2</a:t>
            </a:r>
            <a:r>
              <a:rPr lang="en-US" sz="2600" strike="noStrike">
                <a:solidFill>
                  <a:srgbClr val="0047ff"/>
                </a:solidFill>
                <a:latin typeface="Arial"/>
                <a:ea typeface="DejaVu Sans"/>
              </a:rPr>
              <a:t> </a:t>
            </a:r>
            <a:r>
              <a:rPr i="1" lang="en-US" sz="2600" strike="noStrike">
                <a:solidFill>
                  <a:srgbClr val="0047ff"/>
                </a:solidFill>
                <a:latin typeface="Arial"/>
                <a:ea typeface="DejaVu Sans"/>
              </a:rPr>
              <a:t>n</a:t>
            </a:r>
            <a:r>
              <a:rPr lang="en-US" sz="2600" strike="noStrike">
                <a:solidFill>
                  <a:srgbClr val="0047ff"/>
                </a:solidFill>
                <a:latin typeface="Arial"/>
                <a:ea typeface="DejaVu Sans"/>
              </a:rPr>
              <a:t>)</a:t>
            </a:r>
            <a:endParaRPr/>
          </a:p>
          <a:p>
            <a:r>
              <a:rPr lang="en-US" sz="2600" strike="noStrike">
                <a:solidFill>
                  <a:srgbClr val="ff0000"/>
                </a:solidFill>
                <a:latin typeface="Arial"/>
                <a:ea typeface="DejaVu Sans"/>
              </a:rPr>
              <a:t>y = x</a:t>
            </a:r>
            <a:r>
              <a:rPr lang="en-US" sz="2600" strike="noStrike">
                <a:solidFill>
                  <a:srgbClr val="ff0000"/>
                </a:solidFill>
                <a:latin typeface="Arial"/>
                <a:ea typeface="DejaVu Sans"/>
              </a:rPr>
              <a:t>	</a:t>
            </a:r>
            <a:r>
              <a:rPr lang="en-US" sz="2600" strike="noStrike">
                <a:solidFill>
                  <a:srgbClr val="ff0000"/>
                </a:solidFill>
                <a:latin typeface="Arial"/>
                <a:ea typeface="DejaVu Sans"/>
              </a:rPr>
              <a:t>	</a:t>
            </a:r>
            <a:r>
              <a:rPr lang="en-US" sz="2600" strike="noStrike">
                <a:solidFill>
                  <a:srgbClr val="ff0000"/>
                </a:solidFill>
                <a:latin typeface="Arial"/>
                <a:ea typeface="DejaVu Sans"/>
              </a:rPr>
              <a:t>	</a:t>
            </a:r>
            <a:r>
              <a:rPr lang="en-US" sz="2600" strike="noStrike">
                <a:solidFill>
                  <a:srgbClr val="ff0000"/>
                </a:solidFill>
                <a:latin typeface="Arial"/>
                <a:ea typeface="DejaVu Sans"/>
              </a:rPr>
              <a:t>	</a:t>
            </a:r>
            <a:r>
              <a:rPr lang="en-US" sz="2600" strike="noStrike">
                <a:solidFill>
                  <a:srgbClr val="ff0000"/>
                </a:solidFill>
                <a:latin typeface="Arial"/>
                <a:ea typeface="DejaVu Sans"/>
              </a:rPr>
              <a:t>	</a:t>
            </a:r>
            <a:r>
              <a:rPr lang="en-US" sz="2600" strike="noStrike">
                <a:solidFill>
                  <a:srgbClr val="ff0000"/>
                </a:solidFill>
                <a:latin typeface="Arial"/>
                <a:ea typeface="DejaVu Sans"/>
              </a:rPr>
              <a:t>	</a:t>
            </a:r>
            <a:r>
              <a:rPr lang="en-US" sz="2600" strike="noStrike">
                <a:solidFill>
                  <a:srgbClr val="ff0000"/>
                </a:solidFill>
                <a:latin typeface="Arial"/>
                <a:ea typeface="DejaVu Sans"/>
              </a:rPr>
              <a:t>    </a:t>
            </a:r>
            <a:r>
              <a:rPr i="1" lang="en-US" sz="2600" strike="noStrike">
                <a:solidFill>
                  <a:srgbClr val="ff0000"/>
                </a:solidFill>
                <a:latin typeface="Arial"/>
                <a:ea typeface="DejaVu Sans"/>
              </a:rPr>
              <a:t>O</a:t>
            </a:r>
            <a:r>
              <a:rPr lang="en-US" sz="2600" strike="noStrike">
                <a:solidFill>
                  <a:srgbClr val="ff0000"/>
                </a:solidFill>
                <a:latin typeface="Arial"/>
                <a:ea typeface="DejaVu Sans"/>
              </a:rPr>
              <a:t>(</a:t>
            </a:r>
            <a:r>
              <a:rPr i="1" lang="en-US" sz="2600" strike="noStrike">
                <a:solidFill>
                  <a:srgbClr val="ff0000"/>
                </a:solidFill>
                <a:latin typeface="Arial"/>
                <a:ea typeface="DejaVu Sans"/>
              </a:rPr>
              <a:t>n</a:t>
            </a:r>
            <a:r>
              <a:rPr lang="en-US" sz="2600" strike="noStrike">
                <a:solidFill>
                  <a:srgbClr val="ff0000"/>
                </a:solidFill>
                <a:latin typeface="Arial"/>
                <a:ea typeface="DejaVu Sans"/>
              </a:rPr>
              <a:t>)</a:t>
            </a:r>
            <a:endParaRPr/>
          </a:p>
          <a:p>
            <a:r>
              <a:rPr lang="en-US" sz="2600" strike="noStrike">
                <a:solidFill>
                  <a:srgbClr val="ff950e"/>
                </a:solidFill>
                <a:latin typeface="Arial"/>
                <a:ea typeface="DejaVu Sans"/>
              </a:rPr>
              <a:t>y = (ln x) / (ln 2)              </a:t>
            </a:r>
            <a:r>
              <a:rPr i="1" lang="en-US" sz="2600" strike="noStrike">
                <a:solidFill>
                  <a:srgbClr val="ff950e"/>
                </a:solidFill>
                <a:latin typeface="Arial"/>
                <a:ea typeface="DejaVu Sans"/>
              </a:rPr>
              <a:t>O</a:t>
            </a:r>
            <a:r>
              <a:rPr lang="en-US" sz="2600" strike="noStrike">
                <a:solidFill>
                  <a:srgbClr val="ff950e"/>
                </a:solidFill>
                <a:latin typeface="Arial"/>
                <a:ea typeface="DejaVu Sans"/>
              </a:rPr>
              <a:t>(log</a:t>
            </a:r>
            <a:r>
              <a:rPr lang="en-US" sz="2600" strike="noStrike" baseline="-33000">
                <a:solidFill>
                  <a:srgbClr val="ff950e"/>
                </a:solidFill>
                <a:latin typeface="Arial"/>
                <a:ea typeface="DejaVu Sans"/>
              </a:rPr>
              <a:t>2</a:t>
            </a:r>
            <a:r>
              <a:rPr lang="en-US" sz="2600" strike="noStrike">
                <a:solidFill>
                  <a:srgbClr val="ff950e"/>
                </a:solidFill>
                <a:latin typeface="Arial"/>
                <a:ea typeface="DejaVu Sans"/>
              </a:rPr>
              <a:t> </a:t>
            </a:r>
            <a:r>
              <a:rPr i="1" lang="en-US" sz="2600" strike="noStrike">
                <a:solidFill>
                  <a:srgbClr val="ff950e"/>
                </a:solidFill>
                <a:latin typeface="Arial"/>
                <a:ea typeface="DejaVu Sans"/>
              </a:rPr>
              <a:t>n</a:t>
            </a:r>
            <a:r>
              <a:rPr lang="en-US" sz="2600" strike="noStrike">
                <a:solidFill>
                  <a:srgbClr val="ff950e"/>
                </a:solidFill>
                <a:latin typeface="Arial"/>
                <a:ea typeface="DejaVu Sans"/>
              </a:rPr>
              <a:t>)</a:t>
            </a:r>
            <a:endParaRPr/>
          </a:p>
          <a:p>
            <a:r>
              <a:rPr lang="en-US" sz="2600" strike="noStrike">
                <a:solidFill>
                  <a:srgbClr val="008000"/>
                </a:solidFill>
                <a:latin typeface="Arial"/>
                <a:ea typeface="DejaVu Sans"/>
              </a:rPr>
              <a:t>y = (ln x) / (ln 32)            </a:t>
            </a:r>
            <a:r>
              <a:rPr i="1" lang="en-US" sz="2600" strike="noStrike">
                <a:solidFill>
                  <a:srgbClr val="008000"/>
                </a:solidFill>
                <a:latin typeface="Arial"/>
                <a:ea typeface="DejaVu Sans"/>
              </a:rPr>
              <a:t>O</a:t>
            </a:r>
            <a:r>
              <a:rPr lang="en-US" sz="2600" strike="noStrike">
                <a:solidFill>
                  <a:srgbClr val="008000"/>
                </a:solidFill>
                <a:latin typeface="Arial"/>
                <a:ea typeface="DejaVu Sans"/>
              </a:rPr>
              <a:t>(log</a:t>
            </a:r>
            <a:r>
              <a:rPr lang="en-US" sz="2600" strike="noStrike" baseline="-33000">
                <a:solidFill>
                  <a:srgbClr val="008000"/>
                </a:solidFill>
                <a:latin typeface="Arial"/>
                <a:ea typeface="DejaVu Sans"/>
              </a:rPr>
              <a:t>32</a:t>
            </a:r>
            <a:r>
              <a:rPr lang="en-US" sz="2600" strike="noStrike">
                <a:solidFill>
                  <a:srgbClr val="008000"/>
                </a:solidFill>
                <a:latin typeface="Arial"/>
                <a:ea typeface="DejaVu Sans"/>
              </a:rPr>
              <a:t> </a:t>
            </a:r>
            <a:r>
              <a:rPr i="1" lang="en-US" sz="2600" strike="noStrike">
                <a:solidFill>
                  <a:srgbClr val="008000"/>
                </a:solidFill>
                <a:latin typeface="Arial"/>
                <a:ea typeface="DejaVu Sans"/>
              </a:rPr>
              <a:t>n</a:t>
            </a:r>
            <a:r>
              <a:rPr lang="en-US" sz="2600" strike="noStrike">
                <a:solidFill>
                  <a:srgbClr val="008000"/>
                </a:solidFill>
                <a:latin typeface="Arial"/>
                <a:ea typeface="DejaVu Sans"/>
              </a:rPr>
              <a:t>)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Table 1"/>
          <p:cNvGraphicFramePr/>
          <p:nvPr/>
        </p:nvGraphicFramePr>
        <p:xfrm>
          <a:off x="199440" y="1047240"/>
          <a:ext cx="9600480" cy="6766200"/>
        </p:xfrm>
        <a:graphic>
          <a:graphicData uri="http://schemas.openxmlformats.org/drawingml/2006/table">
            <a:tbl>
              <a:tblPr/>
              <a:tblGrid>
                <a:gridCol w="2305440"/>
                <a:gridCol w="3304440"/>
                <a:gridCol w="3990960"/>
              </a:tblGrid>
              <a:tr h="434880">
                <a:tc>
                  <a:tcPr/>
                </a:tc>
                <a:tc>
                  <a:txBody>
                    <a:bodyPr lIns="90000" rIns="90000" tIns="46800" bIns="46800"/>
                    <a:p>
                      <a:r>
                        <a:rPr b="1" lang="en-US" sz="2400" strike="noStrike">
                          <a:latin typeface="Arial"/>
                        </a:rPr>
                        <a:t>Ordered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b="1" lang="en-US" sz="2400" strike="noStrike">
                          <a:latin typeface="Arial"/>
                        </a:rPr>
                        <a:t>Unordered</a:t>
                      </a:r>
                      <a:endParaRPr/>
                    </a:p>
                  </a:txBody>
                  <a:tcPr/>
                </a:tc>
              </a:tr>
              <a:tr h="1646280">
                <a:tc>
                  <a:txBody>
                    <a:bodyPr lIns="90000" rIns="90000" tIns="46800" bIns="468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2400" strike="noStrike">
                          <a:latin typeface="Arial"/>
                        </a:rPr>
                        <a:t>Duplicates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 sz="2400" strike="noStrike">
                          <a:latin typeface="Arial"/>
                        </a:rPr>
                        <a:t>Vector</a:t>
                      </a:r>
                      <a:endParaRPr/>
                    </a:p>
                    <a:p>
                      <a:r>
                        <a:rPr lang="en-US" strike="noStrike">
                          <a:latin typeface="Courier 10 Pitch"/>
                        </a:rPr>
                        <a:t>setItemAt(int n, E e)</a:t>
                      </a:r>
                      <a:endParaRPr/>
                    </a:p>
                    <a:p>
                      <a:r>
                        <a:rPr lang="en-US" strike="noStrike">
                          <a:latin typeface="Courier 10 Pitch"/>
                        </a:rPr>
                        <a:t>T getItemAt(int n)</a:t>
                      </a:r>
                      <a:endParaRPr/>
                    </a:p>
                    <a:p>
                      <a:endParaRPr/>
                    </a:p>
                    <a:p>
                      <a:r>
                        <a:rPr i="1" lang="en-US" sz="2400" strike="noStrike">
                          <a:latin typeface="Arial"/>
                        </a:rPr>
                        <a:t>O</a:t>
                      </a:r>
                      <a:r>
                        <a:rPr lang="en-US" sz="2400" strike="noStrike">
                          <a:latin typeface="Arial"/>
                        </a:rPr>
                        <a:t>(3)    </a:t>
                      </a:r>
                      <a:r>
                        <a:rPr i="1" lang="en-US" sz="2400" strike="noStrike">
                          <a:latin typeface="Arial"/>
                        </a:rPr>
                        <a:t>O</a:t>
                      </a:r>
                      <a:r>
                        <a:rPr lang="en-US" sz="2400" strike="noStrike">
                          <a:latin typeface="Arial"/>
                        </a:rPr>
                        <a:t>(log</a:t>
                      </a:r>
                      <a:r>
                        <a:rPr lang="en-US" sz="2400" strike="noStrike" baseline="-33000">
                          <a:latin typeface="Arial"/>
                        </a:rPr>
                        <a:t>32</a:t>
                      </a:r>
                      <a:r>
                        <a:rPr lang="en-US" sz="2400" strike="noStrike">
                          <a:latin typeface="Arial"/>
                        </a:rPr>
                        <a:t> </a:t>
                      </a:r>
                      <a:r>
                        <a:rPr i="1" lang="en-US" sz="2400" strike="noStrike">
                          <a:latin typeface="Arial"/>
                        </a:rPr>
                        <a:t>n</a:t>
                      </a:r>
                      <a:r>
                        <a:rPr lang="en-US" sz="2400" strike="noStrike">
                          <a:latin typeface="Arial"/>
                        </a:rPr>
                        <a:t>)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2176920">
                <a:tc>
                  <a:txBody>
                    <a:bodyPr lIns="90000" rIns="90000" tIns="46800" bIns="468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2400" strike="noStrike">
                          <a:latin typeface="Arial"/>
                        </a:rPr>
                        <a:t>No Duplicates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 sz="2400" strike="noStrike">
                          <a:latin typeface="Arial"/>
                        </a:rPr>
                        <a:t>TreeSet</a:t>
                      </a:r>
                      <a:endParaRPr/>
                    </a:p>
                    <a:p>
                      <a:r>
                        <a:rPr lang="en-US" strike="noStrike">
                          <a:latin typeface="Courier 10 Pitch"/>
                        </a:rPr>
                        <a:t>put(E e)</a:t>
                      </a:r>
                      <a:endParaRPr/>
                    </a:p>
                    <a:p>
                      <a:r>
                        <a:rPr lang="en-US" strike="noStrike">
                          <a:latin typeface="Courier 10 Pitch"/>
                        </a:rPr>
                        <a:t>contains(E e)</a:t>
                      </a:r>
                      <a:endParaRPr/>
                    </a:p>
                    <a:p>
                      <a:r>
                        <a:rPr lang="en-US" strike="noStrike">
                          <a:latin typeface="Courier 10 Pitch"/>
                        </a:rPr>
                        <a:t>first()</a:t>
                      </a:r>
                      <a:endParaRPr/>
                    </a:p>
                    <a:p>
                      <a:r>
                        <a:rPr lang="en-US" strike="noStrike">
                          <a:latin typeface="Courier 10 Pitch"/>
                        </a:rPr>
                        <a:t>rest()</a:t>
                      </a:r>
                      <a:endParaRPr/>
                    </a:p>
                    <a:p>
                      <a:endParaRPr/>
                    </a:p>
                    <a:p>
                      <a:r>
                        <a:rPr i="1" lang="en-US" sz="2400" strike="noStrike">
                          <a:latin typeface="Arial"/>
                        </a:rPr>
                        <a:t>O</a:t>
                      </a:r>
                      <a:r>
                        <a:rPr lang="en-US" sz="2400" strike="noStrike">
                          <a:latin typeface="Arial"/>
                        </a:rPr>
                        <a:t>(log</a:t>
                      </a:r>
                      <a:r>
                        <a:rPr lang="en-US" sz="2400" strike="noStrike" baseline="-33000">
                          <a:latin typeface="Arial"/>
                        </a:rPr>
                        <a:t>2</a:t>
                      </a:r>
                      <a:r>
                        <a:rPr lang="en-US" sz="2400" strike="noStrike">
                          <a:latin typeface="Arial"/>
                        </a:rPr>
                        <a:t> </a:t>
                      </a:r>
                      <a:r>
                        <a:rPr i="1" lang="en-US" sz="2400" strike="noStrike">
                          <a:latin typeface="Arial"/>
                        </a:rPr>
                        <a:t>n</a:t>
                      </a:r>
                      <a:r>
                        <a:rPr lang="en-US" sz="2400" strike="noStrike">
                          <a:latin typeface="Arial"/>
                        </a:rPr>
                        <a:t>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 sz="2400" strike="noStrike">
                          <a:latin typeface="Arial"/>
                        </a:rPr>
                        <a:t>HashSet</a:t>
                      </a:r>
                      <a:endParaRPr/>
                    </a:p>
                    <a:p>
                      <a:r>
                        <a:rPr lang="en-US" strike="noStrike">
                          <a:latin typeface="Courier 10 Pitch"/>
                        </a:rPr>
                        <a:t>put(E e)</a:t>
                      </a:r>
                      <a:endParaRPr/>
                    </a:p>
                    <a:p>
                      <a:r>
                        <a:rPr lang="en-US" strike="noStrike">
                          <a:latin typeface="Courier 10 Pitch"/>
                        </a:rPr>
                        <a:t>contains(E e)</a:t>
                      </a:r>
                      <a:endParaRPr/>
                    </a:p>
                    <a:p>
                      <a:endParaRPr/>
                    </a:p>
                    <a:p>
                      <a:endParaRPr/>
                    </a:p>
                    <a:p>
                      <a:endParaRPr/>
                    </a:p>
                    <a:p>
                      <a:r>
                        <a:rPr i="1" lang="en-US" sz="2400" strike="noStrike">
                          <a:latin typeface="Arial"/>
                        </a:rPr>
                        <a:t>O</a:t>
                      </a:r>
                      <a:r>
                        <a:rPr lang="en-US" sz="2400" strike="noStrike">
                          <a:latin typeface="Arial"/>
                        </a:rPr>
                        <a:t>(3)    </a:t>
                      </a:r>
                      <a:r>
                        <a:rPr i="1" lang="en-US" sz="2400" strike="noStrike">
                          <a:latin typeface="Arial"/>
                        </a:rPr>
                        <a:t>O</a:t>
                      </a:r>
                      <a:r>
                        <a:rPr lang="en-US" sz="2400" strike="noStrike">
                          <a:latin typeface="Arial"/>
                        </a:rPr>
                        <a:t>(log</a:t>
                      </a:r>
                      <a:r>
                        <a:rPr lang="en-US" sz="2400" strike="noStrike" baseline="-33000">
                          <a:latin typeface="Arial"/>
                        </a:rPr>
                        <a:t>32</a:t>
                      </a:r>
                      <a:r>
                        <a:rPr lang="en-US" sz="2400" strike="noStrike">
                          <a:latin typeface="Arial"/>
                        </a:rPr>
                        <a:t> </a:t>
                      </a:r>
                      <a:r>
                        <a:rPr i="1" lang="en-US" sz="2400" strike="noStrike">
                          <a:latin typeface="Arial"/>
                        </a:rPr>
                        <a:t>n</a:t>
                      </a:r>
                      <a:r>
                        <a:rPr lang="en-US" sz="2400" strike="noStrike">
                          <a:latin typeface="Arial"/>
                        </a:rPr>
                        <a:t>)</a:t>
                      </a:r>
                      <a:endParaRPr/>
                    </a:p>
                  </a:txBody>
                  <a:tcPr/>
                </a:tc>
              </a:tr>
              <a:tr h="2176920">
                <a:tc>
                  <a:txBody>
                    <a:bodyPr lIns="90000" rIns="90000" tIns="46800" bIns="468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2400" strike="noStrike">
                          <a:latin typeface="Arial"/>
                        </a:rPr>
                        <a:t>No Duplicates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 sz="2400" strike="noStrike">
                          <a:latin typeface="Arial"/>
                        </a:rPr>
                        <a:t>TreeMap</a:t>
                      </a:r>
                      <a:endParaRPr/>
                    </a:p>
                    <a:p>
                      <a:r>
                        <a:rPr lang="en-US" strike="noStrike">
                          <a:latin typeface="Courier 10 Pitch"/>
                        </a:rPr>
                        <a:t>put(K k, V v)</a:t>
                      </a:r>
                      <a:endParaRPr/>
                    </a:p>
                    <a:p>
                      <a:r>
                        <a:rPr lang="en-US" strike="noStrike">
                          <a:latin typeface="Courier 10 Pitch"/>
                        </a:rPr>
                        <a:t>V get(K k)</a:t>
                      </a:r>
                      <a:endParaRPr/>
                    </a:p>
                    <a:p>
                      <a:r>
                        <a:rPr lang="en-US" strike="noStrike">
                          <a:latin typeface="Courier 10 Pitch"/>
                        </a:rPr>
                        <a:t>first()</a:t>
                      </a:r>
                      <a:endParaRPr/>
                    </a:p>
                    <a:p>
                      <a:r>
                        <a:rPr lang="en-US" strike="noStrike">
                          <a:latin typeface="Courier 10 Pitch"/>
                        </a:rPr>
                        <a:t>rest()</a:t>
                      </a:r>
                      <a:endParaRPr/>
                    </a:p>
                    <a:p>
                      <a:endParaRPr/>
                    </a:p>
                    <a:p>
                      <a:r>
                        <a:rPr lang="en-US" sz="2400" strike="noStrike">
                          <a:latin typeface="Arial"/>
                        </a:rPr>
                        <a:t>O(log</a:t>
                      </a:r>
                      <a:r>
                        <a:rPr lang="en-US" sz="2400" strike="noStrike" baseline="-33000">
                          <a:latin typeface="Arial"/>
                        </a:rPr>
                        <a:t>2</a:t>
                      </a:r>
                      <a:r>
                        <a:rPr lang="en-US" sz="2400" strike="noStrike">
                          <a:latin typeface="Arial"/>
                        </a:rPr>
                        <a:t> </a:t>
                      </a:r>
                      <a:r>
                        <a:rPr i="1" lang="en-US" sz="2400" strike="noStrike">
                          <a:latin typeface="Arial"/>
                        </a:rPr>
                        <a:t>n</a:t>
                      </a:r>
                      <a:r>
                        <a:rPr lang="en-US" sz="2400" strike="noStrike">
                          <a:latin typeface="Arial"/>
                        </a:rPr>
                        <a:t>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 sz="2400" strike="noStrike">
                          <a:latin typeface="Arial"/>
                        </a:rPr>
                        <a:t>HashMap</a:t>
                      </a:r>
                      <a:endParaRPr/>
                    </a:p>
                    <a:p>
                      <a:r>
                        <a:rPr lang="en-US" strike="noStrike">
                          <a:latin typeface="Courier 10 Pitch"/>
                        </a:rPr>
                        <a:t>put(K k, V v)</a:t>
                      </a:r>
                      <a:endParaRPr/>
                    </a:p>
                    <a:p>
                      <a:r>
                        <a:rPr lang="en-US" strike="noStrike">
                          <a:latin typeface="Courier 10 Pitch"/>
                        </a:rPr>
                        <a:t>V get(K k)</a:t>
                      </a:r>
                      <a:endParaRPr/>
                    </a:p>
                    <a:p>
                      <a:r>
                        <a:rPr lang="en-US" strike="noStrike">
                          <a:latin typeface="Courier 10 Pitch"/>
                        </a:rPr>
                        <a:t>Set&lt;Entry&lt;K,V&gt;&gt; entrySet()</a:t>
                      </a:r>
                      <a:endParaRPr/>
                    </a:p>
                    <a:p>
                      <a:endParaRPr/>
                    </a:p>
                    <a:p>
                      <a:endParaRPr/>
                    </a:p>
                    <a:p>
                      <a:r>
                        <a:rPr i="1" lang="en-US" sz="2400" strike="noStrike">
                          <a:latin typeface="Arial"/>
                        </a:rPr>
                        <a:t>O</a:t>
                      </a:r>
                      <a:r>
                        <a:rPr lang="en-US" sz="2400" strike="noStrike">
                          <a:latin typeface="Arial"/>
                        </a:rPr>
                        <a:t>(3)    </a:t>
                      </a:r>
                      <a:r>
                        <a:rPr i="1" lang="en-US" sz="2400" strike="noStrike">
                          <a:latin typeface="Arial"/>
                        </a:rPr>
                        <a:t>O</a:t>
                      </a:r>
                      <a:r>
                        <a:rPr lang="en-US" sz="2400" strike="noStrike">
                          <a:latin typeface="Arial"/>
                        </a:rPr>
                        <a:t>(log</a:t>
                      </a:r>
                      <a:r>
                        <a:rPr lang="en-US" sz="2400" strike="noStrike" baseline="-33000">
                          <a:latin typeface="Arial"/>
                        </a:rPr>
                        <a:t>32</a:t>
                      </a:r>
                      <a:r>
                        <a:rPr lang="en-US" sz="2400" strike="noStrike">
                          <a:latin typeface="Arial"/>
                        </a:rPr>
                        <a:t> </a:t>
                      </a:r>
                      <a:r>
                        <a:rPr i="1" lang="en-US" sz="2400" strike="noStrike">
                          <a:latin typeface="Arial"/>
                        </a:rPr>
                        <a:t>n</a:t>
                      </a:r>
                      <a:r>
                        <a:rPr lang="en-US" sz="2400" strike="noStrike">
                          <a:latin typeface="Arial"/>
                        </a:rPr>
                        <a:t>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4" name="TextShape 2"/>
          <p:cNvSpPr txBox="1"/>
          <p:nvPr/>
        </p:nvSpPr>
        <p:spPr>
          <a:xfrm>
            <a:off x="2743200" y="274320"/>
            <a:ext cx="4146120" cy="54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3200">
                <a:latin typeface="Arial"/>
              </a:rPr>
              <a:t>Choosing a Collection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