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Effective FP Data Structures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2000" strike="noStrike">
                <a:solidFill>
                  <a:srgbClr val="000000"/>
                </a:solidFill>
                <a:latin typeface="Arial"/>
              </a:rPr>
              <a:t>Glen Peterson 2015</a:t>
            </a:r>
            <a:endParaRPr/>
          </a:p>
          <a:p>
            <a:r>
              <a:rPr lang="en-US" sz="2000" strike="noStrike">
                <a:solidFill>
                  <a:srgbClr val="000000"/>
                </a:solidFill>
                <a:latin typeface="Arial"/>
              </a:rPr>
              <a:t>@GlenKPeterson</a:t>
            </a:r>
            <a:endParaRPr/>
          </a:p>
          <a:p>
            <a:r>
              <a:rPr lang="en-US" sz="2000" strike="noStrike">
                <a:solidFill>
                  <a:srgbClr val="000000"/>
                </a:solidFill>
                <a:latin typeface="Arial"/>
              </a:rPr>
              <a:t>https://github.com/GlenKPeterson/UncleJim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1600" strike="noStrike">
                <a:solidFill>
                  <a:srgbClr val="000000"/>
                </a:solidFill>
                <a:latin typeface="Arial"/>
              </a:rPr>
              <a:t>This work is licensed under a Creative Commons Attribution-ShareAlike 4.0 International License.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9720"/>
            <a:ext cx="10079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trike="noStrike">
                <a:latin typeface="Arial"/>
              </a:rPr>
              <a:t>Asymptotic Growth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48640" y="548640"/>
            <a:ext cx="9417960" cy="68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2400" strike="noStrike">
                <a:solidFill>
                  <a:srgbClr val="0047ff"/>
                </a:solidFill>
                <a:latin typeface="Arial"/>
              </a:rPr>
              <a:t>y = x * ((ln x) / (ln 2))      </a:t>
            </a:r>
            <a:r>
              <a:rPr i="1" lang="en-US" sz="2400" strike="noStrike">
                <a:solidFill>
                  <a:srgbClr val="0047ff"/>
                </a:solidFill>
                <a:latin typeface="Arial"/>
              </a:rPr>
              <a:t>n</a:t>
            </a:r>
            <a:r>
              <a:rPr lang="en-US" sz="2400" strike="noStrike">
                <a:solidFill>
                  <a:srgbClr val="0047ff"/>
                </a:solidFill>
                <a:latin typeface="Arial"/>
              </a:rPr>
              <a:t> × log</a:t>
            </a:r>
            <a:r>
              <a:rPr lang="en-US" sz="2400" strike="noStrike" baseline="-33000">
                <a:solidFill>
                  <a:srgbClr val="0047ff"/>
                </a:solidFill>
                <a:latin typeface="Arial"/>
              </a:rPr>
              <a:t>2</a:t>
            </a:r>
            <a:r>
              <a:rPr lang="en-US" sz="2400" strike="noStrike">
                <a:solidFill>
                  <a:srgbClr val="0047ff"/>
                </a:solidFill>
                <a:latin typeface="Arial"/>
              </a:rPr>
              <a:t> </a:t>
            </a:r>
            <a:r>
              <a:rPr i="1" lang="en-US" sz="2400" strike="noStrike">
                <a:solidFill>
                  <a:srgbClr val="0047ff"/>
                </a:solidFill>
                <a:latin typeface="Arial"/>
              </a:rPr>
              <a:t>n</a:t>
            </a:r>
            <a:endParaRPr/>
          </a:p>
          <a:p>
            <a:r>
              <a:rPr lang="en-US" sz="2400" strike="noStrike">
                <a:solidFill>
                  <a:srgbClr val="ff0000"/>
                </a:solidFill>
                <a:latin typeface="Arial"/>
              </a:rPr>
              <a:t>y = x</a:t>
            </a:r>
            <a:endParaRPr/>
          </a:p>
          <a:p>
            <a:r>
              <a:rPr lang="en-US" sz="2400" strike="noStrike">
                <a:solidFill>
                  <a:srgbClr val="ff950e"/>
                </a:solidFill>
                <a:latin typeface="Arial"/>
              </a:rPr>
              <a:t>y = (ln x) / (ln 2)              log</a:t>
            </a:r>
            <a:r>
              <a:rPr lang="en-US" sz="2400" strike="noStrike" baseline="-33000">
                <a:solidFill>
                  <a:srgbClr val="ff950e"/>
                </a:solidFill>
                <a:latin typeface="Arial"/>
              </a:rPr>
              <a:t>2</a:t>
            </a:r>
            <a:r>
              <a:rPr lang="en-US" sz="2400" strike="noStrike">
                <a:solidFill>
                  <a:srgbClr val="ff950e"/>
                </a:solidFill>
                <a:latin typeface="Arial"/>
              </a:rPr>
              <a:t> </a:t>
            </a:r>
            <a:r>
              <a:rPr i="1" lang="en-US" sz="2400" strike="noStrike">
                <a:solidFill>
                  <a:srgbClr val="ff950e"/>
                </a:solidFill>
                <a:latin typeface="Arial"/>
              </a:rPr>
              <a:t>n</a:t>
            </a:r>
            <a:endParaRPr/>
          </a:p>
          <a:p>
            <a:r>
              <a:rPr lang="en-US" sz="2400" strike="noStrike">
                <a:solidFill>
                  <a:srgbClr val="008000"/>
                </a:solidFill>
                <a:latin typeface="Arial"/>
              </a:rPr>
              <a:t>y = (ln x) / (ln 32)            log</a:t>
            </a:r>
            <a:r>
              <a:rPr lang="en-US" sz="2400" strike="noStrike" baseline="-33000">
                <a:solidFill>
                  <a:srgbClr val="008000"/>
                </a:solidFill>
                <a:latin typeface="Arial"/>
              </a:rPr>
              <a:t>32</a:t>
            </a:r>
            <a:r>
              <a:rPr lang="en-US" sz="2400" strike="noStrike">
                <a:solidFill>
                  <a:srgbClr val="008000"/>
                </a:solidFill>
                <a:latin typeface="Arial"/>
              </a:rPr>
              <a:t> </a:t>
            </a:r>
            <a:r>
              <a:rPr i="1" lang="en-US" sz="2400" strike="noStrike">
                <a:solidFill>
                  <a:srgbClr val="008000"/>
                </a:solidFill>
                <a:latin typeface="Arial"/>
              </a:rPr>
              <a:t>n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457200" y="2286000"/>
            <a:ext cx="9013320" cy="516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Table 1"/>
          <p:cNvGraphicFramePr/>
          <p:nvPr/>
        </p:nvGraphicFramePr>
        <p:xfrm>
          <a:off x="182880" y="182880"/>
          <a:ext cx="9600480" cy="7223400"/>
        </p:xfrm>
        <a:graphic>
          <a:graphicData uri="http://schemas.openxmlformats.org/drawingml/2006/table">
            <a:tbl>
              <a:tblPr/>
              <a:tblGrid>
                <a:gridCol w="2305440"/>
                <a:gridCol w="3304440"/>
                <a:gridCol w="3990960"/>
              </a:tblGrid>
              <a:tr h="43704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US" sz="2400" strike="noStrike">
                          <a:latin typeface="Arial"/>
                        </a:rPr>
                        <a:t>Ordered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US" sz="2400" strike="noStrike">
                          <a:latin typeface="Arial"/>
                        </a:rPr>
                        <a:t>Unordered</a:t>
                      </a:r>
                      <a:endParaRPr/>
                    </a:p>
                  </a:txBody>
                  <a:tcPr/>
                </a:tc>
              </a:tr>
              <a:tr h="199620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2400" strike="noStrike">
                          <a:latin typeface="Arial"/>
                        </a:rPr>
                        <a:t>Duplicates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400" strike="noStrike">
                          <a:latin typeface="Arial"/>
                        </a:rPr>
                        <a:t>Vector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setItemAt(int n, E e)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T getItemAt(int n)</a:t>
                      </a:r>
                      <a:endParaRPr/>
                    </a:p>
                    <a:p>
                      <a:endParaRPr/>
                    </a:p>
                    <a:p>
                      <a:r>
                        <a:rPr i="1" lang="en-US" sz="2400" strike="noStrike">
                          <a:latin typeface="Arial"/>
                        </a:rPr>
                        <a:t>O</a:t>
                      </a:r>
                      <a:r>
                        <a:rPr lang="en-US" sz="2400" strike="noStrike">
                          <a:latin typeface="Arial"/>
                        </a:rPr>
                        <a:t>(3)    </a:t>
                      </a:r>
                      <a:r>
                        <a:rPr i="1" lang="en-US" sz="2400" strike="noStrike">
                          <a:latin typeface="Arial"/>
                        </a:rPr>
                        <a:t>O</a:t>
                      </a:r>
                      <a:r>
                        <a:rPr lang="en-US" sz="2400" strike="noStrike">
                          <a:latin typeface="Arial"/>
                        </a:rPr>
                        <a:t>(log</a:t>
                      </a:r>
                      <a:r>
                        <a:rPr lang="en-US" sz="2400" strike="noStrike" baseline="-33000">
                          <a:latin typeface="Arial"/>
                        </a:rPr>
                        <a:t>32</a:t>
                      </a:r>
                      <a:r>
                        <a:rPr lang="en-US" sz="2400" strike="noStrike">
                          <a:latin typeface="Arial"/>
                        </a:rPr>
                        <a:t> </a:t>
                      </a:r>
                      <a:r>
                        <a:rPr i="1" lang="en-US" sz="2400" strike="noStrike">
                          <a:latin typeface="Arial"/>
                        </a:rPr>
                        <a:t>n</a:t>
                      </a:r>
                      <a:r>
                        <a:rPr lang="en-US" sz="2400" strike="noStrike">
                          <a:latin typeface="Arial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232524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2400" strike="noStrike">
                          <a:latin typeface="Arial"/>
                        </a:rPr>
                        <a:t>No Duplicates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400" strike="noStrike">
                          <a:latin typeface="Arial"/>
                        </a:rPr>
                        <a:t>TreeSet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put(E e)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contains(E e)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first()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rest()</a:t>
                      </a:r>
                      <a:endParaRPr/>
                    </a:p>
                    <a:p>
                      <a:endParaRPr/>
                    </a:p>
                    <a:p>
                      <a:r>
                        <a:rPr i="1" lang="en-US" sz="2400" strike="noStrike">
                          <a:latin typeface="Arial"/>
                        </a:rPr>
                        <a:t>O</a:t>
                      </a:r>
                      <a:r>
                        <a:rPr lang="en-US" sz="2400" strike="noStrike">
                          <a:latin typeface="Arial"/>
                        </a:rPr>
                        <a:t>(log</a:t>
                      </a:r>
                      <a:r>
                        <a:rPr lang="en-US" sz="2400" strike="noStrike" baseline="-33000">
                          <a:latin typeface="Arial"/>
                        </a:rPr>
                        <a:t>2</a:t>
                      </a:r>
                      <a:r>
                        <a:rPr lang="en-US" sz="2400" strike="noStrike">
                          <a:latin typeface="Arial"/>
                        </a:rPr>
                        <a:t> </a:t>
                      </a:r>
                      <a:r>
                        <a:rPr i="1" lang="en-US" sz="2400" strike="noStrike">
                          <a:latin typeface="Arial"/>
                        </a:rPr>
                        <a:t>n</a:t>
                      </a:r>
                      <a:r>
                        <a:rPr lang="en-US" sz="2400" strike="noStrike">
                          <a:latin typeface="Arial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400" strike="noStrike">
                          <a:latin typeface="Arial"/>
                        </a:rPr>
                        <a:t>HashSet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put(E e)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contains(E e)</a:t>
                      </a:r>
                      <a:endParaRPr/>
                    </a:p>
                    <a:p>
                      <a:endParaRPr/>
                    </a:p>
                    <a:p>
                      <a:endParaRPr/>
                    </a:p>
                    <a:p>
                      <a:endParaRPr/>
                    </a:p>
                    <a:p>
                      <a:r>
                        <a:rPr i="1" lang="en-US" sz="2400" strike="noStrike">
                          <a:latin typeface="Arial"/>
                        </a:rPr>
                        <a:t>O</a:t>
                      </a:r>
                      <a:r>
                        <a:rPr lang="en-US" sz="2400" strike="noStrike">
                          <a:latin typeface="Arial"/>
                        </a:rPr>
                        <a:t>(3)    </a:t>
                      </a:r>
                      <a:r>
                        <a:rPr i="1" lang="en-US" sz="2400" strike="noStrike">
                          <a:latin typeface="Arial"/>
                        </a:rPr>
                        <a:t>O</a:t>
                      </a:r>
                      <a:r>
                        <a:rPr lang="en-US" sz="2400" strike="noStrike">
                          <a:latin typeface="Arial"/>
                        </a:rPr>
                        <a:t>(log</a:t>
                      </a:r>
                      <a:r>
                        <a:rPr lang="en-US" sz="2400" strike="noStrike" baseline="-33000">
                          <a:latin typeface="Arial"/>
                        </a:rPr>
                        <a:t>32</a:t>
                      </a:r>
                      <a:r>
                        <a:rPr lang="en-US" sz="2400" strike="noStrike">
                          <a:latin typeface="Arial"/>
                        </a:rPr>
                        <a:t> </a:t>
                      </a:r>
                      <a:r>
                        <a:rPr i="1" lang="en-US" sz="2400" strike="noStrike">
                          <a:latin typeface="Arial"/>
                        </a:rPr>
                        <a:t>n</a:t>
                      </a:r>
                      <a:r>
                        <a:rPr lang="en-US" sz="2400" strike="noStrike">
                          <a:latin typeface="Arial"/>
                        </a:rPr>
                        <a:t>)</a:t>
                      </a:r>
                      <a:endParaRPr/>
                    </a:p>
                  </a:txBody>
                  <a:tcPr/>
                </a:tc>
              </a:tr>
              <a:tr h="246528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2400" strike="noStrike">
                          <a:latin typeface="Arial"/>
                        </a:rPr>
                        <a:t>No Duplicates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400" strike="noStrike">
                          <a:latin typeface="Arial"/>
                        </a:rPr>
                        <a:t>TreeMap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put(K k, V v)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V get(K k)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first()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rest()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US" sz="2400" strike="noStrike">
                          <a:latin typeface="Arial"/>
                        </a:rPr>
                        <a:t>O(log</a:t>
                      </a:r>
                      <a:r>
                        <a:rPr lang="en-US" sz="2400" strike="noStrike" baseline="-33000">
                          <a:latin typeface="Arial"/>
                        </a:rPr>
                        <a:t>2</a:t>
                      </a:r>
                      <a:r>
                        <a:rPr lang="en-US" sz="2400" strike="noStrike">
                          <a:latin typeface="Arial"/>
                        </a:rPr>
                        <a:t> </a:t>
                      </a:r>
                      <a:r>
                        <a:rPr i="1" lang="en-US" sz="2400" strike="noStrike">
                          <a:latin typeface="Arial"/>
                        </a:rPr>
                        <a:t>n</a:t>
                      </a:r>
                      <a:r>
                        <a:rPr lang="en-US" sz="2400" strike="noStrike">
                          <a:latin typeface="Arial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400" strike="noStrike">
                          <a:latin typeface="Arial"/>
                        </a:rPr>
                        <a:t>HashMap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put(K k, V v)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V get(K k)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Set&lt;Entry&lt;K,V&gt;&gt; entrySet()</a:t>
                      </a:r>
                      <a:endParaRPr/>
                    </a:p>
                    <a:p>
                      <a:endParaRPr/>
                    </a:p>
                    <a:p>
                      <a:endParaRPr/>
                    </a:p>
                    <a:p>
                      <a:r>
                        <a:rPr i="1" lang="en-US" sz="2400" strike="noStrike">
                          <a:latin typeface="Arial"/>
                        </a:rPr>
                        <a:t>O</a:t>
                      </a:r>
                      <a:r>
                        <a:rPr lang="en-US" sz="2400" strike="noStrike">
                          <a:latin typeface="Arial"/>
                        </a:rPr>
                        <a:t>(3)    </a:t>
                      </a:r>
                      <a:r>
                        <a:rPr i="1" lang="en-US" sz="2400" strike="noStrike">
                          <a:latin typeface="Arial"/>
                        </a:rPr>
                        <a:t>O</a:t>
                      </a:r>
                      <a:r>
                        <a:rPr lang="en-US" sz="2400" strike="noStrike">
                          <a:latin typeface="Arial"/>
                        </a:rPr>
                        <a:t>(log</a:t>
                      </a:r>
                      <a:r>
                        <a:rPr lang="en-US" sz="2400" strike="noStrike" baseline="-33000">
                          <a:latin typeface="Arial"/>
                        </a:rPr>
                        <a:t>32</a:t>
                      </a:r>
                      <a:r>
                        <a:rPr lang="en-US" sz="2400" strike="noStrike">
                          <a:latin typeface="Arial"/>
                        </a:rPr>
                        <a:t> </a:t>
                      </a:r>
                      <a:r>
                        <a:rPr i="1" lang="en-US" sz="2400" strike="noStrike">
                          <a:latin typeface="Arial"/>
                        </a:rPr>
                        <a:t>n</a:t>
                      </a:r>
                      <a:r>
                        <a:rPr lang="en-US" sz="2400" strike="noStrike">
                          <a:latin typeface="Arial"/>
                        </a:rPr>
                        <a:t>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