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93D14-87E8-7867-1290-4495BB9ADB57}" v="1988" dt="2024-05-13T15:36:50.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7D12EA-431C-463E-8D6D-407B8260B6B6}"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8234BCCE-EBE8-4302-9619-8A0743D18F64}">
      <dgm:prSet/>
      <dgm:spPr/>
      <dgm:t>
        <a:bodyPr/>
        <a:lstStyle/>
        <a:p>
          <a:r>
            <a:rPr lang="en-US"/>
            <a:t>The analysis consists of these parts:</a:t>
          </a:r>
        </a:p>
      </dgm:t>
    </dgm:pt>
    <dgm:pt modelId="{7E1A8570-2916-4EB6-B444-81555F1362AC}" type="parTrans" cxnId="{B2BFE85D-4EDB-4103-AEC3-D67FB1FC6FA7}">
      <dgm:prSet/>
      <dgm:spPr/>
      <dgm:t>
        <a:bodyPr/>
        <a:lstStyle/>
        <a:p>
          <a:endParaRPr lang="en-US"/>
        </a:p>
      </dgm:t>
    </dgm:pt>
    <dgm:pt modelId="{F5724B5F-DD5A-4662-8F2E-4873CD67859C}" type="sibTrans" cxnId="{B2BFE85D-4EDB-4103-AEC3-D67FB1FC6FA7}">
      <dgm:prSet/>
      <dgm:spPr/>
      <dgm:t>
        <a:bodyPr/>
        <a:lstStyle/>
        <a:p>
          <a:endParaRPr lang="en-US"/>
        </a:p>
      </dgm:t>
    </dgm:pt>
    <dgm:pt modelId="{2062E88B-7AFE-437C-A731-035E523DC981}">
      <dgm:prSet/>
      <dgm:spPr/>
      <dgm:t>
        <a:bodyPr/>
        <a:lstStyle/>
        <a:p>
          <a:r>
            <a:rPr lang="en-US"/>
            <a:t>Profitability Analysis</a:t>
          </a:r>
        </a:p>
      </dgm:t>
    </dgm:pt>
    <dgm:pt modelId="{E3FCFADC-2D0B-409E-8F38-1900DF8DA5BE}" type="parTrans" cxnId="{49425FC0-0500-47E8-9972-51FED287F0A5}">
      <dgm:prSet/>
      <dgm:spPr/>
      <dgm:t>
        <a:bodyPr/>
        <a:lstStyle/>
        <a:p>
          <a:endParaRPr lang="en-US"/>
        </a:p>
      </dgm:t>
    </dgm:pt>
    <dgm:pt modelId="{C7C3B089-7163-4673-8B56-1804C5E4279C}" type="sibTrans" cxnId="{49425FC0-0500-47E8-9972-51FED287F0A5}">
      <dgm:prSet/>
      <dgm:spPr/>
      <dgm:t>
        <a:bodyPr/>
        <a:lstStyle/>
        <a:p>
          <a:endParaRPr lang="en-US"/>
        </a:p>
      </dgm:t>
    </dgm:pt>
    <dgm:pt modelId="{70AC285E-51B0-4034-9F7D-1D64F63E62F0}">
      <dgm:prSet/>
      <dgm:spPr/>
      <dgm:t>
        <a:bodyPr/>
        <a:lstStyle/>
        <a:p>
          <a:r>
            <a:rPr lang="en-US"/>
            <a:t>Understanding Volatility</a:t>
          </a:r>
        </a:p>
      </dgm:t>
    </dgm:pt>
    <dgm:pt modelId="{76E7E868-DD39-43B3-A182-853A9DBDE23A}" type="parTrans" cxnId="{0325FE54-4E69-4AC8-9E62-48082F47B4CE}">
      <dgm:prSet/>
      <dgm:spPr/>
      <dgm:t>
        <a:bodyPr/>
        <a:lstStyle/>
        <a:p>
          <a:endParaRPr lang="en-US"/>
        </a:p>
      </dgm:t>
    </dgm:pt>
    <dgm:pt modelId="{09775208-12F9-4220-9500-AE48679EBD5D}" type="sibTrans" cxnId="{0325FE54-4E69-4AC8-9E62-48082F47B4CE}">
      <dgm:prSet/>
      <dgm:spPr/>
      <dgm:t>
        <a:bodyPr/>
        <a:lstStyle/>
        <a:p>
          <a:endParaRPr lang="en-US"/>
        </a:p>
      </dgm:t>
    </dgm:pt>
    <dgm:pt modelId="{B977C569-E943-4391-8DD9-2C5E744EE31B}">
      <dgm:prSet/>
      <dgm:spPr/>
      <dgm:t>
        <a:bodyPr/>
        <a:lstStyle/>
        <a:p>
          <a:r>
            <a:rPr lang="en-US"/>
            <a:t>Average profit per kilometer</a:t>
          </a:r>
        </a:p>
      </dgm:t>
    </dgm:pt>
    <dgm:pt modelId="{57E6AFEE-0988-4DD0-B8CB-A2B726075F1F}" type="parTrans" cxnId="{2D6690CB-BF74-48AB-9100-7F0BC7E10024}">
      <dgm:prSet/>
      <dgm:spPr/>
      <dgm:t>
        <a:bodyPr/>
        <a:lstStyle/>
        <a:p>
          <a:endParaRPr lang="en-US"/>
        </a:p>
      </dgm:t>
    </dgm:pt>
    <dgm:pt modelId="{6A6A478A-EA69-4B46-86F3-91688757F83B}" type="sibTrans" cxnId="{2D6690CB-BF74-48AB-9100-7F0BC7E10024}">
      <dgm:prSet/>
      <dgm:spPr/>
      <dgm:t>
        <a:bodyPr/>
        <a:lstStyle/>
        <a:p>
          <a:endParaRPr lang="en-US"/>
        </a:p>
      </dgm:t>
    </dgm:pt>
    <dgm:pt modelId="{42310C75-47BF-4ABA-9152-1B0DE697F66A}">
      <dgm:prSet/>
      <dgm:spPr/>
      <dgm:t>
        <a:bodyPr/>
        <a:lstStyle/>
        <a:p>
          <a:r>
            <a:rPr lang="en-US"/>
            <a:t>Average profit per ride</a:t>
          </a:r>
        </a:p>
      </dgm:t>
    </dgm:pt>
    <dgm:pt modelId="{9273F9F8-8D08-465A-B972-C19045DAB534}" type="parTrans" cxnId="{C0E37D20-26B0-49EA-81FB-BC54560ECB9F}">
      <dgm:prSet/>
      <dgm:spPr/>
      <dgm:t>
        <a:bodyPr/>
        <a:lstStyle/>
        <a:p>
          <a:endParaRPr lang="en-US"/>
        </a:p>
      </dgm:t>
    </dgm:pt>
    <dgm:pt modelId="{F5B95DB3-8300-4D85-BD8E-F54FFF5E77F2}" type="sibTrans" cxnId="{C0E37D20-26B0-49EA-81FB-BC54560ECB9F}">
      <dgm:prSet/>
      <dgm:spPr/>
      <dgm:t>
        <a:bodyPr/>
        <a:lstStyle/>
        <a:p>
          <a:endParaRPr lang="en-US"/>
        </a:p>
      </dgm:t>
    </dgm:pt>
    <dgm:pt modelId="{BC14A080-6952-4C61-B17A-C851A17D3CEF}">
      <dgm:prSet/>
      <dgm:spPr/>
      <dgm:t>
        <a:bodyPr/>
        <a:lstStyle/>
        <a:p>
          <a:r>
            <a:rPr lang="en-US"/>
            <a:t>Geographical Analysis of Profits</a:t>
          </a:r>
        </a:p>
      </dgm:t>
    </dgm:pt>
    <dgm:pt modelId="{A2E81FAE-A200-4AD5-B575-4A1195799D62}" type="parTrans" cxnId="{7B54A2B2-8652-4D5B-BD88-7781D4DAA12E}">
      <dgm:prSet/>
      <dgm:spPr/>
      <dgm:t>
        <a:bodyPr/>
        <a:lstStyle/>
        <a:p>
          <a:endParaRPr lang="en-US"/>
        </a:p>
      </dgm:t>
    </dgm:pt>
    <dgm:pt modelId="{3D3E1F18-D6EE-4DBD-8906-DFC592121EC3}" type="sibTrans" cxnId="{7B54A2B2-8652-4D5B-BD88-7781D4DAA12E}">
      <dgm:prSet/>
      <dgm:spPr/>
      <dgm:t>
        <a:bodyPr/>
        <a:lstStyle/>
        <a:p>
          <a:endParaRPr lang="en-US"/>
        </a:p>
      </dgm:t>
    </dgm:pt>
    <dgm:pt modelId="{EF71EE6E-A472-47E0-996A-B1EDAD2F7D00}">
      <dgm:prSet/>
      <dgm:spPr/>
      <dgm:t>
        <a:bodyPr/>
        <a:lstStyle/>
        <a:p>
          <a:r>
            <a:rPr lang="en-US"/>
            <a:t>Profit Forecast</a:t>
          </a:r>
        </a:p>
      </dgm:t>
    </dgm:pt>
    <dgm:pt modelId="{7F0927F9-4A8B-42A2-B5BC-FE1B4662416C}" type="parTrans" cxnId="{8776563B-AF9E-4E2F-BE62-EC307FD249E2}">
      <dgm:prSet/>
      <dgm:spPr/>
      <dgm:t>
        <a:bodyPr/>
        <a:lstStyle/>
        <a:p>
          <a:endParaRPr lang="en-US"/>
        </a:p>
      </dgm:t>
    </dgm:pt>
    <dgm:pt modelId="{EC6070CF-B308-4566-B3BC-4694C8A8795A}" type="sibTrans" cxnId="{8776563B-AF9E-4E2F-BE62-EC307FD249E2}">
      <dgm:prSet/>
      <dgm:spPr/>
      <dgm:t>
        <a:bodyPr/>
        <a:lstStyle/>
        <a:p>
          <a:endParaRPr lang="en-US"/>
        </a:p>
      </dgm:t>
    </dgm:pt>
    <dgm:pt modelId="{7594875A-A6B9-4D86-A0AA-1DE78BEC6800}">
      <dgm:prSet/>
      <dgm:spPr/>
      <dgm:t>
        <a:bodyPr/>
        <a:lstStyle/>
        <a:p>
          <a:r>
            <a:rPr lang="en-US"/>
            <a:t>Customer Analysis</a:t>
          </a:r>
        </a:p>
      </dgm:t>
    </dgm:pt>
    <dgm:pt modelId="{6A832CB9-139C-49C1-8578-F436AFF97CCB}" type="parTrans" cxnId="{5FC64E54-5FFF-4569-856A-61EE8D9C7032}">
      <dgm:prSet/>
      <dgm:spPr/>
      <dgm:t>
        <a:bodyPr/>
        <a:lstStyle/>
        <a:p>
          <a:endParaRPr lang="en-US"/>
        </a:p>
      </dgm:t>
    </dgm:pt>
    <dgm:pt modelId="{4C30D91A-2DCE-4981-92D8-D8020C913A2D}" type="sibTrans" cxnId="{5FC64E54-5FFF-4569-856A-61EE8D9C7032}">
      <dgm:prSet/>
      <dgm:spPr/>
      <dgm:t>
        <a:bodyPr/>
        <a:lstStyle/>
        <a:p>
          <a:endParaRPr lang="en-US"/>
        </a:p>
      </dgm:t>
    </dgm:pt>
    <dgm:pt modelId="{77C0324F-EBCE-43CE-98D2-F173A0B7A0CF}">
      <dgm:prSet/>
      <dgm:spPr/>
      <dgm:t>
        <a:bodyPr/>
        <a:lstStyle/>
        <a:p>
          <a:r>
            <a:rPr lang="en-US"/>
            <a:t>Payment Method Analysis</a:t>
          </a:r>
        </a:p>
      </dgm:t>
    </dgm:pt>
    <dgm:pt modelId="{E1F587E5-E8F1-4BDE-96F6-007177833790}" type="parTrans" cxnId="{903C5A6C-B4B6-4D7B-BB45-6A9F83D751E3}">
      <dgm:prSet/>
      <dgm:spPr/>
      <dgm:t>
        <a:bodyPr/>
        <a:lstStyle/>
        <a:p>
          <a:endParaRPr lang="en-US"/>
        </a:p>
      </dgm:t>
    </dgm:pt>
    <dgm:pt modelId="{419F0CD4-EA4F-45E7-B2B0-99CFD9913263}" type="sibTrans" cxnId="{903C5A6C-B4B6-4D7B-BB45-6A9F83D751E3}">
      <dgm:prSet/>
      <dgm:spPr/>
      <dgm:t>
        <a:bodyPr/>
        <a:lstStyle/>
        <a:p>
          <a:endParaRPr lang="en-US"/>
        </a:p>
      </dgm:t>
    </dgm:pt>
    <dgm:pt modelId="{DF530D20-85C5-4C90-9F8C-60E16F9BF718}">
      <dgm:prSet/>
      <dgm:spPr/>
      <dgm:t>
        <a:bodyPr/>
        <a:lstStyle/>
        <a:p>
          <a:r>
            <a:rPr lang="en-US"/>
            <a:t>Age Distribution</a:t>
          </a:r>
        </a:p>
      </dgm:t>
    </dgm:pt>
    <dgm:pt modelId="{0CDCE34D-BB52-4C06-A973-2126034619C8}" type="parTrans" cxnId="{584C956A-C632-4962-9EFA-C50B35415D0A}">
      <dgm:prSet/>
      <dgm:spPr/>
      <dgm:t>
        <a:bodyPr/>
        <a:lstStyle/>
        <a:p>
          <a:endParaRPr lang="en-US"/>
        </a:p>
      </dgm:t>
    </dgm:pt>
    <dgm:pt modelId="{7C097D57-1626-41B1-B4DC-08A98A1338E8}" type="sibTrans" cxnId="{584C956A-C632-4962-9EFA-C50B35415D0A}">
      <dgm:prSet/>
      <dgm:spPr/>
      <dgm:t>
        <a:bodyPr/>
        <a:lstStyle/>
        <a:p>
          <a:endParaRPr lang="en-US"/>
        </a:p>
      </dgm:t>
    </dgm:pt>
    <dgm:pt modelId="{94A4653E-81A8-49B9-8825-BE28194CE6F1}">
      <dgm:prSet/>
      <dgm:spPr/>
      <dgm:t>
        <a:bodyPr/>
        <a:lstStyle/>
        <a:p>
          <a:r>
            <a:rPr lang="en-US"/>
            <a:t>Income Distribution</a:t>
          </a:r>
        </a:p>
      </dgm:t>
    </dgm:pt>
    <dgm:pt modelId="{5CF7BBFF-F42C-41BB-8002-0A68A5C75CAB}" type="parTrans" cxnId="{39E4F2BC-AED9-45C2-8BA1-0A64B0710ED5}">
      <dgm:prSet/>
      <dgm:spPr/>
      <dgm:t>
        <a:bodyPr/>
        <a:lstStyle/>
        <a:p>
          <a:endParaRPr lang="en-US"/>
        </a:p>
      </dgm:t>
    </dgm:pt>
    <dgm:pt modelId="{23D39AAA-A10F-48EF-906B-930CA2ABBC9A}" type="sibTrans" cxnId="{39E4F2BC-AED9-45C2-8BA1-0A64B0710ED5}">
      <dgm:prSet/>
      <dgm:spPr/>
      <dgm:t>
        <a:bodyPr/>
        <a:lstStyle/>
        <a:p>
          <a:endParaRPr lang="en-US"/>
        </a:p>
      </dgm:t>
    </dgm:pt>
    <dgm:pt modelId="{B8875AAB-171C-4595-8438-02C0AA00B696}">
      <dgm:prSet/>
      <dgm:spPr/>
      <dgm:t>
        <a:bodyPr/>
        <a:lstStyle/>
        <a:p>
          <a:r>
            <a:rPr lang="en-US"/>
            <a:t>Correlation Analysis</a:t>
          </a:r>
        </a:p>
      </dgm:t>
    </dgm:pt>
    <dgm:pt modelId="{21078FCC-7DD3-42D9-B061-DF96916236F2}" type="parTrans" cxnId="{2C0BD30B-C4D7-4F7F-9660-6573E8A644B7}">
      <dgm:prSet/>
      <dgm:spPr/>
      <dgm:t>
        <a:bodyPr/>
        <a:lstStyle/>
        <a:p>
          <a:endParaRPr lang="en-US"/>
        </a:p>
      </dgm:t>
    </dgm:pt>
    <dgm:pt modelId="{C2035853-B2CD-4436-9AA8-750DB1A98327}" type="sibTrans" cxnId="{2C0BD30B-C4D7-4F7F-9660-6573E8A644B7}">
      <dgm:prSet/>
      <dgm:spPr/>
      <dgm:t>
        <a:bodyPr/>
        <a:lstStyle/>
        <a:p>
          <a:endParaRPr lang="en-US"/>
        </a:p>
      </dgm:t>
    </dgm:pt>
    <dgm:pt modelId="{07DE2833-469B-4C00-B34E-91D236CA8E59}">
      <dgm:prSet/>
      <dgm:spPr/>
      <dgm:t>
        <a:bodyPr/>
        <a:lstStyle/>
        <a:p>
          <a:r>
            <a:rPr lang="en-US"/>
            <a:t>Recommendation</a:t>
          </a:r>
        </a:p>
      </dgm:t>
    </dgm:pt>
    <dgm:pt modelId="{5E6A60A6-FDAB-4860-B5CA-31DC340B662E}" type="parTrans" cxnId="{31832F62-14BF-4B04-834E-1E549AE5CFB4}">
      <dgm:prSet/>
      <dgm:spPr/>
      <dgm:t>
        <a:bodyPr/>
        <a:lstStyle/>
        <a:p>
          <a:endParaRPr lang="en-US"/>
        </a:p>
      </dgm:t>
    </dgm:pt>
    <dgm:pt modelId="{F615ED63-5851-4393-AA23-617DF9E5D7A6}" type="sibTrans" cxnId="{31832F62-14BF-4B04-834E-1E549AE5CFB4}">
      <dgm:prSet/>
      <dgm:spPr/>
      <dgm:t>
        <a:bodyPr/>
        <a:lstStyle/>
        <a:p>
          <a:endParaRPr lang="en-US"/>
        </a:p>
      </dgm:t>
    </dgm:pt>
    <dgm:pt modelId="{E3A45510-F76E-480E-9B24-3EC302FA120A}" type="pres">
      <dgm:prSet presAssocID="{F87D12EA-431C-463E-8D6D-407B8260B6B6}" presName="linear" presStyleCnt="0">
        <dgm:presLayoutVars>
          <dgm:dir/>
          <dgm:animLvl val="lvl"/>
          <dgm:resizeHandles val="exact"/>
        </dgm:presLayoutVars>
      </dgm:prSet>
      <dgm:spPr/>
    </dgm:pt>
    <dgm:pt modelId="{904FB06F-0ECB-479C-9504-4BB3D382A9B5}" type="pres">
      <dgm:prSet presAssocID="{8234BCCE-EBE8-4302-9619-8A0743D18F64}" presName="parentLin" presStyleCnt="0"/>
      <dgm:spPr/>
    </dgm:pt>
    <dgm:pt modelId="{1CC65C4C-A070-47F4-B05E-D2077173BCDB}" type="pres">
      <dgm:prSet presAssocID="{8234BCCE-EBE8-4302-9619-8A0743D18F64}" presName="parentLeftMargin" presStyleLbl="node1" presStyleIdx="0" presStyleCnt="4"/>
      <dgm:spPr/>
    </dgm:pt>
    <dgm:pt modelId="{B6BF8128-0964-4E82-984C-616F7D61C4B2}" type="pres">
      <dgm:prSet presAssocID="{8234BCCE-EBE8-4302-9619-8A0743D18F64}" presName="parentText" presStyleLbl="node1" presStyleIdx="0" presStyleCnt="4">
        <dgm:presLayoutVars>
          <dgm:chMax val="0"/>
          <dgm:bulletEnabled val="1"/>
        </dgm:presLayoutVars>
      </dgm:prSet>
      <dgm:spPr/>
    </dgm:pt>
    <dgm:pt modelId="{5165A29E-E62C-4ADD-BB46-E748DCFB5102}" type="pres">
      <dgm:prSet presAssocID="{8234BCCE-EBE8-4302-9619-8A0743D18F64}" presName="negativeSpace" presStyleCnt="0"/>
      <dgm:spPr/>
    </dgm:pt>
    <dgm:pt modelId="{C4972268-CABA-4609-A763-A51E02518A21}" type="pres">
      <dgm:prSet presAssocID="{8234BCCE-EBE8-4302-9619-8A0743D18F64}" presName="childText" presStyleLbl="conFgAcc1" presStyleIdx="0" presStyleCnt="4">
        <dgm:presLayoutVars>
          <dgm:bulletEnabled val="1"/>
        </dgm:presLayoutVars>
      </dgm:prSet>
      <dgm:spPr/>
    </dgm:pt>
    <dgm:pt modelId="{10665893-C100-4074-9E25-13CDAE2D639A}" type="pres">
      <dgm:prSet presAssocID="{F5724B5F-DD5A-4662-8F2E-4873CD67859C}" presName="spaceBetweenRectangles" presStyleCnt="0"/>
      <dgm:spPr/>
    </dgm:pt>
    <dgm:pt modelId="{7FB14BED-8B96-4816-879D-8202BC4B5BD8}" type="pres">
      <dgm:prSet presAssocID="{2062E88B-7AFE-437C-A731-035E523DC981}" presName="parentLin" presStyleCnt="0"/>
      <dgm:spPr/>
    </dgm:pt>
    <dgm:pt modelId="{3F308018-7DB4-43BB-908D-27DC9D8CB674}" type="pres">
      <dgm:prSet presAssocID="{2062E88B-7AFE-437C-A731-035E523DC981}" presName="parentLeftMargin" presStyleLbl="node1" presStyleIdx="0" presStyleCnt="4"/>
      <dgm:spPr/>
    </dgm:pt>
    <dgm:pt modelId="{8C885247-16F9-4670-89FD-6DD6A33A4FB4}" type="pres">
      <dgm:prSet presAssocID="{2062E88B-7AFE-437C-A731-035E523DC981}" presName="parentText" presStyleLbl="node1" presStyleIdx="1" presStyleCnt="4">
        <dgm:presLayoutVars>
          <dgm:chMax val="0"/>
          <dgm:bulletEnabled val="1"/>
        </dgm:presLayoutVars>
      </dgm:prSet>
      <dgm:spPr/>
    </dgm:pt>
    <dgm:pt modelId="{0A13191A-16AC-4D48-96FE-0256B4CF4283}" type="pres">
      <dgm:prSet presAssocID="{2062E88B-7AFE-437C-A731-035E523DC981}" presName="negativeSpace" presStyleCnt="0"/>
      <dgm:spPr/>
    </dgm:pt>
    <dgm:pt modelId="{F4A58F4B-14BD-4D54-9D44-918B838F06DA}" type="pres">
      <dgm:prSet presAssocID="{2062E88B-7AFE-437C-A731-035E523DC981}" presName="childText" presStyleLbl="conFgAcc1" presStyleIdx="1" presStyleCnt="4">
        <dgm:presLayoutVars>
          <dgm:bulletEnabled val="1"/>
        </dgm:presLayoutVars>
      </dgm:prSet>
      <dgm:spPr/>
    </dgm:pt>
    <dgm:pt modelId="{BB7B9B39-A134-45B8-AA00-00EE993DADF8}" type="pres">
      <dgm:prSet presAssocID="{C7C3B089-7163-4673-8B56-1804C5E4279C}" presName="spaceBetweenRectangles" presStyleCnt="0"/>
      <dgm:spPr/>
    </dgm:pt>
    <dgm:pt modelId="{B10D2CE5-8E6C-4612-A8DE-156CAD9AE36F}" type="pres">
      <dgm:prSet presAssocID="{7594875A-A6B9-4D86-A0AA-1DE78BEC6800}" presName="parentLin" presStyleCnt="0"/>
      <dgm:spPr/>
    </dgm:pt>
    <dgm:pt modelId="{A5A80995-B3E0-451F-B0D4-D8FC6D7CF911}" type="pres">
      <dgm:prSet presAssocID="{7594875A-A6B9-4D86-A0AA-1DE78BEC6800}" presName="parentLeftMargin" presStyleLbl="node1" presStyleIdx="1" presStyleCnt="4"/>
      <dgm:spPr/>
    </dgm:pt>
    <dgm:pt modelId="{279A8F41-944B-4448-8FCB-70701C0C7AFA}" type="pres">
      <dgm:prSet presAssocID="{7594875A-A6B9-4D86-A0AA-1DE78BEC6800}" presName="parentText" presStyleLbl="node1" presStyleIdx="2" presStyleCnt="4">
        <dgm:presLayoutVars>
          <dgm:chMax val="0"/>
          <dgm:bulletEnabled val="1"/>
        </dgm:presLayoutVars>
      </dgm:prSet>
      <dgm:spPr/>
    </dgm:pt>
    <dgm:pt modelId="{7CA3A500-04A5-49ED-BA6F-1D7F75846AF6}" type="pres">
      <dgm:prSet presAssocID="{7594875A-A6B9-4D86-A0AA-1DE78BEC6800}" presName="negativeSpace" presStyleCnt="0"/>
      <dgm:spPr/>
    </dgm:pt>
    <dgm:pt modelId="{E9BDA026-AB98-44AB-BEE0-9FF35D29F82B}" type="pres">
      <dgm:prSet presAssocID="{7594875A-A6B9-4D86-A0AA-1DE78BEC6800}" presName="childText" presStyleLbl="conFgAcc1" presStyleIdx="2" presStyleCnt="4">
        <dgm:presLayoutVars>
          <dgm:bulletEnabled val="1"/>
        </dgm:presLayoutVars>
      </dgm:prSet>
      <dgm:spPr/>
    </dgm:pt>
    <dgm:pt modelId="{3368270E-B40B-49AE-A77A-34364267E348}" type="pres">
      <dgm:prSet presAssocID="{4C30D91A-2DCE-4981-92D8-D8020C913A2D}" presName="spaceBetweenRectangles" presStyleCnt="0"/>
      <dgm:spPr/>
    </dgm:pt>
    <dgm:pt modelId="{C28905C9-70FF-4E2D-9D5B-7BC6E736CC2D}" type="pres">
      <dgm:prSet presAssocID="{07DE2833-469B-4C00-B34E-91D236CA8E59}" presName="parentLin" presStyleCnt="0"/>
      <dgm:spPr/>
    </dgm:pt>
    <dgm:pt modelId="{8F427B1A-B66D-4763-8BA4-1412F91D2980}" type="pres">
      <dgm:prSet presAssocID="{07DE2833-469B-4C00-B34E-91D236CA8E59}" presName="parentLeftMargin" presStyleLbl="node1" presStyleIdx="2" presStyleCnt="4"/>
      <dgm:spPr/>
    </dgm:pt>
    <dgm:pt modelId="{40CAA0A4-64A2-42D1-895E-291C1413FA36}" type="pres">
      <dgm:prSet presAssocID="{07DE2833-469B-4C00-B34E-91D236CA8E59}" presName="parentText" presStyleLbl="node1" presStyleIdx="3" presStyleCnt="4">
        <dgm:presLayoutVars>
          <dgm:chMax val="0"/>
          <dgm:bulletEnabled val="1"/>
        </dgm:presLayoutVars>
      </dgm:prSet>
      <dgm:spPr/>
    </dgm:pt>
    <dgm:pt modelId="{3D396634-E8B8-491F-97E6-31C3A602941E}" type="pres">
      <dgm:prSet presAssocID="{07DE2833-469B-4C00-B34E-91D236CA8E59}" presName="negativeSpace" presStyleCnt="0"/>
      <dgm:spPr/>
    </dgm:pt>
    <dgm:pt modelId="{2572FA1D-1518-4462-8A71-B9274C5C79DF}" type="pres">
      <dgm:prSet presAssocID="{07DE2833-469B-4C00-B34E-91D236CA8E59}" presName="childText" presStyleLbl="conFgAcc1" presStyleIdx="3" presStyleCnt="4">
        <dgm:presLayoutVars>
          <dgm:bulletEnabled val="1"/>
        </dgm:presLayoutVars>
      </dgm:prSet>
      <dgm:spPr/>
    </dgm:pt>
  </dgm:ptLst>
  <dgm:cxnLst>
    <dgm:cxn modelId="{551D3106-149A-46AB-93BD-C44E8D1DDF06}" type="presOf" srcId="{DF530D20-85C5-4C90-9F8C-60E16F9BF718}" destId="{E9BDA026-AB98-44AB-BEE0-9FF35D29F82B}" srcOrd="0" destOrd="1" presId="urn:microsoft.com/office/officeart/2005/8/layout/list1"/>
    <dgm:cxn modelId="{2C0BD30B-C4D7-4F7F-9660-6573E8A644B7}" srcId="{7594875A-A6B9-4D86-A0AA-1DE78BEC6800}" destId="{B8875AAB-171C-4595-8438-02C0AA00B696}" srcOrd="3" destOrd="0" parTransId="{21078FCC-7DD3-42D9-B061-DF96916236F2}" sibTransId="{C2035853-B2CD-4436-9AA8-750DB1A98327}"/>
    <dgm:cxn modelId="{89DEB10C-D6C7-4994-B6F5-A52877227AEB}" type="presOf" srcId="{2062E88B-7AFE-437C-A731-035E523DC981}" destId="{3F308018-7DB4-43BB-908D-27DC9D8CB674}" srcOrd="0" destOrd="0" presId="urn:microsoft.com/office/officeart/2005/8/layout/list1"/>
    <dgm:cxn modelId="{C0E37D20-26B0-49EA-81FB-BC54560ECB9F}" srcId="{2062E88B-7AFE-437C-A731-035E523DC981}" destId="{42310C75-47BF-4ABA-9152-1B0DE697F66A}" srcOrd="2" destOrd="0" parTransId="{9273F9F8-8D08-465A-B972-C19045DAB534}" sibTransId="{F5B95DB3-8300-4D85-BD8E-F54FFF5E77F2}"/>
    <dgm:cxn modelId="{C63C412E-D354-4339-AB00-12F4C2A96158}" type="presOf" srcId="{7594875A-A6B9-4D86-A0AA-1DE78BEC6800}" destId="{279A8F41-944B-4448-8FCB-70701C0C7AFA}" srcOrd="1" destOrd="0" presId="urn:microsoft.com/office/officeart/2005/8/layout/list1"/>
    <dgm:cxn modelId="{8776563B-AF9E-4E2F-BE62-EC307FD249E2}" srcId="{2062E88B-7AFE-437C-A731-035E523DC981}" destId="{EF71EE6E-A472-47E0-996A-B1EDAD2F7D00}" srcOrd="4" destOrd="0" parTransId="{7F0927F9-4A8B-42A2-B5BC-FE1B4662416C}" sibTransId="{EC6070CF-B308-4566-B3BC-4694C8A8795A}"/>
    <dgm:cxn modelId="{B2BFE85D-4EDB-4103-AEC3-D67FB1FC6FA7}" srcId="{F87D12EA-431C-463E-8D6D-407B8260B6B6}" destId="{8234BCCE-EBE8-4302-9619-8A0743D18F64}" srcOrd="0" destOrd="0" parTransId="{7E1A8570-2916-4EB6-B444-81555F1362AC}" sibTransId="{F5724B5F-DD5A-4662-8F2E-4873CD67859C}"/>
    <dgm:cxn modelId="{31832F62-14BF-4B04-834E-1E549AE5CFB4}" srcId="{F87D12EA-431C-463E-8D6D-407B8260B6B6}" destId="{07DE2833-469B-4C00-B34E-91D236CA8E59}" srcOrd="3" destOrd="0" parTransId="{5E6A60A6-FDAB-4860-B5CA-31DC340B662E}" sibTransId="{F615ED63-5851-4393-AA23-617DF9E5D7A6}"/>
    <dgm:cxn modelId="{85650247-3A23-4CD8-AEFB-59636C9EC258}" type="presOf" srcId="{2062E88B-7AFE-437C-A731-035E523DC981}" destId="{8C885247-16F9-4670-89FD-6DD6A33A4FB4}" srcOrd="1" destOrd="0" presId="urn:microsoft.com/office/officeart/2005/8/layout/list1"/>
    <dgm:cxn modelId="{584C956A-C632-4962-9EFA-C50B35415D0A}" srcId="{7594875A-A6B9-4D86-A0AA-1DE78BEC6800}" destId="{DF530D20-85C5-4C90-9F8C-60E16F9BF718}" srcOrd="1" destOrd="0" parTransId="{0CDCE34D-BB52-4C06-A973-2126034619C8}" sibTransId="{7C097D57-1626-41B1-B4DC-08A98A1338E8}"/>
    <dgm:cxn modelId="{903C5A6C-B4B6-4D7B-BB45-6A9F83D751E3}" srcId="{7594875A-A6B9-4D86-A0AA-1DE78BEC6800}" destId="{77C0324F-EBCE-43CE-98D2-F173A0B7A0CF}" srcOrd="0" destOrd="0" parTransId="{E1F587E5-E8F1-4BDE-96F6-007177833790}" sibTransId="{419F0CD4-EA4F-45E7-B2B0-99CFD9913263}"/>
    <dgm:cxn modelId="{9EABC252-33B6-4343-9627-2AE6C550CF73}" type="presOf" srcId="{70AC285E-51B0-4034-9F7D-1D64F63E62F0}" destId="{F4A58F4B-14BD-4D54-9D44-918B838F06DA}" srcOrd="0" destOrd="0" presId="urn:microsoft.com/office/officeart/2005/8/layout/list1"/>
    <dgm:cxn modelId="{5FC64E54-5FFF-4569-856A-61EE8D9C7032}" srcId="{F87D12EA-431C-463E-8D6D-407B8260B6B6}" destId="{7594875A-A6B9-4D86-A0AA-1DE78BEC6800}" srcOrd="2" destOrd="0" parTransId="{6A832CB9-139C-49C1-8578-F436AFF97CCB}" sibTransId="{4C30D91A-2DCE-4981-92D8-D8020C913A2D}"/>
    <dgm:cxn modelId="{0325FE54-4E69-4AC8-9E62-48082F47B4CE}" srcId="{2062E88B-7AFE-437C-A731-035E523DC981}" destId="{70AC285E-51B0-4034-9F7D-1D64F63E62F0}" srcOrd="0" destOrd="0" parTransId="{76E7E868-DD39-43B3-A182-853A9DBDE23A}" sibTransId="{09775208-12F9-4220-9500-AE48679EBD5D}"/>
    <dgm:cxn modelId="{0C1B5A75-76F8-45B4-BDB0-3B0E220B7214}" type="presOf" srcId="{07DE2833-469B-4C00-B34E-91D236CA8E59}" destId="{8F427B1A-B66D-4763-8BA4-1412F91D2980}" srcOrd="0" destOrd="0" presId="urn:microsoft.com/office/officeart/2005/8/layout/list1"/>
    <dgm:cxn modelId="{84EF447A-D1BD-4E92-B287-3A26298B9177}" type="presOf" srcId="{F87D12EA-431C-463E-8D6D-407B8260B6B6}" destId="{E3A45510-F76E-480E-9B24-3EC302FA120A}" srcOrd="0" destOrd="0" presId="urn:microsoft.com/office/officeart/2005/8/layout/list1"/>
    <dgm:cxn modelId="{29A94587-FEB7-4BB5-BAD9-25AC275F4BF1}" type="presOf" srcId="{7594875A-A6B9-4D86-A0AA-1DE78BEC6800}" destId="{A5A80995-B3E0-451F-B0D4-D8FC6D7CF911}" srcOrd="0" destOrd="0" presId="urn:microsoft.com/office/officeart/2005/8/layout/list1"/>
    <dgm:cxn modelId="{C5A64888-3EAF-40C0-9E6F-C4EC0974F82D}" type="presOf" srcId="{94A4653E-81A8-49B9-8825-BE28194CE6F1}" destId="{E9BDA026-AB98-44AB-BEE0-9FF35D29F82B}" srcOrd="0" destOrd="2" presId="urn:microsoft.com/office/officeart/2005/8/layout/list1"/>
    <dgm:cxn modelId="{8A6EA48D-E2B0-4ACE-B9AF-F42E3DBD72CE}" type="presOf" srcId="{8234BCCE-EBE8-4302-9619-8A0743D18F64}" destId="{B6BF8128-0964-4E82-984C-616F7D61C4B2}" srcOrd="1" destOrd="0" presId="urn:microsoft.com/office/officeart/2005/8/layout/list1"/>
    <dgm:cxn modelId="{E246009D-D89F-4202-A408-B0DB6E5E5FD5}" type="presOf" srcId="{EF71EE6E-A472-47E0-996A-B1EDAD2F7D00}" destId="{F4A58F4B-14BD-4D54-9D44-918B838F06DA}" srcOrd="0" destOrd="4" presId="urn:microsoft.com/office/officeart/2005/8/layout/list1"/>
    <dgm:cxn modelId="{449109A5-F8A3-49B1-A74A-DA400CE5DCA7}" type="presOf" srcId="{B8875AAB-171C-4595-8438-02C0AA00B696}" destId="{E9BDA026-AB98-44AB-BEE0-9FF35D29F82B}" srcOrd="0" destOrd="3" presId="urn:microsoft.com/office/officeart/2005/8/layout/list1"/>
    <dgm:cxn modelId="{C6460AAD-AE73-4B1E-BA20-BC684E099949}" type="presOf" srcId="{77C0324F-EBCE-43CE-98D2-F173A0B7A0CF}" destId="{E9BDA026-AB98-44AB-BEE0-9FF35D29F82B}" srcOrd="0" destOrd="0" presId="urn:microsoft.com/office/officeart/2005/8/layout/list1"/>
    <dgm:cxn modelId="{7B54A2B2-8652-4D5B-BD88-7781D4DAA12E}" srcId="{2062E88B-7AFE-437C-A731-035E523DC981}" destId="{BC14A080-6952-4C61-B17A-C851A17D3CEF}" srcOrd="3" destOrd="0" parTransId="{A2E81FAE-A200-4AD5-B575-4A1195799D62}" sibTransId="{3D3E1F18-D6EE-4DBD-8906-DFC592121EC3}"/>
    <dgm:cxn modelId="{68AC62B4-386D-4CF9-90C6-3CBB1B7FF6B1}" type="presOf" srcId="{42310C75-47BF-4ABA-9152-1B0DE697F66A}" destId="{F4A58F4B-14BD-4D54-9D44-918B838F06DA}" srcOrd="0" destOrd="2" presId="urn:microsoft.com/office/officeart/2005/8/layout/list1"/>
    <dgm:cxn modelId="{39E4F2BC-AED9-45C2-8BA1-0A64B0710ED5}" srcId="{7594875A-A6B9-4D86-A0AA-1DE78BEC6800}" destId="{94A4653E-81A8-49B9-8825-BE28194CE6F1}" srcOrd="2" destOrd="0" parTransId="{5CF7BBFF-F42C-41BB-8002-0A68A5C75CAB}" sibTransId="{23D39AAA-A10F-48EF-906B-930CA2ABBC9A}"/>
    <dgm:cxn modelId="{49425FC0-0500-47E8-9972-51FED287F0A5}" srcId="{F87D12EA-431C-463E-8D6D-407B8260B6B6}" destId="{2062E88B-7AFE-437C-A731-035E523DC981}" srcOrd="1" destOrd="0" parTransId="{E3FCFADC-2D0B-409E-8F38-1900DF8DA5BE}" sibTransId="{C7C3B089-7163-4673-8B56-1804C5E4279C}"/>
    <dgm:cxn modelId="{2D6690CB-BF74-48AB-9100-7F0BC7E10024}" srcId="{2062E88B-7AFE-437C-A731-035E523DC981}" destId="{B977C569-E943-4391-8DD9-2C5E744EE31B}" srcOrd="1" destOrd="0" parTransId="{57E6AFEE-0988-4DD0-B8CB-A2B726075F1F}" sibTransId="{6A6A478A-EA69-4B46-86F3-91688757F83B}"/>
    <dgm:cxn modelId="{7DB932D9-D5B7-4F80-A522-3048E60937E1}" type="presOf" srcId="{07DE2833-469B-4C00-B34E-91D236CA8E59}" destId="{40CAA0A4-64A2-42D1-895E-291C1413FA36}" srcOrd="1" destOrd="0" presId="urn:microsoft.com/office/officeart/2005/8/layout/list1"/>
    <dgm:cxn modelId="{E54E0EE1-5F64-4815-BDA0-4E918B220EB7}" type="presOf" srcId="{BC14A080-6952-4C61-B17A-C851A17D3CEF}" destId="{F4A58F4B-14BD-4D54-9D44-918B838F06DA}" srcOrd="0" destOrd="3" presId="urn:microsoft.com/office/officeart/2005/8/layout/list1"/>
    <dgm:cxn modelId="{3A37AFEC-F6AF-4A43-9075-0A34A5203001}" type="presOf" srcId="{B977C569-E943-4391-8DD9-2C5E744EE31B}" destId="{F4A58F4B-14BD-4D54-9D44-918B838F06DA}" srcOrd="0" destOrd="1" presId="urn:microsoft.com/office/officeart/2005/8/layout/list1"/>
    <dgm:cxn modelId="{1F6DCEF8-F2BC-4A3D-BA3E-F6BEBAFAF598}" type="presOf" srcId="{8234BCCE-EBE8-4302-9619-8A0743D18F64}" destId="{1CC65C4C-A070-47F4-B05E-D2077173BCDB}" srcOrd="0" destOrd="0" presId="urn:microsoft.com/office/officeart/2005/8/layout/list1"/>
    <dgm:cxn modelId="{5E018037-705E-4C3C-A554-0F9386BD42CD}" type="presParOf" srcId="{E3A45510-F76E-480E-9B24-3EC302FA120A}" destId="{904FB06F-0ECB-479C-9504-4BB3D382A9B5}" srcOrd="0" destOrd="0" presId="urn:microsoft.com/office/officeart/2005/8/layout/list1"/>
    <dgm:cxn modelId="{209ECF43-F2C8-4387-BE87-72C951BFE23F}" type="presParOf" srcId="{904FB06F-0ECB-479C-9504-4BB3D382A9B5}" destId="{1CC65C4C-A070-47F4-B05E-D2077173BCDB}" srcOrd="0" destOrd="0" presId="urn:microsoft.com/office/officeart/2005/8/layout/list1"/>
    <dgm:cxn modelId="{F79591EC-607B-4655-803B-4D4D77E551FC}" type="presParOf" srcId="{904FB06F-0ECB-479C-9504-4BB3D382A9B5}" destId="{B6BF8128-0964-4E82-984C-616F7D61C4B2}" srcOrd="1" destOrd="0" presId="urn:microsoft.com/office/officeart/2005/8/layout/list1"/>
    <dgm:cxn modelId="{E728AAA7-4BB7-4F27-A295-EC1007BE212E}" type="presParOf" srcId="{E3A45510-F76E-480E-9B24-3EC302FA120A}" destId="{5165A29E-E62C-4ADD-BB46-E748DCFB5102}" srcOrd="1" destOrd="0" presId="urn:microsoft.com/office/officeart/2005/8/layout/list1"/>
    <dgm:cxn modelId="{3143905E-9E44-4081-A360-A3BF7D71157A}" type="presParOf" srcId="{E3A45510-F76E-480E-9B24-3EC302FA120A}" destId="{C4972268-CABA-4609-A763-A51E02518A21}" srcOrd="2" destOrd="0" presId="urn:microsoft.com/office/officeart/2005/8/layout/list1"/>
    <dgm:cxn modelId="{051B6AFE-AF74-47DD-86E4-AC01C1FBB894}" type="presParOf" srcId="{E3A45510-F76E-480E-9B24-3EC302FA120A}" destId="{10665893-C100-4074-9E25-13CDAE2D639A}" srcOrd="3" destOrd="0" presId="urn:microsoft.com/office/officeart/2005/8/layout/list1"/>
    <dgm:cxn modelId="{A889D8A8-C7AE-466A-93D6-AE76DC776280}" type="presParOf" srcId="{E3A45510-F76E-480E-9B24-3EC302FA120A}" destId="{7FB14BED-8B96-4816-879D-8202BC4B5BD8}" srcOrd="4" destOrd="0" presId="urn:microsoft.com/office/officeart/2005/8/layout/list1"/>
    <dgm:cxn modelId="{3596C399-5778-4AB6-A2DA-AF712BE886CA}" type="presParOf" srcId="{7FB14BED-8B96-4816-879D-8202BC4B5BD8}" destId="{3F308018-7DB4-43BB-908D-27DC9D8CB674}" srcOrd="0" destOrd="0" presId="urn:microsoft.com/office/officeart/2005/8/layout/list1"/>
    <dgm:cxn modelId="{4A26EB89-D9F1-415F-AFF2-432F74EC7A91}" type="presParOf" srcId="{7FB14BED-8B96-4816-879D-8202BC4B5BD8}" destId="{8C885247-16F9-4670-89FD-6DD6A33A4FB4}" srcOrd="1" destOrd="0" presId="urn:microsoft.com/office/officeart/2005/8/layout/list1"/>
    <dgm:cxn modelId="{FF6BCA37-55B1-407B-A1D8-4ED291A8731A}" type="presParOf" srcId="{E3A45510-F76E-480E-9B24-3EC302FA120A}" destId="{0A13191A-16AC-4D48-96FE-0256B4CF4283}" srcOrd="5" destOrd="0" presId="urn:microsoft.com/office/officeart/2005/8/layout/list1"/>
    <dgm:cxn modelId="{310C9387-755C-4F79-9998-E4AB06F818BD}" type="presParOf" srcId="{E3A45510-F76E-480E-9B24-3EC302FA120A}" destId="{F4A58F4B-14BD-4D54-9D44-918B838F06DA}" srcOrd="6" destOrd="0" presId="urn:microsoft.com/office/officeart/2005/8/layout/list1"/>
    <dgm:cxn modelId="{86E8A531-7E45-4F42-81C3-52ED4B1C5AD2}" type="presParOf" srcId="{E3A45510-F76E-480E-9B24-3EC302FA120A}" destId="{BB7B9B39-A134-45B8-AA00-00EE993DADF8}" srcOrd="7" destOrd="0" presId="urn:microsoft.com/office/officeart/2005/8/layout/list1"/>
    <dgm:cxn modelId="{D482FD96-0879-49E9-A078-2FF0A36EAD90}" type="presParOf" srcId="{E3A45510-F76E-480E-9B24-3EC302FA120A}" destId="{B10D2CE5-8E6C-4612-A8DE-156CAD9AE36F}" srcOrd="8" destOrd="0" presId="urn:microsoft.com/office/officeart/2005/8/layout/list1"/>
    <dgm:cxn modelId="{8196D6E7-A3C8-47D7-9397-54578E49B1E5}" type="presParOf" srcId="{B10D2CE5-8E6C-4612-A8DE-156CAD9AE36F}" destId="{A5A80995-B3E0-451F-B0D4-D8FC6D7CF911}" srcOrd="0" destOrd="0" presId="urn:microsoft.com/office/officeart/2005/8/layout/list1"/>
    <dgm:cxn modelId="{D03604BB-435A-4FE5-9401-8A4BB3DF4062}" type="presParOf" srcId="{B10D2CE5-8E6C-4612-A8DE-156CAD9AE36F}" destId="{279A8F41-944B-4448-8FCB-70701C0C7AFA}" srcOrd="1" destOrd="0" presId="urn:microsoft.com/office/officeart/2005/8/layout/list1"/>
    <dgm:cxn modelId="{76E09800-908D-417C-8EDD-3B40A1EA1ABF}" type="presParOf" srcId="{E3A45510-F76E-480E-9B24-3EC302FA120A}" destId="{7CA3A500-04A5-49ED-BA6F-1D7F75846AF6}" srcOrd="9" destOrd="0" presId="urn:microsoft.com/office/officeart/2005/8/layout/list1"/>
    <dgm:cxn modelId="{D0365E55-F3EF-4152-94A9-B51C377D2417}" type="presParOf" srcId="{E3A45510-F76E-480E-9B24-3EC302FA120A}" destId="{E9BDA026-AB98-44AB-BEE0-9FF35D29F82B}" srcOrd="10" destOrd="0" presId="urn:microsoft.com/office/officeart/2005/8/layout/list1"/>
    <dgm:cxn modelId="{C521EE76-985B-4A9A-87FB-C43191A2BEB3}" type="presParOf" srcId="{E3A45510-F76E-480E-9B24-3EC302FA120A}" destId="{3368270E-B40B-49AE-A77A-34364267E348}" srcOrd="11" destOrd="0" presId="urn:microsoft.com/office/officeart/2005/8/layout/list1"/>
    <dgm:cxn modelId="{564C7652-DCBC-4EDF-B295-288B1CE6B3D6}" type="presParOf" srcId="{E3A45510-F76E-480E-9B24-3EC302FA120A}" destId="{C28905C9-70FF-4E2D-9D5B-7BC6E736CC2D}" srcOrd="12" destOrd="0" presId="urn:microsoft.com/office/officeart/2005/8/layout/list1"/>
    <dgm:cxn modelId="{241FE78C-4FC3-4610-9AAF-306E263A9438}" type="presParOf" srcId="{C28905C9-70FF-4E2D-9D5B-7BC6E736CC2D}" destId="{8F427B1A-B66D-4763-8BA4-1412F91D2980}" srcOrd="0" destOrd="0" presId="urn:microsoft.com/office/officeart/2005/8/layout/list1"/>
    <dgm:cxn modelId="{0D41BF99-3871-4012-95C5-F60599FDB9F6}" type="presParOf" srcId="{C28905C9-70FF-4E2D-9D5B-7BC6E736CC2D}" destId="{40CAA0A4-64A2-42D1-895E-291C1413FA36}" srcOrd="1" destOrd="0" presId="urn:microsoft.com/office/officeart/2005/8/layout/list1"/>
    <dgm:cxn modelId="{40F35311-8EA5-4548-BBA1-871CF180C6CE}" type="presParOf" srcId="{E3A45510-F76E-480E-9B24-3EC302FA120A}" destId="{3D396634-E8B8-491F-97E6-31C3A602941E}" srcOrd="13" destOrd="0" presId="urn:microsoft.com/office/officeart/2005/8/layout/list1"/>
    <dgm:cxn modelId="{1D2DBB8D-F023-463B-9341-44C34776CC2F}" type="presParOf" srcId="{E3A45510-F76E-480E-9B24-3EC302FA120A}" destId="{2572FA1D-1518-4462-8A71-B9274C5C79D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72268-CABA-4609-A763-A51E02518A21}">
      <dsp:nvSpPr>
        <dsp:cNvPr id="0" name=""/>
        <dsp:cNvSpPr/>
      </dsp:nvSpPr>
      <dsp:spPr>
        <a:xfrm>
          <a:off x="0" y="336675"/>
          <a:ext cx="7012370" cy="3528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6BF8128-0964-4E82-984C-616F7D61C4B2}">
      <dsp:nvSpPr>
        <dsp:cNvPr id="0" name=""/>
        <dsp:cNvSpPr/>
      </dsp:nvSpPr>
      <dsp:spPr>
        <a:xfrm>
          <a:off x="350618" y="130035"/>
          <a:ext cx="4908659" cy="41328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22300">
            <a:lnSpc>
              <a:spcPct val="90000"/>
            </a:lnSpc>
            <a:spcBef>
              <a:spcPct val="0"/>
            </a:spcBef>
            <a:spcAft>
              <a:spcPct val="35000"/>
            </a:spcAft>
            <a:buNone/>
          </a:pPr>
          <a:r>
            <a:rPr lang="en-US" sz="1400" kern="1200"/>
            <a:t>The analysis consists of these parts:</a:t>
          </a:r>
        </a:p>
      </dsp:txBody>
      <dsp:txXfrm>
        <a:off x="370793" y="150210"/>
        <a:ext cx="4868309" cy="372930"/>
      </dsp:txXfrm>
    </dsp:sp>
    <dsp:sp modelId="{F4A58F4B-14BD-4D54-9D44-918B838F06DA}">
      <dsp:nvSpPr>
        <dsp:cNvPr id="0" name=""/>
        <dsp:cNvSpPr/>
      </dsp:nvSpPr>
      <dsp:spPr>
        <a:xfrm>
          <a:off x="0" y="971715"/>
          <a:ext cx="7012370" cy="1455299"/>
        </a:xfrm>
        <a:prstGeom prst="rect">
          <a:avLst/>
        </a:prstGeom>
        <a:solidFill>
          <a:schemeClr val="lt1">
            <a:alpha val="90000"/>
            <a:hueOff val="0"/>
            <a:satOff val="0"/>
            <a:lumOff val="0"/>
            <a:alphaOff val="0"/>
          </a:schemeClr>
        </a:solidFill>
        <a:ln w="12700" cap="rnd" cmpd="sng" algn="ctr">
          <a:solidFill>
            <a:schemeClr val="accent2">
              <a:hueOff val="397245"/>
              <a:satOff val="2304"/>
              <a:lumOff val="22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291592" rIns="54423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Understanding Volatility</a:t>
          </a:r>
        </a:p>
        <a:p>
          <a:pPr marL="114300" lvl="1" indent="-114300" algn="l" defTabSz="622300">
            <a:lnSpc>
              <a:spcPct val="90000"/>
            </a:lnSpc>
            <a:spcBef>
              <a:spcPct val="0"/>
            </a:spcBef>
            <a:spcAft>
              <a:spcPct val="15000"/>
            </a:spcAft>
            <a:buChar char="•"/>
          </a:pPr>
          <a:r>
            <a:rPr lang="en-US" sz="1400" kern="1200"/>
            <a:t>Average profit per kilometer</a:t>
          </a:r>
        </a:p>
        <a:p>
          <a:pPr marL="114300" lvl="1" indent="-114300" algn="l" defTabSz="622300">
            <a:lnSpc>
              <a:spcPct val="90000"/>
            </a:lnSpc>
            <a:spcBef>
              <a:spcPct val="0"/>
            </a:spcBef>
            <a:spcAft>
              <a:spcPct val="15000"/>
            </a:spcAft>
            <a:buChar char="•"/>
          </a:pPr>
          <a:r>
            <a:rPr lang="en-US" sz="1400" kern="1200"/>
            <a:t>Average profit per ride</a:t>
          </a:r>
        </a:p>
        <a:p>
          <a:pPr marL="114300" lvl="1" indent="-114300" algn="l" defTabSz="622300">
            <a:lnSpc>
              <a:spcPct val="90000"/>
            </a:lnSpc>
            <a:spcBef>
              <a:spcPct val="0"/>
            </a:spcBef>
            <a:spcAft>
              <a:spcPct val="15000"/>
            </a:spcAft>
            <a:buChar char="•"/>
          </a:pPr>
          <a:r>
            <a:rPr lang="en-US" sz="1400" kern="1200"/>
            <a:t>Geographical Analysis of Profits</a:t>
          </a:r>
        </a:p>
        <a:p>
          <a:pPr marL="114300" lvl="1" indent="-114300" algn="l" defTabSz="622300">
            <a:lnSpc>
              <a:spcPct val="90000"/>
            </a:lnSpc>
            <a:spcBef>
              <a:spcPct val="0"/>
            </a:spcBef>
            <a:spcAft>
              <a:spcPct val="15000"/>
            </a:spcAft>
            <a:buChar char="•"/>
          </a:pPr>
          <a:r>
            <a:rPr lang="en-US" sz="1400" kern="1200"/>
            <a:t>Profit Forecast</a:t>
          </a:r>
        </a:p>
      </dsp:txBody>
      <dsp:txXfrm>
        <a:off x="0" y="971715"/>
        <a:ext cx="7012370" cy="1455299"/>
      </dsp:txXfrm>
    </dsp:sp>
    <dsp:sp modelId="{8C885247-16F9-4670-89FD-6DD6A33A4FB4}">
      <dsp:nvSpPr>
        <dsp:cNvPr id="0" name=""/>
        <dsp:cNvSpPr/>
      </dsp:nvSpPr>
      <dsp:spPr>
        <a:xfrm>
          <a:off x="350618" y="765075"/>
          <a:ext cx="4908659" cy="413280"/>
        </a:xfrm>
        <a:prstGeom prst="roundRect">
          <a:avLst/>
        </a:prstGeom>
        <a:gradFill rotWithShape="0">
          <a:gsLst>
            <a:gs pos="0">
              <a:schemeClr val="accent2">
                <a:hueOff val="397245"/>
                <a:satOff val="2304"/>
                <a:lumOff val="2288"/>
                <a:alphaOff val="0"/>
                <a:tint val="98000"/>
                <a:lumMod val="110000"/>
              </a:schemeClr>
            </a:gs>
            <a:gs pos="84000">
              <a:schemeClr val="accent2">
                <a:hueOff val="397245"/>
                <a:satOff val="2304"/>
                <a:lumOff val="228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22300">
            <a:lnSpc>
              <a:spcPct val="90000"/>
            </a:lnSpc>
            <a:spcBef>
              <a:spcPct val="0"/>
            </a:spcBef>
            <a:spcAft>
              <a:spcPct val="35000"/>
            </a:spcAft>
            <a:buNone/>
          </a:pPr>
          <a:r>
            <a:rPr lang="en-US" sz="1400" kern="1200"/>
            <a:t>Profitability Analysis</a:t>
          </a:r>
        </a:p>
      </dsp:txBody>
      <dsp:txXfrm>
        <a:off x="370793" y="785250"/>
        <a:ext cx="4868309" cy="372930"/>
      </dsp:txXfrm>
    </dsp:sp>
    <dsp:sp modelId="{E9BDA026-AB98-44AB-BEE0-9FF35D29F82B}">
      <dsp:nvSpPr>
        <dsp:cNvPr id="0" name=""/>
        <dsp:cNvSpPr/>
      </dsp:nvSpPr>
      <dsp:spPr>
        <a:xfrm>
          <a:off x="0" y="2709255"/>
          <a:ext cx="7012370" cy="1234800"/>
        </a:xfrm>
        <a:prstGeom prst="rect">
          <a:avLst/>
        </a:prstGeom>
        <a:solidFill>
          <a:schemeClr val="lt1">
            <a:alpha val="90000"/>
            <a:hueOff val="0"/>
            <a:satOff val="0"/>
            <a:lumOff val="0"/>
            <a:alphaOff val="0"/>
          </a:schemeClr>
        </a:solidFill>
        <a:ln w="12700" cap="rnd" cmpd="sng" algn="ctr">
          <a:solidFill>
            <a:schemeClr val="accent2">
              <a:hueOff val="794490"/>
              <a:satOff val="4609"/>
              <a:lumOff val="45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291592" rIns="54423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Payment Method Analysis</a:t>
          </a:r>
        </a:p>
        <a:p>
          <a:pPr marL="114300" lvl="1" indent="-114300" algn="l" defTabSz="622300">
            <a:lnSpc>
              <a:spcPct val="90000"/>
            </a:lnSpc>
            <a:spcBef>
              <a:spcPct val="0"/>
            </a:spcBef>
            <a:spcAft>
              <a:spcPct val="15000"/>
            </a:spcAft>
            <a:buChar char="•"/>
          </a:pPr>
          <a:r>
            <a:rPr lang="en-US" sz="1400" kern="1200"/>
            <a:t>Age Distribution</a:t>
          </a:r>
        </a:p>
        <a:p>
          <a:pPr marL="114300" lvl="1" indent="-114300" algn="l" defTabSz="622300">
            <a:lnSpc>
              <a:spcPct val="90000"/>
            </a:lnSpc>
            <a:spcBef>
              <a:spcPct val="0"/>
            </a:spcBef>
            <a:spcAft>
              <a:spcPct val="15000"/>
            </a:spcAft>
            <a:buChar char="•"/>
          </a:pPr>
          <a:r>
            <a:rPr lang="en-US" sz="1400" kern="1200"/>
            <a:t>Income Distribution</a:t>
          </a:r>
        </a:p>
        <a:p>
          <a:pPr marL="114300" lvl="1" indent="-114300" algn="l" defTabSz="622300">
            <a:lnSpc>
              <a:spcPct val="90000"/>
            </a:lnSpc>
            <a:spcBef>
              <a:spcPct val="0"/>
            </a:spcBef>
            <a:spcAft>
              <a:spcPct val="15000"/>
            </a:spcAft>
            <a:buChar char="•"/>
          </a:pPr>
          <a:r>
            <a:rPr lang="en-US" sz="1400" kern="1200"/>
            <a:t>Correlation Analysis</a:t>
          </a:r>
        </a:p>
      </dsp:txBody>
      <dsp:txXfrm>
        <a:off x="0" y="2709255"/>
        <a:ext cx="7012370" cy="1234800"/>
      </dsp:txXfrm>
    </dsp:sp>
    <dsp:sp modelId="{279A8F41-944B-4448-8FCB-70701C0C7AFA}">
      <dsp:nvSpPr>
        <dsp:cNvPr id="0" name=""/>
        <dsp:cNvSpPr/>
      </dsp:nvSpPr>
      <dsp:spPr>
        <a:xfrm>
          <a:off x="350618" y="2502615"/>
          <a:ext cx="4908659" cy="413280"/>
        </a:xfrm>
        <a:prstGeom prst="roundRect">
          <a:avLst/>
        </a:prstGeom>
        <a:gradFill rotWithShape="0">
          <a:gsLst>
            <a:gs pos="0">
              <a:schemeClr val="accent2">
                <a:hueOff val="794490"/>
                <a:satOff val="4609"/>
                <a:lumOff val="4576"/>
                <a:alphaOff val="0"/>
                <a:tint val="98000"/>
                <a:lumMod val="110000"/>
              </a:schemeClr>
            </a:gs>
            <a:gs pos="84000">
              <a:schemeClr val="accent2">
                <a:hueOff val="794490"/>
                <a:satOff val="4609"/>
                <a:lumOff val="457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22300">
            <a:lnSpc>
              <a:spcPct val="90000"/>
            </a:lnSpc>
            <a:spcBef>
              <a:spcPct val="0"/>
            </a:spcBef>
            <a:spcAft>
              <a:spcPct val="35000"/>
            </a:spcAft>
            <a:buNone/>
          </a:pPr>
          <a:r>
            <a:rPr lang="en-US" sz="1400" kern="1200"/>
            <a:t>Customer Analysis</a:t>
          </a:r>
        </a:p>
      </dsp:txBody>
      <dsp:txXfrm>
        <a:off x="370793" y="2522790"/>
        <a:ext cx="4868309" cy="372930"/>
      </dsp:txXfrm>
    </dsp:sp>
    <dsp:sp modelId="{2572FA1D-1518-4462-8A71-B9274C5C79DF}">
      <dsp:nvSpPr>
        <dsp:cNvPr id="0" name=""/>
        <dsp:cNvSpPr/>
      </dsp:nvSpPr>
      <dsp:spPr>
        <a:xfrm>
          <a:off x="0" y="4226295"/>
          <a:ext cx="7012370" cy="352800"/>
        </a:xfrm>
        <a:prstGeom prst="rect">
          <a:avLst/>
        </a:prstGeom>
        <a:solidFill>
          <a:schemeClr val="lt1">
            <a:alpha val="90000"/>
            <a:hueOff val="0"/>
            <a:satOff val="0"/>
            <a:lumOff val="0"/>
            <a:alphaOff val="0"/>
          </a:schemeClr>
        </a:solidFill>
        <a:ln w="12700" cap="rnd" cmpd="sng" algn="ctr">
          <a:solidFill>
            <a:schemeClr val="accent2">
              <a:hueOff val="1191735"/>
              <a:satOff val="6913"/>
              <a:lumOff val="6864"/>
              <a:alphaOff val="0"/>
            </a:schemeClr>
          </a:solidFill>
          <a:prstDash val="solid"/>
        </a:ln>
        <a:effectLst/>
      </dsp:spPr>
      <dsp:style>
        <a:lnRef idx="1">
          <a:scrgbClr r="0" g="0" b="0"/>
        </a:lnRef>
        <a:fillRef idx="1">
          <a:scrgbClr r="0" g="0" b="0"/>
        </a:fillRef>
        <a:effectRef idx="0">
          <a:scrgbClr r="0" g="0" b="0"/>
        </a:effectRef>
        <a:fontRef idx="minor"/>
      </dsp:style>
    </dsp:sp>
    <dsp:sp modelId="{40CAA0A4-64A2-42D1-895E-291C1413FA36}">
      <dsp:nvSpPr>
        <dsp:cNvPr id="0" name=""/>
        <dsp:cNvSpPr/>
      </dsp:nvSpPr>
      <dsp:spPr>
        <a:xfrm>
          <a:off x="350618" y="4019655"/>
          <a:ext cx="4908659" cy="413280"/>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622300">
            <a:lnSpc>
              <a:spcPct val="90000"/>
            </a:lnSpc>
            <a:spcBef>
              <a:spcPct val="0"/>
            </a:spcBef>
            <a:spcAft>
              <a:spcPct val="35000"/>
            </a:spcAft>
            <a:buNone/>
          </a:pPr>
          <a:r>
            <a:rPr lang="en-US" sz="1400" kern="1200"/>
            <a:t>Recommendation</a:t>
          </a:r>
        </a:p>
      </dsp:txBody>
      <dsp:txXfrm>
        <a:off x="370793" y="4039830"/>
        <a:ext cx="4868309"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549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636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868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694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816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997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704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474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154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479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418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093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9029" y="3656609"/>
            <a:ext cx="6960274" cy="1189438"/>
          </a:xfrm>
        </p:spPr>
        <p:txBody>
          <a:bodyPr>
            <a:normAutofit/>
          </a:bodyPr>
          <a:lstStyle/>
          <a:p>
            <a:pPr algn="l"/>
            <a:r>
              <a:rPr lang="en-US" sz="6600" dirty="0">
                <a:solidFill>
                  <a:srgbClr val="FFFFFF"/>
                </a:solidFill>
              </a:rPr>
              <a:t>G2M Case Study</a:t>
            </a:r>
          </a:p>
        </p:txBody>
      </p:sp>
      <p:sp>
        <p:nvSpPr>
          <p:cNvPr id="3" name="Subtitle 2"/>
          <p:cNvSpPr>
            <a:spLocks noGrp="1"/>
          </p:cNvSpPr>
          <p:nvPr>
            <p:ph type="subTitle" idx="1"/>
          </p:nvPr>
        </p:nvSpPr>
        <p:spPr>
          <a:xfrm>
            <a:off x="859028" y="4873600"/>
            <a:ext cx="4849044" cy="1183602"/>
          </a:xfrm>
        </p:spPr>
        <p:txBody>
          <a:bodyPr vert="horz" lIns="91440" tIns="45720" rIns="91440" bIns="45720" rtlCol="0" anchor="t">
            <a:normAutofit fontScale="92500" lnSpcReduction="10000"/>
          </a:bodyPr>
          <a:lstStyle/>
          <a:p>
            <a:r>
              <a:rPr lang="en-US" sz="2000" dirty="0">
                <a:solidFill>
                  <a:srgbClr val="FFFFFF"/>
                </a:solidFill>
              </a:rPr>
              <a:t>Virtual Internship program</a:t>
            </a:r>
          </a:p>
          <a:p>
            <a:r>
              <a:rPr lang="en-US" sz="2000" dirty="0">
                <a:solidFill>
                  <a:srgbClr val="FFFFFF"/>
                </a:solidFill>
              </a:rPr>
              <a:t>May 13th 2024</a:t>
            </a:r>
          </a:p>
          <a:p>
            <a:pPr algn="l"/>
            <a:r>
              <a:rPr lang="en-US" sz="2000" dirty="0">
                <a:solidFill>
                  <a:srgbClr val="FFFFFF"/>
                </a:solidFill>
              </a:rPr>
              <a:t>Made by Glen </a:t>
            </a:r>
            <a:r>
              <a:rPr lang="en-US" sz="2000" dirty="0" err="1">
                <a:solidFill>
                  <a:srgbClr val="FFFFFF"/>
                </a:solidFill>
              </a:rPr>
              <a:t>Miasnychenko</a:t>
            </a:r>
            <a:endParaRPr lang="en-US" sz="2000" dirty="0">
              <a:solidFill>
                <a:srgbClr val="FFFFFF"/>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F485C82-5043-4D26-3E15-D497B05E4056}"/>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Correlation Matrix</a:t>
            </a:r>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FB91419A-1386-EAEE-6CFA-C8E6A5132228}"/>
              </a:ext>
            </a:extLst>
          </p:cNvPr>
          <p:cNvSpPr txBox="1"/>
          <p:nvPr/>
        </p:nvSpPr>
        <p:spPr>
          <a:xfrm>
            <a:off x="764110" y="2052084"/>
            <a:ext cx="3033249" cy="38562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a:solidFill>
                  <a:srgbClr val="FFFFFF"/>
                </a:solidFill>
              </a:rPr>
              <a:t>We found out that:</a:t>
            </a:r>
          </a:p>
          <a:p>
            <a:pPr marL="285750" indent="-285750"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a:solidFill>
                  <a:srgbClr val="FFFFFF"/>
                </a:solidFill>
              </a:rPr>
              <a:t>there are almost 50 thousands users;</a:t>
            </a:r>
          </a:p>
          <a:p>
            <a:pPr marL="285750" indent="-285750"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a:solidFill>
                  <a:srgbClr val="FFFFFF"/>
                </a:solidFill>
              </a:rPr>
              <a:t>54% of them are male, and 46% are female;</a:t>
            </a:r>
          </a:p>
          <a:p>
            <a:pPr marL="285750" indent="-285750"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a:solidFill>
                  <a:srgbClr val="FFFFFF"/>
                </a:solidFill>
              </a:rPr>
              <a:t>60% of the transactions were paid by card, and 40% by cash;</a:t>
            </a:r>
          </a:p>
          <a:p>
            <a:pPr marL="285750" indent="-285750"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dirty="0">
                <a:solidFill>
                  <a:srgbClr val="FFFFFF"/>
                </a:solidFill>
              </a:rPr>
              <a:t>majority of users are below age of 40 </a:t>
            </a:r>
            <a:r>
              <a:rPr lang="en-US" sz="1000" dirty="0" err="1">
                <a:solidFill>
                  <a:srgbClr val="FFFFFF"/>
                </a:solidFill>
              </a:rPr>
              <a:t>y.o.</a:t>
            </a:r>
            <a:r>
              <a:rPr lang="en-US" sz="1000" dirty="0">
                <a:solidFill>
                  <a:srgbClr val="FFFFFF"/>
                </a:solidFill>
              </a:rPr>
              <a:t>;</a:t>
            </a:r>
          </a:p>
          <a:p>
            <a:pPr marL="285750" indent="-285750"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a:solidFill>
                  <a:srgbClr val="FFFFFF"/>
                </a:solidFill>
              </a:rPr>
              <a:t>most of the users earn below $25,000 a month, with the distribution being uniform;</a:t>
            </a:r>
          </a:p>
          <a:p>
            <a:pPr defTabSz="457200">
              <a:lnSpc>
                <a:spcPct val="90000"/>
              </a:lnSpc>
              <a:spcBef>
                <a:spcPct val="20000"/>
              </a:spcBef>
              <a:spcAft>
                <a:spcPts val="600"/>
              </a:spcAft>
              <a:buClr>
                <a:schemeClr val="accent2"/>
              </a:buClr>
              <a:buSzPct val="92000"/>
              <a:buFont typeface="Wingdings 2" panose="05020102010507070707" pitchFamily="18" charset="2"/>
              <a:buChar char=""/>
            </a:pPr>
            <a:endParaRPr lang="en-US" sz="1000">
              <a:solidFill>
                <a:srgbClr val="FFFFFF"/>
              </a:solidFill>
            </a:endParaRPr>
          </a:p>
          <a:p>
            <a:pPr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dirty="0">
                <a:solidFill>
                  <a:srgbClr val="FFFFFF"/>
                </a:solidFill>
              </a:rPr>
              <a:t>We would expect that there are some correlations. For example, it may be the case that male customers would correlate with higher income, or that age would be positively correlated with income.</a:t>
            </a:r>
          </a:p>
          <a:p>
            <a:pPr defTabSz="457200">
              <a:lnSpc>
                <a:spcPct val="90000"/>
              </a:lnSpc>
              <a:spcBef>
                <a:spcPct val="20000"/>
              </a:spcBef>
              <a:spcAft>
                <a:spcPts val="600"/>
              </a:spcAft>
              <a:buClr>
                <a:schemeClr val="accent2"/>
              </a:buClr>
              <a:buSzPct val="92000"/>
              <a:buFont typeface="Wingdings 2" panose="05020102010507070707" pitchFamily="18" charset="2"/>
              <a:buChar char=""/>
            </a:pPr>
            <a:endParaRPr lang="en-US" sz="1000">
              <a:solidFill>
                <a:srgbClr val="FFFFFF"/>
              </a:solidFill>
            </a:endParaRPr>
          </a:p>
          <a:p>
            <a:pPr defTabSz="457200">
              <a:lnSpc>
                <a:spcPct val="90000"/>
              </a:lnSpc>
              <a:spcBef>
                <a:spcPct val="20000"/>
              </a:spcBef>
              <a:spcAft>
                <a:spcPts val="600"/>
              </a:spcAft>
              <a:buClr>
                <a:schemeClr val="accent2"/>
              </a:buClr>
              <a:buSzPct val="92000"/>
              <a:buFont typeface="Wingdings 2" panose="05020102010507070707" pitchFamily="18" charset="2"/>
              <a:buChar char=""/>
            </a:pPr>
            <a:r>
              <a:rPr lang="en-US" sz="1000">
                <a:solidFill>
                  <a:srgbClr val="FFFFFF"/>
                </a:solidFill>
              </a:rPr>
              <a:t>Yet, the correlation matrix is telling us that there are no correlation between any of these metrics.</a:t>
            </a:r>
          </a:p>
          <a:p>
            <a:pPr defTabSz="457200">
              <a:lnSpc>
                <a:spcPct val="90000"/>
              </a:lnSpc>
              <a:spcBef>
                <a:spcPct val="20000"/>
              </a:spcBef>
              <a:spcAft>
                <a:spcPts val="600"/>
              </a:spcAft>
              <a:buClr>
                <a:schemeClr val="accent2"/>
              </a:buClr>
              <a:buSzPct val="92000"/>
              <a:buFont typeface="Wingdings 2" panose="05020102010507070707" pitchFamily="18" charset="2"/>
              <a:buChar char=""/>
            </a:pPr>
            <a:endParaRPr lang="en-US" sz="1000">
              <a:solidFill>
                <a:srgbClr val="FFFFFF"/>
              </a:solidFill>
            </a:endParaRPr>
          </a:p>
        </p:txBody>
      </p:sp>
      <p:pic>
        <p:nvPicPr>
          <p:cNvPr id="4" name="Content Placeholder 3" descr="A screenshot of a graph&#10;&#10;Description automatically generated">
            <a:extLst>
              <a:ext uri="{FF2B5EF4-FFF2-40B4-BE49-F238E27FC236}">
                <a16:creationId xmlns:a16="http://schemas.microsoft.com/office/drawing/2014/main" id="{B67F97A3-621D-879C-22E5-D3AFB7DA06D1}"/>
              </a:ext>
            </a:extLst>
          </p:cNvPr>
          <p:cNvPicPr>
            <a:picLocks noGrp="1" noChangeAspect="1"/>
          </p:cNvPicPr>
          <p:nvPr>
            <p:ph idx="1"/>
          </p:nvPr>
        </p:nvPicPr>
        <p:blipFill>
          <a:blip r:embed="rId2"/>
          <a:stretch>
            <a:fillRect/>
          </a:stretch>
        </p:blipFill>
        <p:spPr>
          <a:xfrm>
            <a:off x="5223397" y="948413"/>
            <a:ext cx="5557311" cy="4959900"/>
          </a:xfrm>
          <a:prstGeom prst="rect">
            <a:avLst/>
          </a:prstGeom>
        </p:spPr>
      </p:pic>
    </p:spTree>
    <p:extLst>
      <p:ext uri="{BB962C8B-B14F-4D97-AF65-F5344CB8AC3E}">
        <p14:creationId xmlns:p14="http://schemas.microsoft.com/office/powerpoint/2010/main" val="35848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F60D-B3BB-3944-6A1C-F10A9070B1DD}"/>
              </a:ext>
            </a:extLst>
          </p:cNvPr>
          <p:cNvSpPr>
            <a:spLocks noGrp="1"/>
          </p:cNvSpPr>
          <p:nvPr>
            <p:ph type="title"/>
          </p:nvPr>
        </p:nvSpPr>
        <p:spPr/>
        <p:txBody>
          <a:bodyPr>
            <a:normAutofit/>
          </a:bodyPr>
          <a:lstStyle/>
          <a:p>
            <a:r>
              <a:rPr lang="en-US" sz="5400" dirty="0"/>
              <a:t>Recommendation</a:t>
            </a:r>
          </a:p>
        </p:txBody>
      </p:sp>
      <p:sp>
        <p:nvSpPr>
          <p:cNvPr id="3" name="Content Placeholder 2">
            <a:extLst>
              <a:ext uri="{FF2B5EF4-FFF2-40B4-BE49-F238E27FC236}">
                <a16:creationId xmlns:a16="http://schemas.microsoft.com/office/drawing/2014/main" id="{B3D5B136-E322-43DA-4546-497527B20B95}"/>
              </a:ext>
            </a:extLst>
          </p:cNvPr>
          <p:cNvSpPr>
            <a:spLocks noGrp="1"/>
          </p:cNvSpPr>
          <p:nvPr>
            <p:ph idx="1"/>
          </p:nvPr>
        </p:nvSpPr>
        <p:spPr/>
        <p:txBody>
          <a:bodyPr/>
          <a:lstStyle/>
          <a:p>
            <a:pPr marL="305435" indent="-305435"/>
            <a:r>
              <a:rPr lang="en-US" dirty="0"/>
              <a:t>After the presented analysis we conclude that the Yellow Cab Company would be a better investment:</a:t>
            </a:r>
          </a:p>
          <a:p>
            <a:pPr marL="629920" lvl="1" indent="-305435">
              <a:buFont typeface="Courier New,monospace" panose="05020102010507070707" pitchFamily="18" charset="2"/>
              <a:buChar char="o"/>
            </a:pPr>
            <a:r>
              <a:rPr lang="en-US" dirty="0">
                <a:latin typeface="Arial"/>
                <a:cs typeface="Arial"/>
              </a:rPr>
              <a:t>Yellow Cab Company has higher reach in the cities, while is more depended on New York;</a:t>
            </a:r>
          </a:p>
          <a:p>
            <a:pPr marL="629920" lvl="1" indent="-305435">
              <a:buFont typeface="Courier New,monospace" panose="05020102010507070707" pitchFamily="18" charset="2"/>
              <a:buChar char="o"/>
            </a:pPr>
            <a:r>
              <a:rPr lang="en-US">
                <a:latin typeface="Arial"/>
                <a:cs typeface="Arial"/>
              </a:rPr>
              <a:t>Yellow Cab Company makes more profit per kilometer;</a:t>
            </a:r>
          </a:p>
          <a:p>
            <a:pPr marL="629920" lvl="1" indent="-305435">
              <a:buFont typeface="Courier New,monospace" panose="05020102010507070707" pitchFamily="18" charset="2"/>
              <a:buChar char="o"/>
            </a:pPr>
            <a:r>
              <a:rPr lang="en-US" dirty="0">
                <a:latin typeface="Arial"/>
                <a:cs typeface="Arial"/>
              </a:rPr>
              <a:t>Yellow Cab Company has higher forecasted profit.</a:t>
            </a:r>
            <a:endParaRPr lang="en-US" dirty="0"/>
          </a:p>
          <a:p>
            <a:pPr marL="305435" indent="-305435"/>
            <a:r>
              <a:rPr lang="en-US" dirty="0"/>
              <a:t>In order to diversify the investment </a:t>
            </a:r>
            <a:r>
              <a:rPr lang="en-US"/>
              <a:t>portfolio,</a:t>
            </a:r>
            <a:r>
              <a:rPr lang="en-US" dirty="0"/>
              <a:t> it may be beneficial to allocate some percentage into more stable, and more diversified (even though less profitable) Pink Company.</a:t>
            </a:r>
          </a:p>
        </p:txBody>
      </p:sp>
    </p:spTree>
    <p:extLst>
      <p:ext uri="{BB962C8B-B14F-4D97-AF65-F5344CB8AC3E}">
        <p14:creationId xmlns:p14="http://schemas.microsoft.com/office/powerpoint/2010/main" val="537421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0A8F42-CC82-C77F-9951-EE548B541DEA}"/>
              </a:ext>
            </a:extLst>
          </p:cNvPr>
          <p:cNvSpPr>
            <a:spLocks noGrp="1"/>
          </p:cNvSpPr>
          <p:nvPr>
            <p:ph type="title"/>
          </p:nvPr>
        </p:nvSpPr>
        <p:spPr>
          <a:xfrm>
            <a:off x="442532" y="2797759"/>
            <a:ext cx="3696217" cy="1013800"/>
          </a:xfrm>
        </p:spPr>
        <p:txBody>
          <a:bodyPr>
            <a:noAutofit/>
          </a:bodyPr>
          <a:lstStyle/>
          <a:p>
            <a:pPr algn="ctr"/>
            <a:r>
              <a:rPr lang="en-US" sz="4400" dirty="0">
                <a:solidFill>
                  <a:srgbClr val="FFFFFF"/>
                </a:solidFill>
              </a:rPr>
              <a:t>THANK YOU</a:t>
            </a:r>
            <a:endParaRPr lang="en-US"/>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7" name="Graphic 6" descr="Handshake">
            <a:extLst>
              <a:ext uri="{FF2B5EF4-FFF2-40B4-BE49-F238E27FC236}">
                <a16:creationId xmlns:a16="http://schemas.microsoft.com/office/drawing/2014/main" id="{2CDD24DB-F2E0-DA1D-96C8-39877DCE01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2103" y="948413"/>
            <a:ext cx="4959900" cy="4959900"/>
          </a:xfrm>
          <a:prstGeom prst="rect">
            <a:avLst/>
          </a:prstGeom>
        </p:spPr>
      </p:pic>
    </p:spTree>
    <p:extLst>
      <p:ext uri="{BB962C8B-B14F-4D97-AF65-F5344CB8AC3E}">
        <p14:creationId xmlns:p14="http://schemas.microsoft.com/office/powerpoint/2010/main" val="78028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nk taxi on the street&#10;&#10;Description automatically generated">
            <a:extLst>
              <a:ext uri="{FF2B5EF4-FFF2-40B4-BE49-F238E27FC236}">
                <a16:creationId xmlns:a16="http://schemas.microsoft.com/office/drawing/2014/main" id="{01932A6F-0145-E510-1DE6-489F74984A51}"/>
              </a:ext>
            </a:extLst>
          </p:cNvPr>
          <p:cNvPicPr>
            <a:picLocks noChangeAspect="1"/>
          </p:cNvPicPr>
          <p:nvPr/>
        </p:nvPicPr>
        <p:blipFill>
          <a:blip r:embed="rId2"/>
          <a:stretch>
            <a:fillRect/>
          </a:stretch>
        </p:blipFill>
        <p:spPr>
          <a:xfrm>
            <a:off x="625217" y="541064"/>
            <a:ext cx="5147403" cy="3435892"/>
          </a:xfrm>
          <a:prstGeom prst="rect">
            <a:avLst/>
          </a:prstGeom>
        </p:spPr>
      </p:pic>
      <p:cxnSp>
        <p:nvCxnSpPr>
          <p:cNvPr id="12" name="Straight Connector 11">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 name="Picture 4" descr="A group of people crossing a street&#10;&#10;Description automatically generated">
            <a:extLst>
              <a:ext uri="{FF2B5EF4-FFF2-40B4-BE49-F238E27FC236}">
                <a16:creationId xmlns:a16="http://schemas.microsoft.com/office/drawing/2014/main" id="{B2896940-5894-DCDD-AEB6-CD3AD31EB824}"/>
              </a:ext>
            </a:extLst>
          </p:cNvPr>
          <p:cNvPicPr>
            <a:picLocks noChangeAspect="1"/>
          </p:cNvPicPr>
          <p:nvPr/>
        </p:nvPicPr>
        <p:blipFill>
          <a:blip r:embed="rId3"/>
          <a:stretch>
            <a:fillRect/>
          </a:stretch>
        </p:blipFill>
        <p:spPr>
          <a:xfrm>
            <a:off x="6417735" y="541064"/>
            <a:ext cx="4581189" cy="3435892"/>
          </a:xfrm>
          <a:prstGeom prst="rect">
            <a:avLst/>
          </a:prstGeom>
        </p:spPr>
      </p:pic>
      <p:sp useBgFill="1">
        <p:nvSpPr>
          <p:cNvPr id="14" name="Rectangle 13">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84ABBD-EDB9-C354-2C05-63BF4E936784}"/>
              </a:ext>
            </a:extLst>
          </p:cNvPr>
          <p:cNvSpPr>
            <a:spLocks noGrp="1"/>
          </p:cNvSpPr>
          <p:nvPr>
            <p:ph type="title"/>
          </p:nvPr>
        </p:nvSpPr>
        <p:spPr>
          <a:xfrm>
            <a:off x="679600" y="4596992"/>
            <a:ext cx="3353432" cy="1607013"/>
          </a:xfrm>
        </p:spPr>
        <p:txBody>
          <a:bodyPr anchor="ctr">
            <a:normAutofit/>
          </a:bodyPr>
          <a:lstStyle/>
          <a:p>
            <a:r>
              <a:rPr lang="en-US">
                <a:solidFill>
                  <a:schemeClr val="tx2"/>
                </a:solidFill>
              </a:rPr>
              <a:t>Program background</a:t>
            </a:r>
          </a:p>
        </p:txBody>
      </p:sp>
      <p:sp>
        <p:nvSpPr>
          <p:cNvPr id="3" name="Content Placeholder 2">
            <a:extLst>
              <a:ext uri="{FF2B5EF4-FFF2-40B4-BE49-F238E27FC236}">
                <a16:creationId xmlns:a16="http://schemas.microsoft.com/office/drawing/2014/main" id="{8C91F053-E9E3-2ECD-3454-711CDDACA4FD}"/>
              </a:ext>
            </a:extLst>
          </p:cNvPr>
          <p:cNvSpPr>
            <a:spLocks noGrp="1"/>
          </p:cNvSpPr>
          <p:nvPr>
            <p:ph idx="1"/>
          </p:nvPr>
        </p:nvSpPr>
        <p:spPr>
          <a:xfrm>
            <a:off x="4271491" y="4596992"/>
            <a:ext cx="7240909" cy="1607012"/>
          </a:xfrm>
        </p:spPr>
        <p:txBody>
          <a:bodyPr>
            <a:normAutofit/>
          </a:bodyPr>
          <a:lstStyle/>
          <a:p>
            <a:pPr marL="305435" indent="-305435"/>
            <a:r>
              <a:rPr lang="en-US" dirty="0"/>
              <a:t>XYZ is a private equity firm in the US looking to invest into the Cab Industry. </a:t>
            </a:r>
          </a:p>
          <a:p>
            <a:pPr marL="305435" indent="-305435"/>
            <a:r>
              <a:rPr lang="en-US" dirty="0"/>
              <a:t>We were given a dataset with the objective of analyzing the industry, and identify the best company to invest in.</a:t>
            </a:r>
          </a:p>
        </p:txBody>
      </p:sp>
    </p:spTree>
    <p:extLst>
      <p:ext uri="{BB962C8B-B14F-4D97-AF65-F5344CB8AC3E}">
        <p14:creationId xmlns:p14="http://schemas.microsoft.com/office/powerpoint/2010/main" val="722715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36060-B065-5A36-37A0-BFD8C8C42537}"/>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Analysis structure</a:t>
            </a: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46A5954-8AAB-4D16-B71F-36367E984621}"/>
              </a:ext>
            </a:extLst>
          </p:cNvPr>
          <p:cNvGraphicFramePr>
            <a:graphicFrameLocks noGrp="1"/>
          </p:cNvGraphicFramePr>
          <p:nvPr>
            <p:ph idx="1"/>
            <p:extLst>
              <p:ext uri="{D42A27DB-BD31-4B8C-83A1-F6EECF244321}">
                <p14:modId xmlns:p14="http://schemas.microsoft.com/office/powerpoint/2010/main" val="380058343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24577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5D37A91-10E4-300B-8009-696E306C1DE0}"/>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Profitability Analysis</a:t>
            </a:r>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B91E8FD9-DFB1-83A1-5CD5-D4CC1E968153}"/>
              </a:ext>
            </a:extLst>
          </p:cNvPr>
          <p:cNvSpPr txBox="1"/>
          <p:nvPr/>
        </p:nvSpPr>
        <p:spPr>
          <a:xfrm>
            <a:off x="764110" y="2052084"/>
            <a:ext cx="3033249" cy="38562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57200">
              <a:spcBef>
                <a:spcPct val="20000"/>
              </a:spcBef>
              <a:spcAft>
                <a:spcPts val="600"/>
              </a:spcAft>
              <a:buClr>
                <a:schemeClr val="accent2"/>
              </a:buClr>
              <a:buSzPct val="92000"/>
              <a:buFont typeface="Wingdings 2" panose="05020102010507070707" pitchFamily="18" charset="2"/>
              <a:buChar char=""/>
            </a:pPr>
            <a:r>
              <a:rPr lang="en-US" sz="1600" dirty="0">
                <a:solidFill>
                  <a:srgbClr val="FFFFFF"/>
                </a:solidFill>
              </a:rPr>
              <a:t>The Pink Company makes significantly less profit than the Yellow Company;</a:t>
            </a:r>
          </a:p>
          <a:p>
            <a:pPr marL="285750" indent="-285750" defTabSz="457200">
              <a:spcBef>
                <a:spcPct val="20000"/>
              </a:spcBef>
              <a:spcAft>
                <a:spcPts val="600"/>
              </a:spcAft>
              <a:buClr>
                <a:schemeClr val="accent2"/>
              </a:buClr>
              <a:buSzPct val="92000"/>
              <a:buFont typeface="Wingdings 2" panose="05020102010507070707" pitchFamily="18" charset="2"/>
              <a:buChar char=""/>
            </a:pPr>
            <a:r>
              <a:rPr lang="en-US" sz="1600" dirty="0">
                <a:solidFill>
                  <a:srgbClr val="FFFFFF"/>
                </a:solidFill>
              </a:rPr>
              <a:t>The Profits of Yellow Company are much more volatile;</a:t>
            </a:r>
          </a:p>
          <a:p>
            <a:pPr marL="285750" indent="-285750" defTabSz="457200">
              <a:spcBef>
                <a:spcPct val="20000"/>
              </a:spcBef>
              <a:spcAft>
                <a:spcPts val="600"/>
              </a:spcAft>
              <a:buClr>
                <a:schemeClr val="accent2"/>
              </a:buClr>
              <a:buSzPct val="92000"/>
              <a:buFont typeface="Wingdings 2" panose="05020102010507070707" pitchFamily="18" charset="2"/>
              <a:buChar char=""/>
            </a:pPr>
            <a:r>
              <a:rPr lang="en-US" sz="1600" dirty="0">
                <a:solidFill>
                  <a:srgbClr val="FFFFFF"/>
                </a:solidFill>
              </a:rPr>
              <a:t>Both companies experience some seasonality, as the profits tend to rise in December.</a:t>
            </a:r>
          </a:p>
          <a:p>
            <a:pPr defTabSz="457200">
              <a:spcBef>
                <a:spcPct val="20000"/>
              </a:spcBef>
              <a:spcAft>
                <a:spcPts val="600"/>
              </a:spcAft>
              <a:buClr>
                <a:schemeClr val="accent2"/>
              </a:buClr>
              <a:buSzPct val="92000"/>
              <a:buFont typeface="Wingdings 2" panose="05020102010507070707" pitchFamily="18" charset="2"/>
              <a:buChar char=""/>
            </a:pPr>
            <a:endParaRPr lang="en-US" sz="1600">
              <a:solidFill>
                <a:srgbClr val="FFFFFF"/>
              </a:solidFill>
            </a:endParaRPr>
          </a:p>
        </p:txBody>
      </p:sp>
      <p:pic>
        <p:nvPicPr>
          <p:cNvPr id="4" name="Content Placeholder 3" descr="A graph with orange and blue lines&#10;&#10;Description automatically generated">
            <a:extLst>
              <a:ext uri="{FF2B5EF4-FFF2-40B4-BE49-F238E27FC236}">
                <a16:creationId xmlns:a16="http://schemas.microsoft.com/office/drawing/2014/main" id="{9617F89F-49D4-D098-9F43-58C152FA7FD8}"/>
              </a:ext>
            </a:extLst>
          </p:cNvPr>
          <p:cNvPicPr>
            <a:picLocks noGrp="1" noChangeAspect="1"/>
          </p:cNvPicPr>
          <p:nvPr>
            <p:ph idx="1"/>
          </p:nvPr>
        </p:nvPicPr>
        <p:blipFill>
          <a:blip r:embed="rId2"/>
          <a:stretch>
            <a:fillRect/>
          </a:stretch>
        </p:blipFill>
        <p:spPr>
          <a:xfrm>
            <a:off x="4568800" y="1685987"/>
            <a:ext cx="6866506" cy="3484751"/>
          </a:xfrm>
          <a:prstGeom prst="rect">
            <a:avLst/>
          </a:prstGeom>
        </p:spPr>
      </p:pic>
    </p:spTree>
    <p:extLst>
      <p:ext uri="{BB962C8B-B14F-4D97-AF65-F5344CB8AC3E}">
        <p14:creationId xmlns:p14="http://schemas.microsoft.com/office/powerpoint/2010/main" val="3980699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268D-B7EF-1593-86A6-988F9473B9BC}"/>
              </a:ext>
            </a:extLst>
          </p:cNvPr>
          <p:cNvSpPr>
            <a:spLocks noGrp="1"/>
          </p:cNvSpPr>
          <p:nvPr>
            <p:ph type="title"/>
          </p:nvPr>
        </p:nvSpPr>
        <p:spPr/>
        <p:txBody>
          <a:bodyPr>
            <a:normAutofit/>
          </a:bodyPr>
          <a:lstStyle/>
          <a:p>
            <a:r>
              <a:rPr lang="en-US" sz="4400" dirty="0"/>
              <a:t>Additional Metrics</a:t>
            </a:r>
          </a:p>
        </p:txBody>
      </p:sp>
      <p:graphicFrame>
        <p:nvGraphicFramePr>
          <p:cNvPr id="4" name="Content Placeholder 3">
            <a:extLst>
              <a:ext uri="{FF2B5EF4-FFF2-40B4-BE49-F238E27FC236}">
                <a16:creationId xmlns:a16="http://schemas.microsoft.com/office/drawing/2014/main" id="{2A7AB883-F128-6835-EDDF-5B3B1B71B939}"/>
              </a:ext>
            </a:extLst>
          </p:cNvPr>
          <p:cNvGraphicFramePr>
            <a:graphicFrameLocks noGrp="1"/>
          </p:cNvGraphicFramePr>
          <p:nvPr>
            <p:ph idx="1"/>
            <p:extLst>
              <p:ext uri="{D42A27DB-BD31-4B8C-83A1-F6EECF244321}">
                <p14:modId xmlns:p14="http://schemas.microsoft.com/office/powerpoint/2010/main" val="1559329175"/>
              </p:ext>
            </p:extLst>
          </p:nvPr>
        </p:nvGraphicFramePr>
        <p:xfrm>
          <a:off x="581025" y="2418913"/>
          <a:ext cx="5157560" cy="1244544"/>
        </p:xfrm>
        <a:graphic>
          <a:graphicData uri="http://schemas.openxmlformats.org/drawingml/2006/table">
            <a:tbl>
              <a:tblPr firstRow="1" bandRow="1">
                <a:tableStyleId>{5C22544A-7EE6-4342-B048-85BDC9FD1C3A}</a:tableStyleId>
              </a:tblPr>
              <a:tblGrid>
                <a:gridCol w="2578780">
                  <a:extLst>
                    <a:ext uri="{9D8B030D-6E8A-4147-A177-3AD203B41FA5}">
                      <a16:colId xmlns:a16="http://schemas.microsoft.com/office/drawing/2014/main" val="1297447515"/>
                    </a:ext>
                  </a:extLst>
                </a:gridCol>
                <a:gridCol w="2578780">
                  <a:extLst>
                    <a:ext uri="{9D8B030D-6E8A-4147-A177-3AD203B41FA5}">
                      <a16:colId xmlns:a16="http://schemas.microsoft.com/office/drawing/2014/main" val="2342572783"/>
                    </a:ext>
                  </a:extLst>
                </a:gridCol>
              </a:tblGrid>
              <a:tr h="414848">
                <a:tc gridSpan="2">
                  <a:txBody>
                    <a:bodyPr/>
                    <a:lstStyle/>
                    <a:p>
                      <a:pPr algn="ctr"/>
                      <a:r>
                        <a:rPr lang="en-US" dirty="0"/>
                        <a:t>Volatility in Monthly Profits (</a:t>
                      </a:r>
                      <a:r>
                        <a:rPr lang="en-US" dirty="0" err="1"/>
                        <a:t>st.</a:t>
                      </a:r>
                      <a:r>
                        <a:rPr lang="en-US" dirty="0"/>
                        <a:t> Dev.)</a:t>
                      </a:r>
                    </a:p>
                  </a:txBody>
                  <a:tcPr/>
                </a:tc>
                <a:tc hMerge="1">
                  <a:txBody>
                    <a:bodyPr/>
                    <a:lstStyle/>
                    <a:p>
                      <a:endParaRPr lang="en-US"/>
                    </a:p>
                  </a:txBody>
                  <a:tcPr/>
                </a:tc>
                <a:extLst>
                  <a:ext uri="{0D108BD9-81ED-4DB2-BD59-A6C34878D82A}">
                    <a16:rowId xmlns:a16="http://schemas.microsoft.com/office/drawing/2014/main" val="3085633129"/>
                  </a:ext>
                </a:extLst>
              </a:tr>
              <a:tr h="414848">
                <a:tc>
                  <a:txBody>
                    <a:bodyPr/>
                    <a:lstStyle/>
                    <a:p>
                      <a:pPr algn="ctr"/>
                      <a:r>
                        <a:rPr lang="en-US" dirty="0"/>
                        <a:t>Pink Company</a:t>
                      </a:r>
                    </a:p>
                  </a:txBody>
                  <a:tcPr/>
                </a:tc>
                <a:tc>
                  <a:txBody>
                    <a:bodyPr/>
                    <a:lstStyle/>
                    <a:p>
                      <a:pPr algn="ctr"/>
                      <a:r>
                        <a:rPr lang="en-US" dirty="0"/>
                        <a:t>$90,063.96</a:t>
                      </a:r>
                    </a:p>
                  </a:txBody>
                  <a:tcPr/>
                </a:tc>
                <a:extLst>
                  <a:ext uri="{0D108BD9-81ED-4DB2-BD59-A6C34878D82A}">
                    <a16:rowId xmlns:a16="http://schemas.microsoft.com/office/drawing/2014/main" val="1181231657"/>
                  </a:ext>
                </a:extLst>
              </a:tr>
              <a:tr h="414848">
                <a:tc>
                  <a:txBody>
                    <a:bodyPr/>
                    <a:lstStyle/>
                    <a:p>
                      <a:pPr algn="ctr"/>
                      <a:r>
                        <a:rPr lang="en-US" dirty="0"/>
                        <a:t>Yellow Company</a:t>
                      </a:r>
                    </a:p>
                  </a:txBody>
                  <a:tcPr/>
                </a:tc>
                <a:tc>
                  <a:txBody>
                    <a:bodyPr/>
                    <a:lstStyle/>
                    <a:p>
                      <a:pPr algn="ctr"/>
                      <a:r>
                        <a:rPr lang="en-US" dirty="0"/>
                        <a:t>$282,089.04</a:t>
                      </a:r>
                    </a:p>
                  </a:txBody>
                  <a:tcPr/>
                </a:tc>
                <a:extLst>
                  <a:ext uri="{0D108BD9-81ED-4DB2-BD59-A6C34878D82A}">
                    <a16:rowId xmlns:a16="http://schemas.microsoft.com/office/drawing/2014/main" val="2447965639"/>
                  </a:ext>
                </a:extLst>
              </a:tr>
            </a:tbl>
          </a:graphicData>
        </a:graphic>
      </p:graphicFrame>
      <p:graphicFrame>
        <p:nvGraphicFramePr>
          <p:cNvPr id="5" name="Table 4">
            <a:extLst>
              <a:ext uri="{FF2B5EF4-FFF2-40B4-BE49-F238E27FC236}">
                <a16:creationId xmlns:a16="http://schemas.microsoft.com/office/drawing/2014/main" id="{4832E7E3-CFA1-CE94-D0B0-AF8FDEE5C6C9}"/>
              </a:ext>
            </a:extLst>
          </p:cNvPr>
          <p:cNvGraphicFramePr>
            <a:graphicFrameLocks noGrp="1"/>
          </p:cNvGraphicFramePr>
          <p:nvPr>
            <p:extLst>
              <p:ext uri="{D42A27DB-BD31-4B8C-83A1-F6EECF244321}">
                <p14:modId xmlns:p14="http://schemas.microsoft.com/office/powerpoint/2010/main" val="3654278690"/>
              </p:ext>
            </p:extLst>
          </p:nvPr>
        </p:nvGraphicFramePr>
        <p:xfrm>
          <a:off x="5760440" y="2418825"/>
          <a:ext cx="5945534" cy="1244364"/>
        </p:xfrm>
        <a:graphic>
          <a:graphicData uri="http://schemas.openxmlformats.org/drawingml/2006/table">
            <a:tbl>
              <a:tblPr firstRow="1" bandRow="1">
                <a:tableStyleId>{5C22544A-7EE6-4342-B048-85BDC9FD1C3A}</a:tableStyleId>
              </a:tblPr>
              <a:tblGrid>
                <a:gridCol w="2972767">
                  <a:extLst>
                    <a:ext uri="{9D8B030D-6E8A-4147-A177-3AD203B41FA5}">
                      <a16:colId xmlns:a16="http://schemas.microsoft.com/office/drawing/2014/main" val="201016501"/>
                    </a:ext>
                  </a:extLst>
                </a:gridCol>
                <a:gridCol w="2972767">
                  <a:extLst>
                    <a:ext uri="{9D8B030D-6E8A-4147-A177-3AD203B41FA5}">
                      <a16:colId xmlns:a16="http://schemas.microsoft.com/office/drawing/2014/main" val="568490612"/>
                    </a:ext>
                  </a:extLst>
                </a:gridCol>
              </a:tblGrid>
              <a:tr h="414788">
                <a:tc gridSpan="2">
                  <a:txBody>
                    <a:bodyPr/>
                    <a:lstStyle/>
                    <a:p>
                      <a:pPr algn="ctr"/>
                      <a:r>
                        <a:rPr lang="en-US" dirty="0"/>
                        <a:t>Difference in average profit per kilometer</a:t>
                      </a:r>
                    </a:p>
                  </a:txBody>
                  <a:tcPr/>
                </a:tc>
                <a:tc hMerge="1">
                  <a:txBody>
                    <a:bodyPr/>
                    <a:lstStyle/>
                    <a:p>
                      <a:endParaRPr lang="en-US"/>
                    </a:p>
                  </a:txBody>
                  <a:tcPr/>
                </a:tc>
                <a:extLst>
                  <a:ext uri="{0D108BD9-81ED-4DB2-BD59-A6C34878D82A}">
                    <a16:rowId xmlns:a16="http://schemas.microsoft.com/office/drawing/2014/main" val="255486429"/>
                  </a:ext>
                </a:extLst>
              </a:tr>
              <a:tr h="414788">
                <a:tc>
                  <a:txBody>
                    <a:bodyPr/>
                    <a:lstStyle/>
                    <a:p>
                      <a:pPr algn="ctr"/>
                      <a:r>
                        <a:rPr lang="en-US" dirty="0"/>
                        <a:t>Pink Company</a:t>
                      </a:r>
                    </a:p>
                  </a:txBody>
                  <a:tcPr/>
                </a:tc>
                <a:tc>
                  <a:txBody>
                    <a:bodyPr/>
                    <a:lstStyle/>
                    <a:p>
                      <a:pPr algn="ctr"/>
                      <a:r>
                        <a:rPr lang="en-US" dirty="0"/>
                        <a:t>$2.77</a:t>
                      </a:r>
                    </a:p>
                  </a:txBody>
                  <a:tcPr/>
                </a:tc>
                <a:extLst>
                  <a:ext uri="{0D108BD9-81ED-4DB2-BD59-A6C34878D82A}">
                    <a16:rowId xmlns:a16="http://schemas.microsoft.com/office/drawing/2014/main" val="4159375910"/>
                  </a:ext>
                </a:extLst>
              </a:tr>
              <a:tr h="414788">
                <a:tc>
                  <a:txBody>
                    <a:bodyPr/>
                    <a:lstStyle/>
                    <a:p>
                      <a:pPr algn="ctr"/>
                      <a:r>
                        <a:rPr lang="en-US" dirty="0"/>
                        <a:t>Yellow Company</a:t>
                      </a:r>
                    </a:p>
                  </a:txBody>
                  <a:tcPr/>
                </a:tc>
                <a:tc>
                  <a:txBody>
                    <a:bodyPr/>
                    <a:lstStyle/>
                    <a:p>
                      <a:pPr algn="ctr"/>
                      <a:r>
                        <a:rPr lang="en-US" dirty="0"/>
                        <a:t>$7.10</a:t>
                      </a:r>
                    </a:p>
                  </a:txBody>
                  <a:tcPr/>
                </a:tc>
                <a:extLst>
                  <a:ext uri="{0D108BD9-81ED-4DB2-BD59-A6C34878D82A}">
                    <a16:rowId xmlns:a16="http://schemas.microsoft.com/office/drawing/2014/main" val="1294399509"/>
                  </a:ext>
                </a:extLst>
              </a:tr>
            </a:tbl>
          </a:graphicData>
        </a:graphic>
      </p:graphicFrame>
      <p:graphicFrame>
        <p:nvGraphicFramePr>
          <p:cNvPr id="6" name="Table 5">
            <a:extLst>
              <a:ext uri="{FF2B5EF4-FFF2-40B4-BE49-F238E27FC236}">
                <a16:creationId xmlns:a16="http://schemas.microsoft.com/office/drawing/2014/main" id="{2755E031-DA5A-ABC7-AEC0-AC1E04D79D10}"/>
              </a:ext>
            </a:extLst>
          </p:cNvPr>
          <p:cNvGraphicFramePr>
            <a:graphicFrameLocks noGrp="1"/>
          </p:cNvGraphicFramePr>
          <p:nvPr>
            <p:extLst>
              <p:ext uri="{D42A27DB-BD31-4B8C-83A1-F6EECF244321}">
                <p14:modId xmlns:p14="http://schemas.microsoft.com/office/powerpoint/2010/main" val="1702326507"/>
              </p:ext>
            </p:extLst>
          </p:nvPr>
        </p:nvGraphicFramePr>
        <p:xfrm>
          <a:off x="1676120" y="4259734"/>
          <a:ext cx="8168640" cy="111252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1621747758"/>
                    </a:ext>
                  </a:extLst>
                </a:gridCol>
                <a:gridCol w="4084320">
                  <a:extLst>
                    <a:ext uri="{9D8B030D-6E8A-4147-A177-3AD203B41FA5}">
                      <a16:colId xmlns:a16="http://schemas.microsoft.com/office/drawing/2014/main" val="1553484756"/>
                    </a:ext>
                  </a:extLst>
                </a:gridCol>
              </a:tblGrid>
              <a:tr h="370840">
                <a:tc gridSpan="2">
                  <a:txBody>
                    <a:bodyPr/>
                    <a:lstStyle/>
                    <a:p>
                      <a:pPr algn="ctr"/>
                      <a:r>
                        <a:rPr lang="en-US" dirty="0"/>
                        <a:t>Average Profit per Ride</a:t>
                      </a:r>
                    </a:p>
                  </a:txBody>
                  <a:tcPr/>
                </a:tc>
                <a:tc hMerge="1">
                  <a:txBody>
                    <a:bodyPr/>
                    <a:lstStyle/>
                    <a:p>
                      <a:endParaRPr lang="en-US"/>
                    </a:p>
                  </a:txBody>
                  <a:tcPr/>
                </a:tc>
                <a:extLst>
                  <a:ext uri="{0D108BD9-81ED-4DB2-BD59-A6C34878D82A}">
                    <a16:rowId xmlns:a16="http://schemas.microsoft.com/office/drawing/2014/main" val="1036358629"/>
                  </a:ext>
                </a:extLst>
              </a:tr>
              <a:tr h="370840">
                <a:tc>
                  <a:txBody>
                    <a:bodyPr/>
                    <a:lstStyle/>
                    <a:p>
                      <a:pPr algn="ctr"/>
                      <a:r>
                        <a:rPr lang="en-US" dirty="0"/>
                        <a:t>Pink Company</a:t>
                      </a:r>
                    </a:p>
                  </a:txBody>
                  <a:tcPr/>
                </a:tc>
                <a:tc>
                  <a:txBody>
                    <a:bodyPr/>
                    <a:lstStyle/>
                    <a:p>
                      <a:pPr algn="ctr"/>
                      <a:r>
                        <a:rPr lang="en-US" dirty="0"/>
                        <a:t>$62.65</a:t>
                      </a:r>
                    </a:p>
                  </a:txBody>
                  <a:tcPr/>
                </a:tc>
                <a:extLst>
                  <a:ext uri="{0D108BD9-81ED-4DB2-BD59-A6C34878D82A}">
                    <a16:rowId xmlns:a16="http://schemas.microsoft.com/office/drawing/2014/main" val="1717624473"/>
                  </a:ext>
                </a:extLst>
              </a:tr>
              <a:tr h="370840">
                <a:tc>
                  <a:txBody>
                    <a:bodyPr/>
                    <a:lstStyle/>
                    <a:p>
                      <a:pPr algn="ctr"/>
                      <a:r>
                        <a:rPr lang="en-US" dirty="0"/>
                        <a:t>Yellow Company</a:t>
                      </a:r>
                    </a:p>
                  </a:txBody>
                  <a:tcPr/>
                </a:tc>
                <a:tc>
                  <a:txBody>
                    <a:bodyPr/>
                    <a:lstStyle/>
                    <a:p>
                      <a:pPr algn="ctr"/>
                      <a:r>
                        <a:rPr lang="en-US" dirty="0"/>
                        <a:t>$160.26</a:t>
                      </a:r>
                    </a:p>
                  </a:txBody>
                  <a:tcPr/>
                </a:tc>
                <a:extLst>
                  <a:ext uri="{0D108BD9-81ED-4DB2-BD59-A6C34878D82A}">
                    <a16:rowId xmlns:a16="http://schemas.microsoft.com/office/drawing/2014/main" val="449988738"/>
                  </a:ext>
                </a:extLst>
              </a:tr>
            </a:tbl>
          </a:graphicData>
        </a:graphic>
      </p:graphicFrame>
    </p:spTree>
    <p:extLst>
      <p:ext uri="{BB962C8B-B14F-4D97-AF65-F5344CB8AC3E}">
        <p14:creationId xmlns:p14="http://schemas.microsoft.com/office/powerpoint/2010/main" val="3957958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4B840E-768F-1922-F932-9F3EC2D39EF1}"/>
              </a:ext>
            </a:extLst>
          </p:cNvPr>
          <p:cNvSpPr>
            <a:spLocks noGrp="1"/>
          </p:cNvSpPr>
          <p:nvPr>
            <p:ph type="title"/>
          </p:nvPr>
        </p:nvSpPr>
        <p:spPr>
          <a:xfrm>
            <a:off x="764110" y="826346"/>
            <a:ext cx="3171905" cy="1013800"/>
          </a:xfrm>
        </p:spPr>
        <p:txBody>
          <a:bodyPr vert="horz" lIns="91440" tIns="45720" rIns="91440" bIns="45720" rtlCol="0" anchor="b">
            <a:normAutofit/>
          </a:bodyPr>
          <a:lstStyle/>
          <a:p>
            <a:pPr>
              <a:lnSpc>
                <a:spcPct val="90000"/>
              </a:lnSpc>
            </a:pPr>
            <a:r>
              <a:rPr lang="en-US" sz="2200">
                <a:solidFill>
                  <a:srgbClr val="FFFFFF"/>
                </a:solidFill>
              </a:rPr>
              <a:t>Geographical distribution of profits</a:t>
            </a:r>
          </a:p>
        </p:txBody>
      </p:sp>
      <p:grpSp>
        <p:nvGrpSpPr>
          <p:cNvPr id="15" name="Group 14">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3468248C-E344-15FE-7A53-75D1939D28CD}"/>
              </a:ext>
            </a:extLst>
          </p:cNvPr>
          <p:cNvSpPr txBox="1"/>
          <p:nvPr/>
        </p:nvSpPr>
        <p:spPr>
          <a:xfrm>
            <a:off x="764110" y="2052084"/>
            <a:ext cx="3033249" cy="38562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2"/>
              </a:buClr>
              <a:buSzPct val="92000"/>
              <a:buFont typeface="Wingdings 2" panose="05020102010507070707" pitchFamily="18" charset="2"/>
              <a:buChar char=""/>
            </a:pPr>
            <a:r>
              <a:rPr lang="en-US" sz="1600" dirty="0">
                <a:solidFill>
                  <a:srgbClr val="FFFFFF"/>
                </a:solidFill>
              </a:rPr>
              <a:t>The image shows that the Yellow Cab Company is heavily dependent on New York </a:t>
            </a:r>
            <a:r>
              <a:rPr lang="en-US" sz="1600">
                <a:solidFill>
                  <a:srgbClr val="FFFFFF"/>
                </a:solidFill>
              </a:rPr>
              <a:t>City and</a:t>
            </a:r>
            <a:r>
              <a:rPr lang="en-US" sz="1600" dirty="0">
                <a:solidFill>
                  <a:srgbClr val="FFFFFF"/>
                </a:solidFill>
              </a:rPr>
              <a:t> has some diversifications.</a:t>
            </a:r>
          </a:p>
          <a:p>
            <a:pPr defTabSz="457200">
              <a:spcBef>
                <a:spcPct val="20000"/>
              </a:spcBef>
              <a:spcAft>
                <a:spcPts val="600"/>
              </a:spcAft>
              <a:buClr>
                <a:schemeClr val="accent2"/>
              </a:buClr>
              <a:buSzPct val="92000"/>
              <a:buFont typeface="Wingdings 2" panose="05020102010507070707" pitchFamily="18" charset="2"/>
              <a:buChar char=""/>
            </a:pPr>
            <a:endParaRPr lang="en-US" sz="1600">
              <a:solidFill>
                <a:srgbClr val="FFFFFF"/>
              </a:solidFill>
            </a:endParaRPr>
          </a:p>
          <a:p>
            <a:pPr defTabSz="457200">
              <a:spcBef>
                <a:spcPct val="20000"/>
              </a:spcBef>
              <a:spcAft>
                <a:spcPts val="600"/>
              </a:spcAft>
              <a:buClr>
                <a:schemeClr val="accent2"/>
              </a:buClr>
              <a:buSzPct val="92000"/>
              <a:buFont typeface="Wingdings 2" panose="05020102010507070707" pitchFamily="18" charset="2"/>
              <a:buChar char=""/>
            </a:pPr>
            <a:r>
              <a:rPr lang="en-US" sz="1600" dirty="0">
                <a:solidFill>
                  <a:srgbClr val="FFFFFF"/>
                </a:solidFill>
              </a:rPr>
              <a:t>However, it is almost impossible to see the distribution of profit for the Pink Cab Company. </a:t>
            </a:r>
          </a:p>
        </p:txBody>
      </p:sp>
      <p:pic>
        <p:nvPicPr>
          <p:cNvPr id="4" name="Content Placeholder 3" descr="A graph with a yellow bar&#10;&#10;Description automatically generated">
            <a:extLst>
              <a:ext uri="{FF2B5EF4-FFF2-40B4-BE49-F238E27FC236}">
                <a16:creationId xmlns:a16="http://schemas.microsoft.com/office/drawing/2014/main" id="{A9F2DC14-F92C-C4BF-FFC0-7878F03C9BC6}"/>
              </a:ext>
            </a:extLst>
          </p:cNvPr>
          <p:cNvPicPr>
            <a:picLocks noGrp="1" noChangeAspect="1"/>
          </p:cNvPicPr>
          <p:nvPr>
            <p:ph idx="1"/>
          </p:nvPr>
        </p:nvPicPr>
        <p:blipFill>
          <a:blip r:embed="rId2"/>
          <a:stretch>
            <a:fillRect/>
          </a:stretch>
        </p:blipFill>
        <p:spPr>
          <a:xfrm>
            <a:off x="4268195" y="1507411"/>
            <a:ext cx="7488689" cy="3799959"/>
          </a:xfrm>
          <a:prstGeom prst="rect">
            <a:avLst/>
          </a:prstGeom>
        </p:spPr>
      </p:pic>
    </p:spTree>
    <p:extLst>
      <p:ext uri="{BB962C8B-B14F-4D97-AF65-F5344CB8AC3E}">
        <p14:creationId xmlns:p14="http://schemas.microsoft.com/office/powerpoint/2010/main" val="2473109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FBF285-7C43-A7DC-7222-4BDB488DD310}"/>
              </a:ext>
            </a:extLst>
          </p:cNvPr>
          <p:cNvSpPr>
            <a:spLocks noGrp="1"/>
          </p:cNvSpPr>
          <p:nvPr>
            <p:ph type="title"/>
          </p:nvPr>
        </p:nvSpPr>
        <p:spPr>
          <a:xfrm>
            <a:off x="764110" y="826346"/>
            <a:ext cx="3171905" cy="1013800"/>
          </a:xfrm>
        </p:spPr>
        <p:txBody>
          <a:bodyPr>
            <a:normAutofit/>
          </a:bodyPr>
          <a:lstStyle/>
          <a:p>
            <a:pPr>
              <a:lnSpc>
                <a:spcPct val="90000"/>
              </a:lnSpc>
            </a:pPr>
            <a:r>
              <a:rPr lang="en-US" sz="2200">
                <a:solidFill>
                  <a:srgbClr val="FFFFFF"/>
                </a:solidFill>
              </a:rPr>
              <a:t>Relative geographic distribution of profits</a:t>
            </a:r>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73BC28E7-40E9-5F6A-C5DA-397A1FBB7F76}"/>
              </a:ext>
            </a:extLst>
          </p:cNvPr>
          <p:cNvSpPr>
            <a:spLocks noGrp="1"/>
          </p:cNvSpPr>
          <p:nvPr>
            <p:ph idx="1"/>
          </p:nvPr>
        </p:nvSpPr>
        <p:spPr>
          <a:xfrm>
            <a:off x="764110" y="2052084"/>
            <a:ext cx="3033249" cy="3856229"/>
          </a:xfrm>
        </p:spPr>
        <p:txBody>
          <a:bodyPr anchor="t">
            <a:normAutofit/>
          </a:bodyPr>
          <a:lstStyle/>
          <a:p>
            <a:pPr marL="305435" indent="-305435"/>
            <a:r>
              <a:rPr lang="en-US" sz="1600">
                <a:solidFill>
                  <a:srgbClr val="FFFFFF"/>
                </a:solidFill>
                <a:latin typeface="system-ui"/>
              </a:rPr>
              <a:t>Now that is much better. We can make the following conclusions:</a:t>
            </a:r>
            <a:endParaRPr lang="en-US" sz="1600">
              <a:solidFill>
                <a:srgbClr val="FFFFFF"/>
              </a:solidFill>
            </a:endParaRPr>
          </a:p>
          <a:p>
            <a:pPr marL="629920" lvl="1" indent="-305435">
              <a:buFont typeface="Courier New" panose="05020102010507070707" pitchFamily="18" charset="2"/>
              <a:buChar char="o"/>
            </a:pPr>
            <a:r>
              <a:rPr lang="en-US">
                <a:solidFill>
                  <a:srgbClr val="FFFFFF"/>
                </a:solidFill>
                <a:latin typeface="system-ui"/>
              </a:rPr>
              <a:t>60% of profits of the Yellow Cab company are generated in New York;</a:t>
            </a:r>
            <a:endParaRPr lang="en-US">
              <a:solidFill>
                <a:srgbClr val="FFFFFF"/>
              </a:solidFill>
            </a:endParaRPr>
          </a:p>
          <a:p>
            <a:pPr marL="629920" lvl="1" indent="-305435">
              <a:buFont typeface="Courier New" panose="05020102010507070707" pitchFamily="18" charset="2"/>
              <a:buChar char="o"/>
            </a:pPr>
            <a:r>
              <a:rPr lang="en-US">
                <a:solidFill>
                  <a:srgbClr val="FFFFFF"/>
                </a:solidFill>
                <a:latin typeface="system-ui"/>
              </a:rPr>
              <a:t>The Pink Company is much less dependent on the NY;</a:t>
            </a:r>
            <a:endParaRPr lang="en-US">
              <a:solidFill>
                <a:srgbClr val="FFFFFF"/>
              </a:solidFill>
            </a:endParaRPr>
          </a:p>
          <a:p>
            <a:pPr marL="629920" lvl="1" indent="-305435">
              <a:buFont typeface="Courier New" panose="05020102010507070707" pitchFamily="18" charset="2"/>
              <a:buChar char="o"/>
            </a:pPr>
            <a:r>
              <a:rPr lang="en-US">
                <a:solidFill>
                  <a:srgbClr val="FFFFFF"/>
                </a:solidFill>
                <a:latin typeface="system-ui"/>
              </a:rPr>
              <a:t>However, the Pink Company has significant portion of its profits coming from the West Coast.</a:t>
            </a:r>
            <a:endParaRPr lang="en-US">
              <a:solidFill>
                <a:srgbClr val="FFFFFF"/>
              </a:solidFill>
            </a:endParaRPr>
          </a:p>
        </p:txBody>
      </p:sp>
      <p:pic>
        <p:nvPicPr>
          <p:cNvPr id="5" name="Picture 4" descr="A graph of a number of people&#10;&#10;Description automatically generated">
            <a:extLst>
              <a:ext uri="{FF2B5EF4-FFF2-40B4-BE49-F238E27FC236}">
                <a16:creationId xmlns:a16="http://schemas.microsoft.com/office/drawing/2014/main" id="{A8CFD9BE-AA9F-1016-8184-625CCCC05415}"/>
              </a:ext>
            </a:extLst>
          </p:cNvPr>
          <p:cNvPicPr>
            <a:picLocks noChangeAspect="1"/>
          </p:cNvPicPr>
          <p:nvPr/>
        </p:nvPicPr>
        <p:blipFill>
          <a:blip r:embed="rId2"/>
          <a:stretch>
            <a:fillRect/>
          </a:stretch>
        </p:blipFill>
        <p:spPr>
          <a:xfrm>
            <a:off x="4345094" y="1535374"/>
            <a:ext cx="7411789" cy="3730051"/>
          </a:xfrm>
          <a:prstGeom prst="rect">
            <a:avLst/>
          </a:prstGeom>
        </p:spPr>
      </p:pic>
    </p:spTree>
    <p:extLst>
      <p:ext uri="{BB962C8B-B14F-4D97-AF65-F5344CB8AC3E}">
        <p14:creationId xmlns:p14="http://schemas.microsoft.com/office/powerpoint/2010/main" val="1064182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DCF206-052C-FFE7-3412-85605F466792}"/>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a:solidFill>
                  <a:schemeClr val="tx2"/>
                </a:solidFill>
              </a:rPr>
              <a:t>Profit forecast</a:t>
            </a:r>
          </a:p>
        </p:txBody>
      </p:sp>
      <p:sp>
        <p:nvSpPr>
          <p:cNvPr id="19"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2729A5B-9507-E993-CBE2-193480E2CA73}"/>
              </a:ext>
            </a:extLst>
          </p:cNvPr>
          <p:cNvSpPr txBox="1"/>
          <p:nvPr/>
        </p:nvSpPr>
        <p:spPr>
          <a:xfrm>
            <a:off x="609906" y="2340864"/>
            <a:ext cx="3568661" cy="36344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We are going to use Holt-Winters Exponential Smoothing model to forecast our data. It will yield the best results as our data is highly seasonal.</a:t>
            </a:r>
          </a:p>
        </p:txBody>
      </p:sp>
      <p:pic>
        <p:nvPicPr>
          <p:cNvPr id="4" name="Content Placeholder 3" descr="A graph of a graph showing the growth of a company&#10;&#10;Description automatically generated">
            <a:extLst>
              <a:ext uri="{FF2B5EF4-FFF2-40B4-BE49-F238E27FC236}">
                <a16:creationId xmlns:a16="http://schemas.microsoft.com/office/drawing/2014/main" id="{589DDF08-CC4F-F3F2-D516-FE4AFB130367}"/>
              </a:ext>
            </a:extLst>
          </p:cNvPr>
          <p:cNvPicPr>
            <a:picLocks noGrp="1" noChangeAspect="1"/>
          </p:cNvPicPr>
          <p:nvPr>
            <p:ph idx="1"/>
          </p:nvPr>
        </p:nvPicPr>
        <p:blipFill>
          <a:blip r:embed="rId2"/>
          <a:stretch>
            <a:fillRect/>
          </a:stretch>
        </p:blipFill>
        <p:spPr>
          <a:xfrm>
            <a:off x="4654296" y="1326590"/>
            <a:ext cx="6735272" cy="4024325"/>
          </a:xfrm>
          <a:prstGeom prst="rect">
            <a:avLst/>
          </a:prstGeom>
        </p:spPr>
      </p:pic>
    </p:spTree>
    <p:extLst>
      <p:ext uri="{BB962C8B-B14F-4D97-AF65-F5344CB8AC3E}">
        <p14:creationId xmlns:p14="http://schemas.microsoft.com/office/powerpoint/2010/main" val="2403029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AC77-B4BF-096E-45F4-5900D338AB7B}"/>
              </a:ext>
            </a:extLst>
          </p:cNvPr>
          <p:cNvSpPr>
            <a:spLocks noGrp="1"/>
          </p:cNvSpPr>
          <p:nvPr>
            <p:ph type="title"/>
          </p:nvPr>
        </p:nvSpPr>
        <p:spPr/>
        <p:txBody>
          <a:bodyPr>
            <a:normAutofit/>
          </a:bodyPr>
          <a:lstStyle/>
          <a:p>
            <a:r>
              <a:rPr lang="en-US" sz="4800" dirty="0"/>
              <a:t>Customer analysis</a:t>
            </a:r>
          </a:p>
        </p:txBody>
      </p:sp>
      <p:graphicFrame>
        <p:nvGraphicFramePr>
          <p:cNvPr id="4" name="Content Placeholder 3">
            <a:extLst>
              <a:ext uri="{FF2B5EF4-FFF2-40B4-BE49-F238E27FC236}">
                <a16:creationId xmlns:a16="http://schemas.microsoft.com/office/drawing/2014/main" id="{7FA9EA63-4FCE-7969-965E-4F36DB1F47CC}"/>
              </a:ext>
            </a:extLst>
          </p:cNvPr>
          <p:cNvGraphicFramePr>
            <a:graphicFrameLocks noGrp="1"/>
          </p:cNvGraphicFramePr>
          <p:nvPr>
            <p:ph idx="1"/>
            <p:extLst>
              <p:ext uri="{D42A27DB-BD31-4B8C-83A1-F6EECF244321}">
                <p14:modId xmlns:p14="http://schemas.microsoft.com/office/powerpoint/2010/main" val="1759185659"/>
              </p:ext>
            </p:extLst>
          </p:nvPr>
        </p:nvGraphicFramePr>
        <p:xfrm>
          <a:off x="581025" y="2181225"/>
          <a:ext cx="5493128" cy="1112520"/>
        </p:xfrm>
        <a:graphic>
          <a:graphicData uri="http://schemas.openxmlformats.org/drawingml/2006/table">
            <a:tbl>
              <a:tblPr firstRow="1" bandRow="1">
                <a:tableStyleId>{5C22544A-7EE6-4342-B048-85BDC9FD1C3A}</a:tableStyleId>
              </a:tblPr>
              <a:tblGrid>
                <a:gridCol w="2746564">
                  <a:extLst>
                    <a:ext uri="{9D8B030D-6E8A-4147-A177-3AD203B41FA5}">
                      <a16:colId xmlns:a16="http://schemas.microsoft.com/office/drawing/2014/main" val="3882487118"/>
                    </a:ext>
                  </a:extLst>
                </a:gridCol>
                <a:gridCol w="2746564">
                  <a:extLst>
                    <a:ext uri="{9D8B030D-6E8A-4147-A177-3AD203B41FA5}">
                      <a16:colId xmlns:a16="http://schemas.microsoft.com/office/drawing/2014/main" val="2644249652"/>
                    </a:ext>
                  </a:extLst>
                </a:gridCol>
              </a:tblGrid>
              <a:tr h="370840">
                <a:tc gridSpan="2">
                  <a:txBody>
                    <a:bodyPr/>
                    <a:lstStyle/>
                    <a:p>
                      <a:pPr algn="ctr"/>
                      <a:r>
                        <a:rPr lang="en-US"/>
                        <a:t>Payment Method Distribution</a:t>
                      </a:r>
                    </a:p>
                  </a:txBody>
                  <a:tcPr/>
                </a:tc>
                <a:tc hMerge="1">
                  <a:txBody>
                    <a:bodyPr/>
                    <a:lstStyle/>
                    <a:p>
                      <a:endParaRPr lang="en-US"/>
                    </a:p>
                  </a:txBody>
                  <a:tcPr/>
                </a:tc>
                <a:extLst>
                  <a:ext uri="{0D108BD9-81ED-4DB2-BD59-A6C34878D82A}">
                    <a16:rowId xmlns:a16="http://schemas.microsoft.com/office/drawing/2014/main" val="2588353335"/>
                  </a:ext>
                </a:extLst>
              </a:tr>
              <a:tr h="370840">
                <a:tc>
                  <a:txBody>
                    <a:bodyPr/>
                    <a:lstStyle/>
                    <a:p>
                      <a:pPr algn="ctr"/>
                      <a:r>
                        <a:rPr lang="en-US"/>
                        <a:t>Card</a:t>
                      </a:r>
                    </a:p>
                  </a:txBody>
                  <a:tcPr/>
                </a:tc>
                <a:tc>
                  <a:txBody>
                    <a:bodyPr/>
                    <a:lstStyle/>
                    <a:p>
                      <a:pPr algn="ctr"/>
                      <a:r>
                        <a:rPr lang="en-US"/>
                        <a:t>59.98%</a:t>
                      </a:r>
                    </a:p>
                  </a:txBody>
                  <a:tcPr/>
                </a:tc>
                <a:extLst>
                  <a:ext uri="{0D108BD9-81ED-4DB2-BD59-A6C34878D82A}">
                    <a16:rowId xmlns:a16="http://schemas.microsoft.com/office/drawing/2014/main" val="312212412"/>
                  </a:ext>
                </a:extLst>
              </a:tr>
              <a:tr h="370840">
                <a:tc>
                  <a:txBody>
                    <a:bodyPr/>
                    <a:lstStyle/>
                    <a:p>
                      <a:pPr algn="ctr"/>
                      <a:r>
                        <a:rPr lang="en-US"/>
                        <a:t>Cash</a:t>
                      </a:r>
                    </a:p>
                  </a:txBody>
                  <a:tcPr/>
                </a:tc>
                <a:tc>
                  <a:txBody>
                    <a:bodyPr/>
                    <a:lstStyle/>
                    <a:p>
                      <a:pPr algn="ctr"/>
                      <a:r>
                        <a:rPr lang="en-US"/>
                        <a:t>40.02%</a:t>
                      </a:r>
                    </a:p>
                  </a:txBody>
                  <a:tcPr/>
                </a:tc>
                <a:extLst>
                  <a:ext uri="{0D108BD9-81ED-4DB2-BD59-A6C34878D82A}">
                    <a16:rowId xmlns:a16="http://schemas.microsoft.com/office/drawing/2014/main" val="176823799"/>
                  </a:ext>
                </a:extLst>
              </a:tr>
            </a:tbl>
          </a:graphicData>
        </a:graphic>
      </p:graphicFrame>
      <p:graphicFrame>
        <p:nvGraphicFramePr>
          <p:cNvPr id="5" name="Table 4">
            <a:extLst>
              <a:ext uri="{FF2B5EF4-FFF2-40B4-BE49-F238E27FC236}">
                <a16:creationId xmlns:a16="http://schemas.microsoft.com/office/drawing/2014/main" id="{2A553FA4-6D71-490B-705C-408DF66F84CC}"/>
              </a:ext>
            </a:extLst>
          </p:cNvPr>
          <p:cNvGraphicFramePr>
            <a:graphicFrameLocks noGrp="1"/>
          </p:cNvGraphicFramePr>
          <p:nvPr>
            <p:extLst>
              <p:ext uri="{D42A27DB-BD31-4B8C-83A1-F6EECF244321}">
                <p14:modId xmlns:p14="http://schemas.microsoft.com/office/powerpoint/2010/main" val="1555500057"/>
              </p:ext>
            </p:extLst>
          </p:nvPr>
        </p:nvGraphicFramePr>
        <p:xfrm>
          <a:off x="6123963" y="2181137"/>
          <a:ext cx="5595990" cy="1097280"/>
        </p:xfrm>
        <a:graphic>
          <a:graphicData uri="http://schemas.openxmlformats.org/drawingml/2006/table">
            <a:tbl>
              <a:tblPr firstRow="1" bandRow="1">
                <a:tableStyleId>{5C22544A-7EE6-4342-B048-85BDC9FD1C3A}</a:tableStyleId>
              </a:tblPr>
              <a:tblGrid>
                <a:gridCol w="2797995">
                  <a:extLst>
                    <a:ext uri="{9D8B030D-6E8A-4147-A177-3AD203B41FA5}">
                      <a16:colId xmlns:a16="http://schemas.microsoft.com/office/drawing/2014/main" val="450363277"/>
                    </a:ext>
                  </a:extLst>
                </a:gridCol>
                <a:gridCol w="2797995">
                  <a:extLst>
                    <a:ext uri="{9D8B030D-6E8A-4147-A177-3AD203B41FA5}">
                      <a16:colId xmlns:a16="http://schemas.microsoft.com/office/drawing/2014/main" val="1617974758"/>
                    </a:ext>
                  </a:extLst>
                </a:gridCol>
              </a:tblGrid>
              <a:tr h="363275">
                <a:tc gridSpan="2">
                  <a:txBody>
                    <a:bodyPr/>
                    <a:lstStyle/>
                    <a:p>
                      <a:pPr algn="ctr"/>
                      <a:r>
                        <a:rPr lang="en-US"/>
                        <a:t>Gender Distribution</a:t>
                      </a:r>
                    </a:p>
                  </a:txBody>
                  <a:tcPr/>
                </a:tc>
                <a:tc hMerge="1">
                  <a:txBody>
                    <a:bodyPr/>
                    <a:lstStyle/>
                    <a:p>
                      <a:endParaRPr lang="en-US"/>
                    </a:p>
                  </a:txBody>
                  <a:tcPr/>
                </a:tc>
                <a:extLst>
                  <a:ext uri="{0D108BD9-81ED-4DB2-BD59-A6C34878D82A}">
                    <a16:rowId xmlns:a16="http://schemas.microsoft.com/office/drawing/2014/main" val="3676161941"/>
                  </a:ext>
                </a:extLst>
              </a:tr>
              <a:tr h="363275">
                <a:tc>
                  <a:txBody>
                    <a:bodyPr/>
                    <a:lstStyle/>
                    <a:p>
                      <a:pPr algn="ctr"/>
                      <a:r>
                        <a:rPr lang="en-US"/>
                        <a:t>Male</a:t>
                      </a:r>
                    </a:p>
                  </a:txBody>
                  <a:tcPr/>
                </a:tc>
                <a:tc>
                  <a:txBody>
                    <a:bodyPr/>
                    <a:lstStyle/>
                    <a:p>
                      <a:pPr algn="ctr"/>
                      <a:r>
                        <a:rPr lang="en-US"/>
                        <a:t>54.02%</a:t>
                      </a:r>
                    </a:p>
                  </a:txBody>
                  <a:tcPr/>
                </a:tc>
                <a:extLst>
                  <a:ext uri="{0D108BD9-81ED-4DB2-BD59-A6C34878D82A}">
                    <a16:rowId xmlns:a16="http://schemas.microsoft.com/office/drawing/2014/main" val="3006077965"/>
                  </a:ext>
                </a:extLst>
              </a:tr>
              <a:tr h="363275">
                <a:tc>
                  <a:txBody>
                    <a:bodyPr/>
                    <a:lstStyle/>
                    <a:p>
                      <a:pPr algn="ctr"/>
                      <a:r>
                        <a:rPr lang="en-US"/>
                        <a:t>Female</a:t>
                      </a:r>
                    </a:p>
                  </a:txBody>
                  <a:tcPr/>
                </a:tc>
                <a:tc>
                  <a:txBody>
                    <a:bodyPr/>
                    <a:lstStyle/>
                    <a:p>
                      <a:pPr algn="ctr"/>
                      <a:r>
                        <a:rPr lang="en-US"/>
                        <a:t>45.98%</a:t>
                      </a:r>
                      <a:endParaRPr lang="en-US" dirty="0"/>
                    </a:p>
                  </a:txBody>
                  <a:tcPr/>
                </a:tc>
                <a:extLst>
                  <a:ext uri="{0D108BD9-81ED-4DB2-BD59-A6C34878D82A}">
                    <a16:rowId xmlns:a16="http://schemas.microsoft.com/office/drawing/2014/main" val="2721051569"/>
                  </a:ext>
                </a:extLst>
              </a:tr>
            </a:tbl>
          </a:graphicData>
        </a:graphic>
      </p:graphicFrame>
      <p:pic>
        <p:nvPicPr>
          <p:cNvPr id="6" name="Picture 5" descr="A graph of age distribution&#10;&#10;Description automatically generated">
            <a:extLst>
              <a:ext uri="{FF2B5EF4-FFF2-40B4-BE49-F238E27FC236}">
                <a16:creationId xmlns:a16="http://schemas.microsoft.com/office/drawing/2014/main" id="{B9C37393-BAAD-6A8F-F4D5-839F73042B42}"/>
              </a:ext>
            </a:extLst>
          </p:cNvPr>
          <p:cNvPicPr>
            <a:picLocks noChangeAspect="1"/>
          </p:cNvPicPr>
          <p:nvPr/>
        </p:nvPicPr>
        <p:blipFill>
          <a:blip r:embed="rId2"/>
          <a:stretch>
            <a:fillRect/>
          </a:stretch>
        </p:blipFill>
        <p:spPr>
          <a:xfrm>
            <a:off x="580239" y="3444928"/>
            <a:ext cx="5487798" cy="3414621"/>
          </a:xfrm>
          <a:prstGeom prst="rect">
            <a:avLst/>
          </a:prstGeom>
        </p:spPr>
      </p:pic>
      <p:pic>
        <p:nvPicPr>
          <p:cNvPr id="7" name="Picture 6" descr="A green graph with numbers&#10;&#10;Description automatically generated">
            <a:extLst>
              <a:ext uri="{FF2B5EF4-FFF2-40B4-BE49-F238E27FC236}">
                <a16:creationId xmlns:a16="http://schemas.microsoft.com/office/drawing/2014/main" id="{3B2FE2A1-50C9-4950-A13E-B5660F65AA4A}"/>
              </a:ext>
            </a:extLst>
          </p:cNvPr>
          <p:cNvPicPr>
            <a:picLocks noChangeAspect="1"/>
          </p:cNvPicPr>
          <p:nvPr/>
        </p:nvPicPr>
        <p:blipFill>
          <a:blip r:embed="rId3"/>
          <a:stretch>
            <a:fillRect/>
          </a:stretch>
        </p:blipFill>
        <p:spPr>
          <a:xfrm>
            <a:off x="6130953" y="3446356"/>
            <a:ext cx="5585670" cy="3404774"/>
          </a:xfrm>
          <a:prstGeom prst="rect">
            <a:avLst/>
          </a:prstGeom>
        </p:spPr>
      </p:pic>
    </p:spTree>
    <p:extLst>
      <p:ext uri="{BB962C8B-B14F-4D97-AF65-F5344CB8AC3E}">
        <p14:creationId xmlns:p14="http://schemas.microsoft.com/office/powerpoint/2010/main" val="2932491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G2M Case Study</vt:lpstr>
      <vt:lpstr>Program background</vt:lpstr>
      <vt:lpstr>Analysis structure</vt:lpstr>
      <vt:lpstr>Profitability Analysis</vt:lpstr>
      <vt:lpstr>Additional Metrics</vt:lpstr>
      <vt:lpstr>Geographical distribution of profits</vt:lpstr>
      <vt:lpstr>Relative geographic distribution of profits</vt:lpstr>
      <vt:lpstr>Profit forecast</vt:lpstr>
      <vt:lpstr>Customer analysis</vt:lpstr>
      <vt:lpstr>Correlation Matrix</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322</cp:revision>
  <dcterms:created xsi:type="dcterms:W3CDTF">2024-05-13T14:37:12Z</dcterms:created>
  <dcterms:modified xsi:type="dcterms:W3CDTF">2024-05-13T15:37:13Z</dcterms:modified>
</cp:coreProperties>
</file>