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277" r:id="rId4"/>
    <p:sldId id="276" r:id="rId5"/>
    <p:sldId id="278" r:id="rId6"/>
    <p:sldId id="279" r:id="rId7"/>
    <p:sldId id="263" r:id="rId8"/>
    <p:sldId id="264" r:id="rId9"/>
    <p:sldId id="266" r:id="rId10"/>
    <p:sldId id="265" r:id="rId11"/>
    <p:sldId id="267" r:id="rId12"/>
    <p:sldId id="268" r:id="rId13"/>
    <p:sldId id="269" r:id="rId14"/>
    <p:sldId id="270" r:id="rId15"/>
    <p:sldId id="271" r:id="rId16"/>
    <p:sldId id="272" r:id="rId17"/>
    <p:sldId id="273" r:id="rId18"/>
    <p:sldId id="260" r:id="rId19"/>
    <p:sldId id="261" r:id="rId20"/>
    <p:sldId id="262"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5eiJlgYI74RTvMFVzbSnbY++9e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Pennington" initials="GP" lastIdx="1" clrIdx="0">
    <p:extLst>
      <p:ext uri="{19B8F6BF-5375-455C-9EA6-DF929625EA0E}">
        <p15:presenceInfo xmlns:p15="http://schemas.microsoft.com/office/powerpoint/2012/main" userId="S-1-5-21-2711683722-1377533593-1712691763-29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17" autoAdjust="0"/>
  </p:normalViewPr>
  <p:slideViewPr>
    <p:cSldViewPr snapToGrid="0">
      <p:cViewPr varScale="1">
        <p:scale>
          <a:sx n="65" d="100"/>
          <a:sy n="65" d="100"/>
        </p:scale>
        <p:origin x="109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2" name="Google Shape;1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379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52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Things fly in on click. </a:t>
            </a:r>
          </a:p>
          <a:p>
            <a:pPr marL="0" lvl="0" indent="0" algn="l" rtl="0">
              <a:lnSpc>
                <a:spcPct val="100000"/>
              </a:lnSpc>
              <a:spcBef>
                <a:spcPts val="0"/>
              </a:spcBef>
              <a:spcAft>
                <a:spcPts val="0"/>
              </a:spcAft>
              <a:buClr>
                <a:schemeClr val="dk1"/>
              </a:buClr>
              <a:buSzPts val="1200"/>
              <a:buFont typeface="Calibri"/>
              <a:buNone/>
            </a:pPr>
            <a:r>
              <a:rPr lang="en-GB" dirty="0"/>
              <a:t>Click 1 Removes the top banner</a:t>
            </a:r>
          </a:p>
          <a:p>
            <a:pPr marL="0" lvl="0" indent="0" algn="l" rtl="0">
              <a:lnSpc>
                <a:spcPct val="100000"/>
              </a:lnSpc>
              <a:spcBef>
                <a:spcPts val="0"/>
              </a:spcBef>
              <a:spcAft>
                <a:spcPts val="0"/>
              </a:spcAft>
              <a:buClr>
                <a:schemeClr val="dk1"/>
              </a:buClr>
              <a:buSzPts val="1200"/>
              <a:buFont typeface="Calibri"/>
              <a:buNone/>
            </a:pPr>
            <a:r>
              <a:rPr lang="en-GB" dirty="0"/>
              <a:t>Click 2 Brings an image of the Basic tab of the experiment properties</a:t>
            </a:r>
          </a:p>
          <a:p>
            <a:pPr marL="0" lvl="0" indent="0" algn="l" rtl="0">
              <a:lnSpc>
                <a:spcPct val="100000"/>
              </a:lnSpc>
              <a:spcBef>
                <a:spcPts val="0"/>
              </a:spcBef>
              <a:spcAft>
                <a:spcPts val="0"/>
              </a:spcAft>
              <a:buClr>
                <a:schemeClr val="dk1"/>
              </a:buClr>
              <a:buSzPts val="1200"/>
              <a:buFont typeface="Calibri"/>
              <a:buNone/>
            </a:pPr>
            <a:r>
              <a:rPr lang="en-GB" dirty="0"/>
              <a:t>Click 3 highlights the experiment name field (no spaces is best)</a:t>
            </a:r>
          </a:p>
          <a:p>
            <a:pPr marL="0" lvl="0" indent="0" algn="l" rtl="0">
              <a:lnSpc>
                <a:spcPct val="100000"/>
              </a:lnSpc>
              <a:spcBef>
                <a:spcPts val="0"/>
              </a:spcBef>
              <a:spcAft>
                <a:spcPts val="0"/>
              </a:spcAft>
              <a:buClr>
                <a:schemeClr val="dk1"/>
              </a:buClr>
              <a:buSzPts val="1200"/>
              <a:buFont typeface="Calibri"/>
              <a:buNone/>
            </a:pPr>
            <a:r>
              <a:rPr lang="en-GB" dirty="0"/>
              <a:t>Click 4 removes that highlight</a:t>
            </a:r>
          </a:p>
          <a:p>
            <a:pPr marL="0" lvl="0" indent="0" algn="l" rtl="0">
              <a:lnSpc>
                <a:spcPct val="100000"/>
              </a:lnSpc>
              <a:spcBef>
                <a:spcPts val="0"/>
              </a:spcBef>
              <a:spcAft>
                <a:spcPts val="0"/>
              </a:spcAft>
              <a:buClr>
                <a:schemeClr val="dk1"/>
              </a:buClr>
              <a:buSzPts val="1200"/>
              <a:buFont typeface="Calibri"/>
              <a:buNone/>
            </a:pPr>
            <a:r>
              <a:rPr lang="en-GB" dirty="0"/>
              <a:t>Click 5 adds a highlight around the Experiment info field</a:t>
            </a:r>
          </a:p>
          <a:p>
            <a:pPr marL="0" lvl="0" indent="0" algn="l" rtl="0">
              <a:lnSpc>
                <a:spcPct val="100000"/>
              </a:lnSpc>
              <a:spcBef>
                <a:spcPts val="0"/>
              </a:spcBef>
              <a:spcAft>
                <a:spcPts val="0"/>
              </a:spcAft>
              <a:buClr>
                <a:schemeClr val="dk1"/>
              </a:buClr>
              <a:buSzPts val="1200"/>
              <a:buFont typeface="Calibri"/>
              <a:buNone/>
            </a:pPr>
            <a:r>
              <a:rPr lang="en-GB" dirty="0"/>
              <a:t>Explain that the participant field name SHOULD not be changed</a:t>
            </a:r>
          </a:p>
          <a:p>
            <a:pPr marL="0" lvl="0" indent="0" algn="l" rtl="0">
              <a:lnSpc>
                <a:spcPct val="100000"/>
              </a:lnSpc>
              <a:spcBef>
                <a:spcPts val="0"/>
              </a:spcBef>
              <a:spcAft>
                <a:spcPts val="0"/>
              </a:spcAft>
              <a:buClr>
                <a:schemeClr val="dk1"/>
              </a:buClr>
              <a:buSzPts val="1200"/>
              <a:buFont typeface="Calibri"/>
              <a:buNone/>
            </a:pPr>
            <a:r>
              <a:rPr lang="en-GB" dirty="0"/>
              <a:t>That the f”{rand int code is to set a random integer between the values of 0 to 999999</a:t>
            </a:r>
          </a:p>
          <a:p>
            <a:pPr marL="0" lvl="0" indent="0" algn="l" rtl="0">
              <a:lnSpc>
                <a:spcPct val="100000"/>
              </a:lnSpc>
              <a:spcBef>
                <a:spcPts val="0"/>
              </a:spcBef>
              <a:spcAft>
                <a:spcPts val="0"/>
              </a:spcAft>
              <a:buClr>
                <a:schemeClr val="dk1"/>
              </a:buClr>
              <a:buSzPts val="1200"/>
              <a:buFont typeface="Calibri"/>
              <a:buNone/>
            </a:pPr>
            <a:r>
              <a:rPr lang="en-GB" dirty="0"/>
              <a:t>Leave session well alone too</a:t>
            </a:r>
          </a:p>
          <a:p>
            <a:pPr marL="0" lvl="0" indent="0" algn="l" rtl="0">
              <a:lnSpc>
                <a:spcPct val="100000"/>
              </a:lnSpc>
              <a:spcBef>
                <a:spcPts val="0"/>
              </a:spcBef>
              <a:spcAft>
                <a:spcPts val="0"/>
              </a:spcAft>
              <a:buClr>
                <a:schemeClr val="dk1"/>
              </a:buClr>
              <a:buSzPts val="1200"/>
              <a:buFont typeface="Calibri"/>
              <a:buNone/>
            </a:pPr>
            <a:r>
              <a:rPr lang="en-GB" dirty="0"/>
              <a:t>In the example I’ve added age as a variable for people to type in an integer</a:t>
            </a:r>
          </a:p>
          <a:p>
            <a:pPr marL="0" lvl="0" indent="0" algn="l" rtl="0">
              <a:lnSpc>
                <a:spcPct val="100000"/>
              </a:lnSpc>
              <a:spcBef>
                <a:spcPts val="0"/>
              </a:spcBef>
              <a:spcAft>
                <a:spcPts val="0"/>
              </a:spcAft>
              <a:buClr>
                <a:schemeClr val="dk1"/>
              </a:buClr>
              <a:buSzPts val="1200"/>
              <a:buFont typeface="Calibri"/>
              <a:buNone/>
            </a:pPr>
            <a:r>
              <a:rPr lang="en-GB" dirty="0"/>
              <a:t>And added a drop down list for Sex/gender by the square brackets and the words I want in the drop down are in quotation makes and separated by a comma</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703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Main things to highlight here are full screen window is checked for most experiments to avoid distractors in the background during an </a:t>
            </a:r>
            <a:r>
              <a:rPr lang="en-GB" dirty="0" err="1"/>
              <a:t>expt</a:t>
            </a:r>
            <a:endParaRPr lang="en-GB" dirty="0"/>
          </a:p>
          <a:p>
            <a:pPr marL="0" lvl="0" indent="0" algn="l" rtl="0">
              <a:lnSpc>
                <a:spcPct val="100000"/>
              </a:lnSpc>
              <a:spcBef>
                <a:spcPts val="0"/>
              </a:spcBef>
              <a:spcAft>
                <a:spcPts val="0"/>
              </a:spcAft>
              <a:buClr>
                <a:schemeClr val="dk1"/>
              </a:buClr>
              <a:buSzPts val="1200"/>
              <a:buFont typeface="Calibri"/>
              <a:buNone/>
            </a:pPr>
            <a:r>
              <a:rPr lang="en-GB" dirty="0"/>
              <a:t>Window size should be your current screen resolution</a:t>
            </a:r>
          </a:p>
          <a:p>
            <a:pPr marL="0" lvl="0" indent="0" algn="l" rtl="0">
              <a:lnSpc>
                <a:spcPct val="100000"/>
              </a:lnSpc>
              <a:spcBef>
                <a:spcPts val="0"/>
              </a:spcBef>
              <a:spcAft>
                <a:spcPts val="0"/>
              </a:spcAft>
              <a:buClr>
                <a:schemeClr val="dk1"/>
              </a:buClr>
              <a:buSzPts val="1200"/>
              <a:buFont typeface="Calibri"/>
              <a:buNone/>
            </a:pPr>
            <a:endParaRPr lang="en-GB" dirty="0"/>
          </a:p>
          <a:p>
            <a:pPr marL="0" lvl="0" indent="0" algn="l" rtl="0">
              <a:lnSpc>
                <a:spcPct val="100000"/>
              </a:lnSpc>
              <a:spcBef>
                <a:spcPts val="0"/>
              </a:spcBef>
              <a:spcAft>
                <a:spcPts val="0"/>
              </a:spcAft>
              <a:buClr>
                <a:schemeClr val="dk1"/>
              </a:buClr>
              <a:buSzPts val="1200"/>
              <a:buFont typeface="Calibri"/>
              <a:buNone/>
            </a:pPr>
            <a:r>
              <a:rPr lang="en-GB" dirty="0"/>
              <a:t>We are not dealing with audio so we can leave that alone (you might see warnings relating to the sound settings and recommending changing the parameter to PTB as this is a better way to process sound, but not currently necessary</a:t>
            </a:r>
          </a:p>
          <a:p>
            <a:pPr marL="0" lvl="0" indent="0" algn="l" rtl="0">
              <a:lnSpc>
                <a:spcPct val="100000"/>
              </a:lnSpc>
              <a:spcBef>
                <a:spcPts val="0"/>
              </a:spcBef>
              <a:spcAft>
                <a:spcPts val="0"/>
              </a:spcAft>
              <a:buClr>
                <a:schemeClr val="dk1"/>
              </a:buClr>
              <a:buSzPts val="1200"/>
              <a:buFont typeface="Calibri"/>
              <a:buNone/>
            </a:pPr>
            <a:r>
              <a:rPr lang="en-GB" dirty="0"/>
              <a:t>Final screen is data tab. We need them to know to always ensure save csv trial by trial is checked, and that the data file is created using the info from the Basic tab, and it uses the participant number field to generate the file….hence if they change it, it breaks</a:t>
            </a:r>
          </a:p>
          <a:p>
            <a:pPr marL="0" lvl="0" indent="0" algn="l" rtl="0">
              <a:lnSpc>
                <a:spcPct val="100000"/>
              </a:lnSpc>
              <a:spcBef>
                <a:spcPts val="0"/>
              </a:spcBef>
              <a:spcAft>
                <a:spcPts val="0"/>
              </a:spcAft>
              <a:buClr>
                <a:schemeClr val="dk1"/>
              </a:buClr>
              <a:buSzPts val="1200"/>
              <a:buFont typeface="Calibri"/>
              <a:buNone/>
            </a:pPr>
            <a:r>
              <a:rPr lang="en-GB" dirty="0"/>
              <a:t>Things that can be changed Height units – we will come back to this later in the course</a:t>
            </a:r>
          </a:p>
          <a:p>
            <a:pPr marL="0" lvl="0" indent="0" algn="l" rtl="0">
              <a:lnSpc>
                <a:spcPct val="100000"/>
              </a:lnSpc>
              <a:spcBef>
                <a:spcPts val="0"/>
              </a:spcBef>
              <a:spcAft>
                <a:spcPts val="0"/>
              </a:spcAft>
              <a:buClr>
                <a:schemeClr val="dk1"/>
              </a:buClr>
              <a:buSzPts val="1200"/>
              <a:buFont typeface="Calibri"/>
              <a:buNone/>
            </a:pPr>
            <a:r>
              <a:rPr lang="en-GB" dirty="0"/>
              <a:t>Colour – this is the colour of the background, it is defaulted to grey, but you can change the background here leave the other settings alone</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875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apidtables.com/web/tools/screen-resolu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psychopy.org/download.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a:extLst>
              <a:ext uri="{C183D7F6-B498-43B3-948B-1728B52AA6E4}">
                <adec:decorative xmlns:adec="http://schemas.microsoft.com/office/drawing/2017/decorative" val="1"/>
              </a:ext>
            </a:extLst>
          </p:cNvPr>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91" name="Google Shape;91;p1">
            <a:extLst>
              <a:ext uri="{C183D7F6-B498-43B3-948B-1728B52AA6E4}">
                <adec:decorative xmlns:adec="http://schemas.microsoft.com/office/drawing/2017/decorative" val="1"/>
              </a:ext>
            </a:extLst>
          </p:cNvPr>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
            <a:extLst>
              <a:ext uri="{C183D7F6-B498-43B3-948B-1728B52AA6E4}">
                <adec:decorative xmlns:adec="http://schemas.microsoft.com/office/drawing/2017/decorative" val="1"/>
              </a:ext>
            </a:extLst>
          </p:cNvPr>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 descr="Getting Started with PsychoPy Builder"/>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Seminar 1</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Getting Started with PsychoPy Builder</a:t>
            </a:r>
            <a:endParaRPr/>
          </a:p>
        </p:txBody>
      </p:sp>
      <p:sp>
        <p:nvSpPr>
          <p:cNvPr id="95" name="Google Shape;95;p1">
            <a:extLst>
              <a:ext uri="{C183D7F6-B498-43B3-948B-1728B52AA6E4}">
                <adec:decorative xmlns:adec="http://schemas.microsoft.com/office/drawing/2017/decorative" val="1"/>
              </a:ext>
            </a:extLst>
          </p:cNvPr>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0" descr="image showing the routine window in more detail, including the tabs which can be used to switch between routines, and showing two components on the routine timeline"/>
          <p:cNvPicPr preferRelativeResize="0">
            <a:picLocks noGrp="1"/>
          </p:cNvPicPr>
          <p:nvPr>
            <p:ph type="body" idx="1"/>
          </p:nvPr>
        </p:nvPicPr>
        <p:blipFill rotWithShape="1">
          <a:blip r:embed="rId3">
            <a:alphaModFix/>
          </a:blip>
          <a:srcRect/>
          <a:stretch/>
        </p:blipFill>
        <p:spPr>
          <a:xfrm>
            <a:off x="148279" y="2423145"/>
            <a:ext cx="6347553" cy="2735706"/>
          </a:xfrm>
          <a:prstGeom prst="rect">
            <a:avLst/>
          </a:prstGeom>
          <a:noFill/>
          <a:ln>
            <a:noFill/>
          </a:ln>
        </p:spPr>
      </p:pic>
      <p:sp>
        <p:nvSpPr>
          <p:cNvPr id="221" name="Google Shape;22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Routine window</a:t>
            </a:r>
            <a:endParaRPr/>
          </a:p>
        </p:txBody>
      </p:sp>
      <p:sp>
        <p:nvSpPr>
          <p:cNvPr id="222" name="Google Shape;222;p10"/>
          <p:cNvSpPr txBox="1"/>
          <p:nvPr/>
        </p:nvSpPr>
        <p:spPr>
          <a:xfrm>
            <a:off x="6891455" y="2393943"/>
            <a:ext cx="4315521" cy="303670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Switch between </a:t>
            </a:r>
            <a:r>
              <a:rPr lang="en-GB" sz="2400" b="1" i="0" u="none" strike="noStrike" cap="none">
                <a:solidFill>
                  <a:srgbClr val="262626"/>
                </a:solidFill>
                <a:latin typeface="Calibri"/>
                <a:ea typeface="Calibri"/>
                <a:cs typeface="Calibri"/>
                <a:sym typeface="Calibri"/>
              </a:rPr>
              <a:t>routines</a:t>
            </a:r>
            <a:r>
              <a:rPr lang="en-GB" sz="2400" b="0" i="0" u="none" strike="noStrike" cap="none">
                <a:solidFill>
                  <a:srgbClr val="262626"/>
                </a:solidFill>
                <a:latin typeface="Calibri"/>
                <a:ea typeface="Calibri"/>
                <a:cs typeface="Calibri"/>
                <a:sym typeface="Calibri"/>
              </a:rPr>
              <a:t> using tabs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Experiments can have many routines, this experiment has 5 routines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Text &amp; Keyboard </a:t>
            </a:r>
            <a:r>
              <a:rPr lang="en-GB" sz="2400" b="1" i="0" u="none" strike="noStrike" cap="none">
                <a:solidFill>
                  <a:srgbClr val="262626"/>
                </a:solidFill>
                <a:latin typeface="Calibri"/>
                <a:ea typeface="Calibri"/>
                <a:cs typeface="Calibri"/>
                <a:sym typeface="Calibri"/>
              </a:rPr>
              <a:t>components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2"/>
              </a:buClr>
              <a:buSzPts val="2400"/>
              <a:buFont typeface="Arial"/>
              <a:buNone/>
            </a:pPr>
            <a:endParaRPr sz="2400" b="0" i="0" u="none" strike="noStrike" cap="none">
              <a:solidFill>
                <a:srgbClr val="262626"/>
              </a:solidFill>
              <a:latin typeface="Calibri"/>
              <a:ea typeface="Calibri"/>
              <a:cs typeface="Calibri"/>
              <a:sym typeface="Calibri"/>
            </a:endParaRPr>
          </a:p>
        </p:txBody>
      </p:sp>
      <p:sp>
        <p:nvSpPr>
          <p:cNvPr id="223" name="Google Shape;223;p10" descr="Red outlined box to indicate the components on a routine"/>
          <p:cNvSpPr/>
          <p:nvPr/>
        </p:nvSpPr>
        <p:spPr>
          <a:xfrm>
            <a:off x="266700" y="3378820"/>
            <a:ext cx="1506343" cy="125429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0" descr="Red outlined box to indicate tab in the routine window"/>
          <p:cNvSpPr/>
          <p:nvPr/>
        </p:nvSpPr>
        <p:spPr>
          <a:xfrm>
            <a:off x="169342" y="2587521"/>
            <a:ext cx="2167457" cy="412596"/>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5" name="Google Shape;225;p10"/>
          <p:cNvCxnSpPr>
            <a:endCxn id="224" idx="3"/>
          </p:cNvCxnSpPr>
          <p:nvPr/>
        </p:nvCxnSpPr>
        <p:spPr>
          <a:xfrm flipH="1">
            <a:off x="2336799" y="2603619"/>
            <a:ext cx="4658400" cy="190200"/>
          </a:xfrm>
          <a:prstGeom prst="straightConnector1">
            <a:avLst/>
          </a:prstGeom>
          <a:noFill/>
          <a:ln w="38100" cap="flat" cmpd="sng">
            <a:solidFill>
              <a:srgbClr val="FF0000"/>
            </a:solidFill>
            <a:prstDash val="solid"/>
            <a:miter lim="800000"/>
            <a:headEnd type="none" w="sm" len="sm"/>
            <a:tailEnd type="triangle" w="med" len="med"/>
          </a:ln>
        </p:spPr>
      </p:cxnSp>
      <p:cxnSp>
        <p:nvCxnSpPr>
          <p:cNvPr id="226" name="Google Shape;226;p10"/>
          <p:cNvCxnSpPr/>
          <p:nvPr/>
        </p:nvCxnSpPr>
        <p:spPr>
          <a:xfrm rot="10800000">
            <a:off x="1773045" y="3980228"/>
            <a:ext cx="5222180" cy="744172"/>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615368" y="301083"/>
            <a:ext cx="7958331" cy="10772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Components panel</a:t>
            </a:r>
            <a:endParaRPr dirty="0"/>
          </a:p>
        </p:txBody>
      </p:sp>
      <p:sp>
        <p:nvSpPr>
          <p:cNvPr id="247" name="Google Shape;247;p12"/>
          <p:cNvSpPr txBox="1">
            <a:spLocks noGrp="1"/>
          </p:cNvSpPr>
          <p:nvPr>
            <p:ph type="body" idx="1"/>
          </p:nvPr>
        </p:nvSpPr>
        <p:spPr>
          <a:xfrm>
            <a:off x="957529" y="1143000"/>
            <a:ext cx="5748071" cy="5524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dirty="0"/>
              <a:t>Many different types of component – some are for vision science and you will be unlikely to use those, we will focus on the most commonly used tools</a:t>
            </a:r>
            <a:endParaRPr dirty="0"/>
          </a:p>
          <a:p>
            <a:pPr marL="228600" lvl="0" indent="-228600" algn="l" rtl="0">
              <a:lnSpc>
                <a:spcPct val="90000"/>
              </a:lnSpc>
              <a:spcBef>
                <a:spcPts val="1000"/>
              </a:spcBef>
              <a:spcAft>
                <a:spcPts val="0"/>
              </a:spcAft>
              <a:buClr>
                <a:schemeClr val="dk1"/>
              </a:buClr>
              <a:buSzPts val="2000"/>
              <a:buChar char="•"/>
            </a:pPr>
            <a:r>
              <a:rPr lang="en-GB" sz="2000" dirty="0"/>
              <a:t>Grouped by type </a:t>
            </a:r>
            <a:endParaRPr dirty="0"/>
          </a:p>
          <a:p>
            <a:pPr marL="685800" lvl="1" indent="-228600" algn="l" rtl="0">
              <a:lnSpc>
                <a:spcPct val="90000"/>
              </a:lnSpc>
              <a:spcBef>
                <a:spcPts val="500"/>
              </a:spcBef>
              <a:spcAft>
                <a:spcPts val="0"/>
              </a:spcAft>
              <a:buClr>
                <a:schemeClr val="dk1"/>
              </a:buClr>
              <a:buSzPts val="1800"/>
              <a:buChar char="•"/>
            </a:pPr>
            <a:r>
              <a:rPr lang="en-GB" sz="1800" dirty="0"/>
              <a:t>Favourites (you can customise this)</a:t>
            </a:r>
            <a:endParaRPr dirty="0"/>
          </a:p>
          <a:p>
            <a:pPr marL="685800" lvl="1" indent="-228600" algn="l" rtl="0">
              <a:lnSpc>
                <a:spcPct val="90000"/>
              </a:lnSpc>
              <a:spcBef>
                <a:spcPts val="500"/>
              </a:spcBef>
              <a:spcAft>
                <a:spcPts val="0"/>
              </a:spcAft>
              <a:buClr>
                <a:schemeClr val="dk1"/>
              </a:buClr>
              <a:buSzPts val="1800"/>
              <a:buChar char="•"/>
            </a:pPr>
            <a:r>
              <a:rPr lang="en-GB" sz="1800" dirty="0"/>
              <a:t>Stimuli</a:t>
            </a:r>
            <a:endParaRPr dirty="0"/>
          </a:p>
          <a:p>
            <a:pPr marL="685800" lvl="1" indent="-228600" algn="l" rtl="0">
              <a:lnSpc>
                <a:spcPct val="90000"/>
              </a:lnSpc>
              <a:spcBef>
                <a:spcPts val="500"/>
              </a:spcBef>
              <a:spcAft>
                <a:spcPts val="0"/>
              </a:spcAft>
              <a:buClr>
                <a:schemeClr val="dk1"/>
              </a:buClr>
              <a:buSzPts val="1800"/>
              <a:buChar char="•"/>
            </a:pPr>
            <a:r>
              <a:rPr lang="en-GB" sz="1800" dirty="0"/>
              <a:t>Responses</a:t>
            </a:r>
            <a:endParaRPr dirty="0"/>
          </a:p>
          <a:p>
            <a:pPr marL="685800" lvl="1" indent="-228600" algn="l" rtl="0">
              <a:lnSpc>
                <a:spcPct val="90000"/>
              </a:lnSpc>
              <a:spcBef>
                <a:spcPts val="500"/>
              </a:spcBef>
              <a:spcAft>
                <a:spcPts val="0"/>
              </a:spcAft>
              <a:buClr>
                <a:schemeClr val="dk1"/>
              </a:buClr>
              <a:buSzPts val="1800"/>
              <a:buChar char="•"/>
            </a:pPr>
            <a:r>
              <a:rPr lang="en-GB" sz="1800" dirty="0"/>
              <a:t>Custom</a:t>
            </a:r>
            <a:endParaRPr dirty="0"/>
          </a:p>
          <a:p>
            <a:pPr marL="685800" lvl="1" indent="-228600" algn="l" rtl="0">
              <a:lnSpc>
                <a:spcPct val="90000"/>
              </a:lnSpc>
              <a:spcBef>
                <a:spcPts val="500"/>
              </a:spcBef>
              <a:spcAft>
                <a:spcPts val="0"/>
              </a:spcAft>
              <a:buClr>
                <a:schemeClr val="dk1"/>
              </a:buClr>
              <a:buSzPts val="1800"/>
              <a:buChar char="•"/>
            </a:pPr>
            <a:r>
              <a:rPr lang="en-GB" sz="1800" dirty="0" err="1"/>
              <a:t>Eyetracking</a:t>
            </a:r>
            <a:endParaRPr sz="1800" dirty="0"/>
          </a:p>
          <a:p>
            <a:pPr marL="685800" lvl="1" indent="-228600" algn="l" rtl="0">
              <a:lnSpc>
                <a:spcPct val="90000"/>
              </a:lnSpc>
              <a:spcBef>
                <a:spcPts val="500"/>
              </a:spcBef>
              <a:spcAft>
                <a:spcPts val="0"/>
              </a:spcAft>
              <a:buClr>
                <a:schemeClr val="dk1"/>
              </a:buClr>
              <a:buSzPts val="1800"/>
              <a:buChar char="•"/>
            </a:pPr>
            <a:r>
              <a:rPr lang="en-GB" sz="1800" dirty="0"/>
              <a:t>EEG</a:t>
            </a:r>
            <a:endParaRPr dirty="0"/>
          </a:p>
          <a:p>
            <a:pPr marL="685800" lvl="1" indent="-228600" algn="l" rtl="0">
              <a:lnSpc>
                <a:spcPct val="90000"/>
              </a:lnSpc>
              <a:spcBef>
                <a:spcPts val="500"/>
              </a:spcBef>
              <a:spcAft>
                <a:spcPts val="0"/>
              </a:spcAft>
              <a:buClr>
                <a:schemeClr val="dk1"/>
              </a:buClr>
              <a:buSzPts val="1800"/>
              <a:buChar char="•"/>
            </a:pPr>
            <a:r>
              <a:rPr lang="en-GB" sz="1800" dirty="0"/>
              <a:t>I/O</a:t>
            </a:r>
            <a:endParaRPr dirty="0"/>
          </a:p>
          <a:p>
            <a:pPr marL="228600" lvl="0" indent="-228600" algn="l" rtl="0">
              <a:lnSpc>
                <a:spcPct val="90000"/>
              </a:lnSpc>
              <a:spcBef>
                <a:spcPts val="1000"/>
              </a:spcBef>
              <a:spcAft>
                <a:spcPts val="0"/>
              </a:spcAft>
              <a:buClr>
                <a:schemeClr val="dk1"/>
              </a:buClr>
              <a:buSzPts val="2000"/>
              <a:buChar char="•"/>
            </a:pPr>
            <a:r>
              <a:rPr lang="en-GB" sz="2000" dirty="0"/>
              <a:t>Most commonly used are:</a:t>
            </a:r>
            <a:endParaRPr dirty="0"/>
          </a:p>
          <a:p>
            <a:pPr marL="685800" lvl="1" indent="-228600" algn="l" rtl="0">
              <a:lnSpc>
                <a:spcPct val="90000"/>
              </a:lnSpc>
              <a:spcBef>
                <a:spcPts val="500"/>
              </a:spcBef>
              <a:spcAft>
                <a:spcPts val="0"/>
              </a:spcAft>
              <a:buClr>
                <a:schemeClr val="dk1"/>
              </a:buClr>
              <a:buSzPts val="1800"/>
              <a:buChar char="•"/>
            </a:pPr>
            <a:r>
              <a:rPr lang="en-GB" sz="1800" dirty="0"/>
              <a:t>Text</a:t>
            </a:r>
            <a:endParaRPr dirty="0"/>
          </a:p>
          <a:p>
            <a:pPr marL="685800" lvl="1" indent="-228600" algn="l" rtl="0">
              <a:lnSpc>
                <a:spcPct val="90000"/>
              </a:lnSpc>
              <a:spcBef>
                <a:spcPts val="500"/>
              </a:spcBef>
              <a:spcAft>
                <a:spcPts val="0"/>
              </a:spcAft>
              <a:buClr>
                <a:schemeClr val="dk1"/>
              </a:buClr>
              <a:buSzPts val="1800"/>
              <a:buChar char="•"/>
            </a:pPr>
            <a:r>
              <a:rPr lang="en-GB" sz="1800" dirty="0"/>
              <a:t>Sound</a:t>
            </a:r>
            <a:endParaRPr dirty="0"/>
          </a:p>
          <a:p>
            <a:pPr marL="685800" lvl="1" indent="-228600" algn="l" rtl="0">
              <a:lnSpc>
                <a:spcPct val="90000"/>
              </a:lnSpc>
              <a:spcBef>
                <a:spcPts val="500"/>
              </a:spcBef>
              <a:spcAft>
                <a:spcPts val="0"/>
              </a:spcAft>
              <a:buClr>
                <a:schemeClr val="dk1"/>
              </a:buClr>
              <a:buSzPts val="1800"/>
              <a:buChar char="•"/>
            </a:pPr>
            <a:r>
              <a:rPr lang="en-GB" sz="1800" dirty="0"/>
              <a:t>Keyboard/Mouse</a:t>
            </a:r>
            <a:endParaRPr dirty="0"/>
          </a:p>
          <a:p>
            <a:pPr marL="685800" lvl="1" indent="-228600" algn="l" rtl="0">
              <a:lnSpc>
                <a:spcPct val="90000"/>
              </a:lnSpc>
              <a:spcBef>
                <a:spcPts val="500"/>
              </a:spcBef>
              <a:spcAft>
                <a:spcPts val="0"/>
              </a:spcAft>
              <a:buClr>
                <a:schemeClr val="dk1"/>
              </a:buClr>
              <a:buSzPts val="1800"/>
              <a:buChar char="•"/>
            </a:pPr>
            <a:r>
              <a:rPr lang="en-GB" sz="1800" dirty="0"/>
              <a:t>Rating scale</a:t>
            </a:r>
            <a:endParaRPr dirty="0"/>
          </a:p>
          <a:p>
            <a:pPr marL="685800" lvl="1" indent="-228600" algn="l" rtl="0">
              <a:lnSpc>
                <a:spcPct val="90000"/>
              </a:lnSpc>
              <a:spcBef>
                <a:spcPts val="500"/>
              </a:spcBef>
              <a:spcAft>
                <a:spcPts val="0"/>
              </a:spcAft>
              <a:buClr>
                <a:schemeClr val="dk1"/>
              </a:buClr>
              <a:buSzPts val="1800"/>
              <a:buChar char="•"/>
            </a:pPr>
            <a:r>
              <a:rPr lang="en-GB" sz="1800" dirty="0"/>
              <a:t>Code</a:t>
            </a:r>
            <a:endParaRPr dirty="0"/>
          </a:p>
        </p:txBody>
      </p:sp>
      <p:pic>
        <p:nvPicPr>
          <p:cNvPr id="248" name="Google Shape;248;p12" descr="Screengrab from psychopy builder showing the components panel"/>
          <p:cNvPicPr preferRelativeResize="0"/>
          <p:nvPr/>
        </p:nvPicPr>
        <p:blipFill rotWithShape="1">
          <a:blip r:embed="rId3">
            <a:alphaModFix/>
          </a:blip>
          <a:srcRect/>
          <a:stretch/>
        </p:blipFill>
        <p:spPr>
          <a:xfrm>
            <a:off x="7259248" y="301082"/>
            <a:ext cx="2761051" cy="6487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3" descr="Screengrab from PsychoPy Builder showing the properties of a text component on the basic tab"/>
          <p:cNvPicPr preferRelativeResize="0"/>
          <p:nvPr/>
        </p:nvPicPr>
        <p:blipFill rotWithShape="1">
          <a:blip r:embed="rId3">
            <a:alphaModFix/>
          </a:blip>
          <a:srcRect/>
          <a:stretch/>
        </p:blipFill>
        <p:spPr>
          <a:xfrm>
            <a:off x="5316343" y="566918"/>
            <a:ext cx="6576898" cy="5198881"/>
          </a:xfrm>
          <a:prstGeom prst="rect">
            <a:avLst/>
          </a:prstGeom>
          <a:noFill/>
          <a:ln>
            <a:noFill/>
          </a:ln>
        </p:spPr>
      </p:pic>
      <p:sp>
        <p:nvSpPr>
          <p:cNvPr id="254" name="Google Shape;254;p13"/>
          <p:cNvSpPr txBox="1">
            <a:spLocks noGrp="1"/>
          </p:cNvSpPr>
          <p:nvPr>
            <p:ph type="title"/>
          </p:nvPr>
        </p:nvSpPr>
        <p:spPr>
          <a:xfrm>
            <a:off x="0" y="-199599"/>
            <a:ext cx="57764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dirty="0"/>
              <a:t>Component properties (Basic)</a:t>
            </a:r>
            <a:endParaRPr dirty="0"/>
          </a:p>
        </p:txBody>
      </p:sp>
      <p:sp>
        <p:nvSpPr>
          <p:cNvPr id="255" name="Google Shape;255;p13"/>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Font typeface="Calibri"/>
              <a:buNone/>
            </a:pPr>
            <a:endParaRPr sz="2400">
              <a:solidFill>
                <a:schemeClr val="dk1"/>
              </a:solidFill>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tabs </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name (must be unique)</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 Start time in seconds (time after the start of the routine that the stimulus will first appear)</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Stop time (duration you want the stimulus to remain on screen)</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Text </a:t>
            </a:r>
            <a:endParaRPr/>
          </a:p>
          <a:p>
            <a:pPr marL="0" lvl="0" indent="0" algn="l" rtl="0">
              <a:lnSpc>
                <a:spcPct val="90000"/>
              </a:lnSpc>
              <a:spcBef>
                <a:spcPts val="1000"/>
              </a:spcBef>
              <a:spcAft>
                <a:spcPts val="0"/>
              </a:spcAft>
              <a:buClr>
                <a:schemeClr val="dk1"/>
              </a:buClr>
              <a:buSzPts val="2400"/>
              <a:buNone/>
            </a:pPr>
            <a:endParaRPr sz="2400">
              <a:solidFill>
                <a:schemeClr val="dk1"/>
              </a:solidFill>
            </a:endParaRPr>
          </a:p>
        </p:txBody>
      </p:sp>
      <p:cxnSp>
        <p:nvCxnSpPr>
          <p:cNvPr id="256" name="Google Shape;256;p13"/>
          <p:cNvCxnSpPr/>
          <p:nvPr/>
        </p:nvCxnSpPr>
        <p:spPr>
          <a:xfrm rot="10800000" flipH="1">
            <a:off x="2832100" y="980101"/>
            <a:ext cx="3467100" cy="559499"/>
          </a:xfrm>
          <a:prstGeom prst="straightConnector1">
            <a:avLst/>
          </a:prstGeom>
          <a:noFill/>
          <a:ln w="38100" cap="flat" cmpd="sng">
            <a:solidFill>
              <a:srgbClr val="FF0000"/>
            </a:solidFill>
            <a:prstDash val="solid"/>
            <a:miter lim="800000"/>
            <a:headEnd type="none" w="sm" len="sm"/>
            <a:tailEnd type="triangle" w="med" len="med"/>
          </a:ln>
        </p:spPr>
      </p:cxnSp>
      <p:cxnSp>
        <p:nvCxnSpPr>
          <p:cNvPr id="257" name="Google Shape;257;p13"/>
          <p:cNvCxnSpPr/>
          <p:nvPr/>
        </p:nvCxnSpPr>
        <p:spPr>
          <a:xfrm rot="10800000" flipH="1">
            <a:off x="4216400" y="1539601"/>
            <a:ext cx="1295400" cy="454299"/>
          </a:xfrm>
          <a:prstGeom prst="straightConnector1">
            <a:avLst/>
          </a:prstGeom>
          <a:noFill/>
          <a:ln w="38100" cap="flat" cmpd="sng">
            <a:solidFill>
              <a:srgbClr val="FF0000"/>
            </a:solidFill>
            <a:prstDash val="solid"/>
            <a:miter lim="800000"/>
            <a:headEnd type="none" w="sm" len="sm"/>
            <a:tailEnd type="triangle" w="med" len="med"/>
          </a:ln>
        </p:spPr>
      </p:cxnSp>
      <p:cxnSp>
        <p:nvCxnSpPr>
          <p:cNvPr id="258" name="Google Shape;258;p13"/>
          <p:cNvCxnSpPr/>
          <p:nvPr/>
        </p:nvCxnSpPr>
        <p:spPr>
          <a:xfrm rot="10800000" flipH="1">
            <a:off x="4216400" y="2131006"/>
            <a:ext cx="1295400" cy="916994"/>
          </a:xfrm>
          <a:prstGeom prst="straightConnector1">
            <a:avLst/>
          </a:prstGeom>
          <a:noFill/>
          <a:ln w="38100" cap="flat" cmpd="sng">
            <a:solidFill>
              <a:srgbClr val="FF0000"/>
            </a:solidFill>
            <a:prstDash val="solid"/>
            <a:miter lim="800000"/>
            <a:headEnd type="none" w="sm" len="sm"/>
            <a:tailEnd type="triangle" w="med" len="med"/>
          </a:ln>
        </p:spPr>
      </p:cxnSp>
      <p:cxnSp>
        <p:nvCxnSpPr>
          <p:cNvPr id="259" name="Google Shape;259;p13"/>
          <p:cNvCxnSpPr/>
          <p:nvPr/>
        </p:nvCxnSpPr>
        <p:spPr>
          <a:xfrm rot="10800000" flipH="1">
            <a:off x="3835400" y="2956561"/>
            <a:ext cx="1676400" cy="1374139"/>
          </a:xfrm>
          <a:prstGeom prst="straightConnector1">
            <a:avLst/>
          </a:prstGeom>
          <a:noFill/>
          <a:ln w="38100" cap="flat" cmpd="sng">
            <a:solidFill>
              <a:srgbClr val="FF0000"/>
            </a:solidFill>
            <a:prstDash val="solid"/>
            <a:miter lim="800000"/>
            <a:headEnd type="none" w="sm" len="sm"/>
            <a:tailEnd type="triangle" w="med" len="med"/>
          </a:ln>
        </p:spPr>
      </p:cxnSp>
      <p:cxnSp>
        <p:nvCxnSpPr>
          <p:cNvPr id="260" name="Google Shape;260;p13"/>
          <p:cNvCxnSpPr/>
          <p:nvPr/>
        </p:nvCxnSpPr>
        <p:spPr>
          <a:xfrm rot="10800000" flipH="1">
            <a:off x="1574800" y="4330700"/>
            <a:ext cx="3937000" cy="9877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14" descr="Screengrab from PsychoPy Builder showing the properties of a text component on the layout tab"/>
          <p:cNvPicPr preferRelativeResize="0"/>
          <p:nvPr/>
        </p:nvPicPr>
        <p:blipFill rotWithShape="1">
          <a:blip r:embed="rId3">
            <a:alphaModFix/>
          </a:blip>
          <a:srcRect/>
          <a:stretch/>
        </p:blipFill>
        <p:spPr>
          <a:xfrm>
            <a:off x="5556843" y="1151260"/>
            <a:ext cx="6379901" cy="5043160"/>
          </a:xfrm>
          <a:prstGeom prst="rect">
            <a:avLst/>
          </a:prstGeom>
          <a:noFill/>
          <a:ln>
            <a:noFill/>
          </a:ln>
        </p:spPr>
      </p:pic>
      <p:sp>
        <p:nvSpPr>
          <p:cNvPr id="266" name="Google Shape;266;p14"/>
          <p:cNvSpPr txBox="1">
            <a:spLocks noGrp="1"/>
          </p:cNvSpPr>
          <p:nvPr>
            <p:ph type="title"/>
          </p:nvPr>
        </p:nvSpPr>
        <p:spPr>
          <a:xfrm>
            <a:off x="0" y="-235510"/>
            <a:ext cx="64876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(Layout)</a:t>
            </a:r>
            <a:endParaRPr/>
          </a:p>
        </p:txBody>
      </p:sp>
      <p:sp>
        <p:nvSpPr>
          <p:cNvPr id="267" name="Google Shape;267;p14"/>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Position (default is 0,0 which are the x [horizontal] and y [vertical] coordinates in the given units for the </a:t>
            </a:r>
            <a:r>
              <a:rPr lang="en-GB" sz="2800" b="1" dirty="0">
                <a:solidFill>
                  <a:schemeClr val="dk1"/>
                </a:solidFill>
              </a:rPr>
              <a:t>centre</a:t>
            </a:r>
            <a:r>
              <a:rPr lang="en-GB" sz="2800" dirty="0">
                <a:solidFill>
                  <a:schemeClr val="dk1"/>
                </a:solidFill>
              </a:rPr>
              <a:t> of the screen) </a:t>
            </a:r>
            <a:endParaRPr dirty="0"/>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t>Spatial Units, for the most part we will be using Pix (pixels) as the units in our experiments, and you can change this from the dropdown menu</a:t>
            </a:r>
            <a:endParaRPr sz="2800" dirty="0">
              <a:solidFill>
                <a:schemeClr val="dk1"/>
              </a:solidFill>
            </a:endParaRPr>
          </a:p>
          <a:p>
            <a:pPr marL="342900" lvl="0" indent="-22860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68" name="Google Shape;268;p14"/>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cxnSp>
        <p:nvCxnSpPr>
          <p:cNvPr id="269" name="Google Shape;269;p14"/>
          <p:cNvCxnSpPr/>
          <p:nvPr/>
        </p:nvCxnSpPr>
        <p:spPr>
          <a:xfrm rot="10800000" flipH="1">
            <a:off x="4049486" y="2628441"/>
            <a:ext cx="1703614" cy="164964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0" y="-235510"/>
            <a:ext cx="75819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(Appearance)</a:t>
            </a:r>
            <a:endParaRPr/>
          </a:p>
        </p:txBody>
      </p:sp>
      <p:sp>
        <p:nvSpPr>
          <p:cNvPr id="275" name="Google Shape;275;p15"/>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Foreground Color is the field we will most typically change. In a text component this is the colour of the text presented</a:t>
            </a:r>
            <a:endParaRPr dirty="0"/>
          </a:p>
          <a:p>
            <a:pPr marL="0" lvl="0" indent="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76" name="Google Shape;276;p15"/>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pic>
        <p:nvPicPr>
          <p:cNvPr id="277" name="Google Shape;277;p15" descr="Screengrab from PsychoPy Builder showing the properties of a text component on the appearance tab"/>
          <p:cNvPicPr preferRelativeResize="0"/>
          <p:nvPr/>
        </p:nvPicPr>
        <p:blipFill rotWithShape="1">
          <a:blip r:embed="rId3">
            <a:alphaModFix/>
          </a:blip>
          <a:srcRect/>
          <a:stretch/>
        </p:blipFill>
        <p:spPr>
          <a:xfrm>
            <a:off x="5753100" y="1185365"/>
            <a:ext cx="5676666" cy="4487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6" descr="Screengrab from PsychoPy Builder showing the properties of a text component on the formatting tab"/>
          <p:cNvPicPr preferRelativeResize="0"/>
          <p:nvPr/>
        </p:nvPicPr>
        <p:blipFill rotWithShape="1">
          <a:blip r:embed="rId3">
            <a:alphaModFix/>
          </a:blip>
          <a:srcRect/>
          <a:stretch/>
        </p:blipFill>
        <p:spPr>
          <a:xfrm>
            <a:off x="5276850" y="905986"/>
            <a:ext cx="6330950" cy="5004465"/>
          </a:xfrm>
          <a:prstGeom prst="rect">
            <a:avLst/>
          </a:prstGeom>
          <a:noFill/>
          <a:ln>
            <a:noFill/>
          </a:ln>
        </p:spPr>
      </p:pic>
      <p:sp>
        <p:nvSpPr>
          <p:cNvPr id="283" name="Google Shape;283;p16"/>
          <p:cNvSpPr txBox="1">
            <a:spLocks noGrp="1"/>
          </p:cNvSpPr>
          <p:nvPr>
            <p:ph type="title"/>
          </p:nvPr>
        </p:nvSpPr>
        <p:spPr>
          <a:xfrm>
            <a:off x="0" y="-235510"/>
            <a:ext cx="76962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(Formatting)</a:t>
            </a:r>
            <a:endParaRPr/>
          </a:p>
        </p:txBody>
      </p:sp>
      <p:sp>
        <p:nvSpPr>
          <p:cNvPr id="284" name="Google Shape;284;p16"/>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solidFill>
                  <a:schemeClr val="dk1"/>
                </a:solidFill>
              </a:rPr>
              <a:t>Default font is Open Sans, there is no real need to change this setting, unles</a:t>
            </a:r>
            <a:r>
              <a:rPr lang="en-GB" sz="2800"/>
              <a:t>s font type is a variable in your study</a:t>
            </a: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t>Where we specified the Spatial Units on the Layout tab to Pix, the Letter Height is now the font size in pixels and you can change this as you need</a:t>
            </a:r>
            <a:endParaRPr sz="2800">
              <a:solidFill>
                <a:schemeClr val="dk1"/>
              </a:solidFill>
            </a:endParaRPr>
          </a:p>
          <a:p>
            <a:pPr marL="342900" lvl="0" indent="-228600" algn="l" rtl="0">
              <a:lnSpc>
                <a:spcPct val="90000"/>
              </a:lnSpc>
              <a:spcBef>
                <a:spcPts val="1000"/>
              </a:spcBef>
              <a:spcAft>
                <a:spcPts val="0"/>
              </a:spcAft>
              <a:buClr>
                <a:schemeClr val="dk1"/>
              </a:buClr>
              <a:buSzPts val="1800"/>
              <a:buNone/>
            </a:pPr>
            <a:endParaRPr sz="1800">
              <a:solidFill>
                <a:schemeClr val="dk1"/>
              </a:solidFill>
            </a:endParaRPr>
          </a:p>
        </p:txBody>
      </p:sp>
      <p:cxnSp>
        <p:nvCxnSpPr>
          <p:cNvPr id="285" name="Google Shape;285;p16"/>
          <p:cNvCxnSpPr/>
          <p:nvPr/>
        </p:nvCxnSpPr>
        <p:spPr>
          <a:xfrm>
            <a:off x="3739243" y="1600200"/>
            <a:ext cx="1632857" cy="241300"/>
          </a:xfrm>
          <a:prstGeom prst="straightConnector1">
            <a:avLst/>
          </a:prstGeom>
          <a:noFill/>
          <a:ln w="38100" cap="flat" cmpd="sng">
            <a:solidFill>
              <a:srgbClr val="FF0000"/>
            </a:solidFill>
            <a:prstDash val="solid"/>
            <a:miter lim="800000"/>
            <a:headEnd type="none" w="sm" len="sm"/>
            <a:tailEnd type="triangle" w="med" len="med"/>
          </a:ln>
        </p:spPr>
      </p:cxnSp>
      <p:cxnSp>
        <p:nvCxnSpPr>
          <p:cNvPr id="286" name="Google Shape;286;p16"/>
          <p:cNvCxnSpPr/>
          <p:nvPr/>
        </p:nvCxnSpPr>
        <p:spPr>
          <a:xfrm rot="10800000" flipH="1">
            <a:off x="3886200" y="2222501"/>
            <a:ext cx="1600200" cy="1908628"/>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838200" y="-77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Rules of PsychoPy</a:t>
            </a:r>
            <a:endParaRPr/>
          </a:p>
        </p:txBody>
      </p:sp>
      <p:sp>
        <p:nvSpPr>
          <p:cNvPr id="292" name="Google Shape;292;p17"/>
          <p:cNvSpPr txBox="1">
            <a:spLocks noGrp="1"/>
          </p:cNvSpPr>
          <p:nvPr>
            <p:ph type="body" idx="1"/>
          </p:nvPr>
        </p:nvSpPr>
        <p:spPr>
          <a:xfrm>
            <a:off x="1325798" y="1317796"/>
            <a:ext cx="9479361" cy="28623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Everything requires a </a:t>
            </a:r>
            <a:r>
              <a:rPr lang="en-GB" b="1" dirty="0"/>
              <a:t>unique name</a:t>
            </a:r>
            <a:endParaRPr b="1" dirty="0"/>
          </a:p>
          <a:p>
            <a:pPr marL="228600" lvl="0" indent="-228600" algn="l" rtl="0">
              <a:lnSpc>
                <a:spcPct val="90000"/>
              </a:lnSpc>
              <a:spcBef>
                <a:spcPts val="1000"/>
              </a:spcBef>
              <a:spcAft>
                <a:spcPts val="0"/>
              </a:spcAft>
              <a:buClr>
                <a:schemeClr val="dk1"/>
              </a:buClr>
              <a:buSzPts val="2800"/>
              <a:buChar char="•"/>
            </a:pPr>
            <a:r>
              <a:rPr lang="en-GB" dirty="0"/>
              <a:t>Names must only contain letters, numbers and underscores</a:t>
            </a:r>
            <a:endParaRPr dirty="0"/>
          </a:p>
          <a:p>
            <a:pPr marL="228600" lvl="0" indent="-228600" algn="l" rtl="0">
              <a:lnSpc>
                <a:spcPct val="90000"/>
              </a:lnSpc>
              <a:spcBef>
                <a:spcPts val="1000"/>
              </a:spcBef>
              <a:spcAft>
                <a:spcPts val="0"/>
              </a:spcAft>
              <a:buClr>
                <a:schemeClr val="dk1"/>
              </a:buClr>
              <a:buSzPts val="2800"/>
              <a:buChar char="•"/>
            </a:pPr>
            <a:r>
              <a:rPr lang="en-GB" dirty="0"/>
              <a:t>No spaces, punctuation or math symbols</a:t>
            </a:r>
            <a:endParaRPr dirty="0"/>
          </a:p>
          <a:p>
            <a:pPr marL="228600" lvl="0" indent="-228600" algn="l" rtl="0">
              <a:lnSpc>
                <a:spcPct val="90000"/>
              </a:lnSpc>
              <a:spcBef>
                <a:spcPts val="1000"/>
              </a:spcBef>
              <a:spcAft>
                <a:spcPts val="0"/>
              </a:spcAft>
              <a:buClr>
                <a:schemeClr val="dk1"/>
              </a:buClr>
              <a:buSzPts val="2800"/>
              <a:buChar char="•"/>
            </a:pPr>
            <a:r>
              <a:rPr lang="en-GB" dirty="0"/>
              <a:t>Save often</a:t>
            </a:r>
            <a:endParaRPr dirty="0"/>
          </a:p>
          <a:p>
            <a:pPr marL="228600" lvl="0" indent="-228600" algn="l" rtl="0">
              <a:lnSpc>
                <a:spcPct val="90000"/>
              </a:lnSpc>
              <a:spcBef>
                <a:spcPts val="1000"/>
              </a:spcBef>
              <a:spcAft>
                <a:spcPts val="0"/>
              </a:spcAft>
              <a:buClr>
                <a:schemeClr val="dk1"/>
              </a:buClr>
              <a:buSzPts val="2800"/>
              <a:buChar char="•"/>
            </a:pPr>
            <a:r>
              <a:rPr lang="en-GB" dirty="0"/>
              <a:t>Back up often</a:t>
            </a:r>
            <a:endParaRPr dirty="0"/>
          </a:p>
        </p:txBody>
      </p:sp>
      <p:sp>
        <p:nvSpPr>
          <p:cNvPr id="293" name="Google Shape;293;p17"/>
          <p:cNvSpPr txBox="1"/>
          <p:nvPr/>
        </p:nvSpPr>
        <p:spPr>
          <a:xfrm>
            <a:off x="838200" y="3517332"/>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dirty="0">
                <a:solidFill>
                  <a:schemeClr val="dk1"/>
                </a:solidFill>
                <a:latin typeface="Calibri"/>
                <a:ea typeface="Calibri"/>
                <a:cs typeface="Calibri"/>
                <a:sym typeface="Calibri"/>
              </a:rPr>
              <a:t>Naming Conventions</a:t>
            </a:r>
            <a:endParaRPr sz="1400" b="0" i="0" u="none" strike="noStrike" cap="none" dirty="0">
              <a:solidFill>
                <a:srgbClr val="000000"/>
              </a:solidFill>
              <a:latin typeface="Arial"/>
              <a:ea typeface="Arial"/>
              <a:cs typeface="Arial"/>
              <a:sym typeface="Arial"/>
            </a:endParaRPr>
          </a:p>
        </p:txBody>
      </p:sp>
      <p:sp>
        <p:nvSpPr>
          <p:cNvPr id="294" name="Google Shape;294;p17"/>
          <p:cNvSpPr txBox="1"/>
          <p:nvPr/>
        </p:nvSpPr>
        <p:spPr>
          <a:xfrm>
            <a:off x="1356320" y="4573247"/>
            <a:ext cx="9479361" cy="184932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if presenting a text stimulus a sensible programming convention would be name the stimulus </a:t>
            </a:r>
            <a:r>
              <a:rPr lang="en-GB" sz="2800" b="0" i="0" u="none" strike="noStrike" cap="none" dirty="0" err="1">
                <a:solidFill>
                  <a:schemeClr val="dk1"/>
                </a:solidFill>
                <a:latin typeface="Calibri"/>
                <a:ea typeface="Calibri"/>
                <a:cs typeface="Calibri"/>
                <a:sym typeface="Calibri"/>
              </a:rPr>
              <a:t>stimTxt</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a sensible approach to name the response to that stimulus might be  </a:t>
            </a:r>
            <a:r>
              <a:rPr lang="en-GB" sz="2800" b="0" i="0" u="none" strike="noStrike" cap="none" dirty="0" err="1">
                <a:solidFill>
                  <a:schemeClr val="dk1"/>
                </a:solidFill>
                <a:latin typeface="Calibri"/>
                <a:ea typeface="Calibri"/>
                <a:cs typeface="Calibri"/>
                <a:sym typeface="Calibri"/>
              </a:rPr>
              <a:t>stimResp</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5445495" y="0"/>
            <a:ext cx="5925310" cy="11749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GB" sz="2400"/>
              <a:t>monitor properties</a:t>
            </a:r>
            <a:endParaRPr/>
          </a:p>
        </p:txBody>
      </p:sp>
      <p:sp>
        <p:nvSpPr>
          <p:cNvPr id="300" name="Google Shape;300;p19"/>
          <p:cNvSpPr txBox="1">
            <a:spLocks noGrp="1"/>
          </p:cNvSpPr>
          <p:nvPr>
            <p:ph type="body" idx="1"/>
          </p:nvPr>
        </p:nvSpPr>
        <p:spPr>
          <a:xfrm>
            <a:off x="5445495" y="914400"/>
            <a:ext cx="6524831" cy="5943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a:t>It is important to set your monitor properties</a:t>
            </a:r>
            <a:endParaRPr/>
          </a:p>
          <a:p>
            <a:pPr marL="228600" lvl="0" indent="-228600" algn="l" rtl="0">
              <a:lnSpc>
                <a:spcPct val="90000"/>
              </a:lnSpc>
              <a:spcBef>
                <a:spcPts val="1000"/>
              </a:spcBef>
              <a:spcAft>
                <a:spcPts val="0"/>
              </a:spcAft>
              <a:buClr>
                <a:schemeClr val="dk1"/>
              </a:buClr>
              <a:buSzPts val="2000"/>
              <a:buChar char="•"/>
            </a:pPr>
            <a:r>
              <a:rPr lang="en-GB" sz="2000"/>
              <a:t>To do this you need to know your screen resolution for the PC/Mac that you are using</a:t>
            </a:r>
            <a:endParaRPr/>
          </a:p>
          <a:p>
            <a:pPr marL="228600" lvl="0" indent="-228600" algn="l" rtl="0">
              <a:lnSpc>
                <a:spcPct val="90000"/>
              </a:lnSpc>
              <a:spcBef>
                <a:spcPts val="1000"/>
              </a:spcBef>
              <a:spcAft>
                <a:spcPts val="0"/>
              </a:spcAft>
              <a:buClr>
                <a:schemeClr val="dk1"/>
              </a:buClr>
              <a:buSzPts val="2000"/>
              <a:buChar char="•"/>
            </a:pPr>
            <a:r>
              <a:rPr lang="en-GB" sz="2000" u="sng">
                <a:solidFill>
                  <a:schemeClr val="hlink"/>
                </a:solidFill>
                <a:hlinkClick r:id="rId3"/>
              </a:rPr>
              <a:t>https://www.rapidtables.com/web/tools/screen-resolution.html</a:t>
            </a:r>
            <a:r>
              <a:rPr lang="en-GB" sz="2000"/>
              <a:t> </a:t>
            </a:r>
            <a:endParaRPr/>
          </a:p>
          <a:p>
            <a:pPr marL="228600" lvl="0" indent="-228600" algn="l" rtl="0">
              <a:lnSpc>
                <a:spcPct val="90000"/>
              </a:lnSpc>
              <a:spcBef>
                <a:spcPts val="1000"/>
              </a:spcBef>
              <a:spcAft>
                <a:spcPts val="0"/>
              </a:spcAft>
              <a:buClr>
                <a:schemeClr val="dk1"/>
              </a:buClr>
              <a:buSzPts val="2000"/>
              <a:buChar char="•"/>
            </a:pPr>
            <a:r>
              <a:rPr lang="en-GB" sz="2000"/>
              <a:t>Click the </a:t>
            </a:r>
            <a:r>
              <a:rPr lang="en-GB" sz="2000" b="1"/>
              <a:t>Monitor</a:t>
            </a:r>
            <a:r>
              <a:rPr lang="en-GB" sz="2000"/>
              <a:t> icon on the toolbar</a:t>
            </a:r>
            <a:endParaRPr/>
          </a:p>
          <a:p>
            <a:pPr marL="228600" lvl="0" indent="-228600" algn="l" rtl="0">
              <a:lnSpc>
                <a:spcPct val="90000"/>
              </a:lnSpc>
              <a:spcBef>
                <a:spcPts val="1000"/>
              </a:spcBef>
              <a:spcAft>
                <a:spcPts val="0"/>
              </a:spcAft>
              <a:buClr>
                <a:schemeClr val="dk1"/>
              </a:buClr>
              <a:buSzPts val="2000"/>
              <a:buChar char="•"/>
            </a:pPr>
            <a:r>
              <a:rPr lang="en-GB" sz="2000"/>
              <a:t>Click </a:t>
            </a:r>
            <a:r>
              <a:rPr lang="en-GB" sz="2000" b="1"/>
              <a:t>New, </a:t>
            </a:r>
            <a:r>
              <a:rPr lang="en-GB" sz="2000"/>
              <a:t>give your monitor a name (call it </a:t>
            </a:r>
            <a:r>
              <a:rPr lang="en-GB" sz="2000" b="1"/>
              <a:t>PC</a:t>
            </a:r>
            <a:r>
              <a:rPr lang="en-GB" sz="2000"/>
              <a:t>)</a:t>
            </a:r>
            <a:endParaRPr sz="2000" b="1"/>
          </a:p>
          <a:p>
            <a:pPr marL="228600" lvl="0" indent="-228600" algn="l" rtl="0">
              <a:lnSpc>
                <a:spcPct val="90000"/>
              </a:lnSpc>
              <a:spcBef>
                <a:spcPts val="1000"/>
              </a:spcBef>
              <a:spcAft>
                <a:spcPts val="0"/>
              </a:spcAft>
              <a:buClr>
                <a:schemeClr val="dk1"/>
              </a:buClr>
              <a:buSzPts val="2000"/>
              <a:buChar char="•"/>
            </a:pPr>
            <a:r>
              <a:rPr lang="en-GB" sz="2000"/>
              <a:t>Complete the </a:t>
            </a:r>
            <a:r>
              <a:rPr lang="en-GB" sz="2000" b="1"/>
              <a:t>Screen Distance </a:t>
            </a:r>
            <a:r>
              <a:rPr lang="en-GB" sz="2000"/>
              <a:t>box</a:t>
            </a:r>
            <a:r>
              <a:rPr lang="en-GB" sz="2000" b="1"/>
              <a:t> </a:t>
            </a:r>
            <a:r>
              <a:rPr lang="en-GB" sz="2000"/>
              <a:t>using </a:t>
            </a:r>
            <a:r>
              <a:rPr lang="en-GB" sz="2000" b="1"/>
              <a:t>60 cm </a:t>
            </a:r>
            <a:r>
              <a:rPr lang="en-GB" sz="2000"/>
              <a:t>as the default</a:t>
            </a:r>
            <a:endParaRPr/>
          </a:p>
          <a:p>
            <a:pPr marL="228600" lvl="0" indent="-228600" algn="l" rtl="0">
              <a:lnSpc>
                <a:spcPct val="90000"/>
              </a:lnSpc>
              <a:spcBef>
                <a:spcPts val="1000"/>
              </a:spcBef>
              <a:spcAft>
                <a:spcPts val="0"/>
              </a:spcAft>
              <a:buClr>
                <a:schemeClr val="dk1"/>
              </a:buClr>
              <a:buSzPts val="2000"/>
              <a:buChar char="•"/>
            </a:pPr>
            <a:r>
              <a:rPr lang="en-GB" sz="2000"/>
              <a:t>Input the screen resolution in the </a:t>
            </a:r>
            <a:r>
              <a:rPr lang="en-GB" sz="2000" b="1"/>
              <a:t>Size</a:t>
            </a:r>
            <a:r>
              <a:rPr lang="en-GB" sz="2000"/>
              <a:t> boxes</a:t>
            </a:r>
            <a:endParaRPr/>
          </a:p>
          <a:p>
            <a:pPr marL="228600" lvl="0" indent="-228600" algn="l" rtl="0">
              <a:lnSpc>
                <a:spcPct val="90000"/>
              </a:lnSpc>
              <a:spcBef>
                <a:spcPts val="1000"/>
              </a:spcBef>
              <a:spcAft>
                <a:spcPts val="0"/>
              </a:spcAft>
              <a:buClr>
                <a:schemeClr val="dk1"/>
              </a:buClr>
              <a:buSzPts val="2000"/>
              <a:buChar char="•"/>
            </a:pPr>
            <a:r>
              <a:rPr lang="en-GB" sz="2000"/>
              <a:t>Input the screen width in the </a:t>
            </a:r>
            <a:r>
              <a:rPr lang="en-GB" sz="2000" b="1"/>
              <a:t>Screen Width </a:t>
            </a:r>
            <a:r>
              <a:rPr lang="en-GB" sz="2000"/>
              <a:t>box</a:t>
            </a:r>
            <a:endParaRPr/>
          </a:p>
          <a:p>
            <a:pPr marL="228600" lvl="0" indent="-228600" algn="l" rtl="0">
              <a:lnSpc>
                <a:spcPct val="90000"/>
              </a:lnSpc>
              <a:spcBef>
                <a:spcPts val="1000"/>
              </a:spcBef>
              <a:spcAft>
                <a:spcPts val="0"/>
              </a:spcAft>
              <a:buClr>
                <a:schemeClr val="dk1"/>
              </a:buClr>
              <a:buSzPts val="2000"/>
              <a:buChar char="•"/>
            </a:pPr>
            <a:r>
              <a:rPr lang="en-GB" sz="2000"/>
              <a:t>Click </a:t>
            </a:r>
            <a:r>
              <a:rPr lang="en-GB" sz="2000" b="1"/>
              <a:t>Save</a:t>
            </a:r>
            <a:endParaRPr/>
          </a:p>
        </p:txBody>
      </p:sp>
      <p:cxnSp>
        <p:nvCxnSpPr>
          <p:cNvPr id="301" name="Google Shape;301;p19"/>
          <p:cNvCxnSpPr/>
          <p:nvPr/>
        </p:nvCxnSpPr>
        <p:spPr>
          <a:xfrm rot="10800000">
            <a:off x="4657346" y="642939"/>
            <a:ext cx="900492" cy="2661299"/>
          </a:xfrm>
          <a:prstGeom prst="straightConnector1">
            <a:avLst/>
          </a:prstGeom>
          <a:noFill/>
          <a:ln w="38100" cap="flat" cmpd="sng">
            <a:solidFill>
              <a:srgbClr val="FF0000"/>
            </a:solidFill>
            <a:prstDash val="solid"/>
            <a:miter lim="800000"/>
            <a:headEnd type="none" w="sm" len="sm"/>
            <a:tailEnd type="triangle" w="med" len="med"/>
          </a:ln>
        </p:spPr>
      </p:cxnSp>
      <p:pic>
        <p:nvPicPr>
          <p:cNvPr id="303" name="Google Shape;303;p19"/>
          <p:cNvPicPr preferRelativeResize="0"/>
          <p:nvPr/>
        </p:nvPicPr>
        <p:blipFill rotWithShape="1">
          <a:blip r:embed="rId4">
            <a:alphaModFix/>
          </a:blip>
          <a:srcRect r="10347"/>
          <a:stretch/>
        </p:blipFill>
        <p:spPr>
          <a:xfrm>
            <a:off x="21" y="10"/>
            <a:ext cx="4526260" cy="6857990"/>
          </a:xfrm>
          <a:prstGeom prst="rect">
            <a:avLst/>
          </a:prstGeom>
          <a:noFill/>
          <a:ln>
            <a:noFill/>
          </a:ln>
        </p:spPr>
      </p:pic>
      <p:cxnSp>
        <p:nvCxnSpPr>
          <p:cNvPr id="302" name="Google Shape;302;p19"/>
          <p:cNvCxnSpPr/>
          <p:nvPr/>
        </p:nvCxnSpPr>
        <p:spPr>
          <a:xfrm flipH="1">
            <a:off x="3057526" y="4653643"/>
            <a:ext cx="2387969" cy="56129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5"/>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5"/>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152" name="Google Shape;152;p5"/>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5"/>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5"/>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dirty="0">
                <a:solidFill>
                  <a:srgbClr val="FFFFFF"/>
                </a:solidFill>
              </a:rPr>
              <a:t>Planning &amp; designing experiments</a:t>
            </a:r>
            <a:endParaRPr sz="3200" dirty="0">
              <a:solidFill>
                <a:srgbClr val="FEFFFF"/>
              </a:solidFill>
            </a:endParaRPr>
          </a:p>
        </p:txBody>
      </p:sp>
      <p:sp>
        <p:nvSpPr>
          <p:cNvPr id="156" name="Google Shape;156;p5"/>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and designing experiments</a:t>
            </a:r>
            <a:endParaRPr/>
          </a:p>
        </p:txBody>
      </p:sp>
      <p:sp>
        <p:nvSpPr>
          <p:cNvPr id="162" name="Google Shape;162;p6"/>
          <p:cNvSpPr/>
          <p:nvPr/>
        </p:nvSpPr>
        <p:spPr>
          <a:xfrm>
            <a:off x="838200" y="1416243"/>
            <a:ext cx="954072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GB" sz="2400" b="1" i="0" u="none" strike="noStrike" cap="none" dirty="0">
                <a:solidFill>
                  <a:schemeClr val="dk1"/>
                </a:solidFill>
                <a:latin typeface="Calibri"/>
                <a:ea typeface="Calibri"/>
                <a:cs typeface="Calibri"/>
                <a:sym typeface="Calibri"/>
              </a:rPr>
              <a:t>A well designed experiment is as simple as possible!!</a:t>
            </a:r>
            <a:endParaRPr sz="1800" b="0" i="0" u="none" strike="noStrike" cap="none" dirty="0">
              <a:solidFill>
                <a:schemeClr val="dk1"/>
              </a:solidFill>
              <a:latin typeface="Calibri"/>
              <a:ea typeface="Calibri"/>
              <a:cs typeface="Calibri"/>
              <a:sym typeface="Calibri"/>
            </a:endParaRPr>
          </a:p>
        </p:txBody>
      </p:sp>
      <p:grpSp>
        <p:nvGrpSpPr>
          <p:cNvPr id="163" name="Google Shape;163;p6"/>
          <p:cNvGrpSpPr/>
          <p:nvPr/>
        </p:nvGrpSpPr>
        <p:grpSpPr>
          <a:xfrm>
            <a:off x="1050072" y="2074308"/>
            <a:ext cx="6636352" cy="788176"/>
            <a:chOff x="1050072" y="2074308"/>
            <a:chExt cx="6636352" cy="788176"/>
          </a:xfrm>
        </p:grpSpPr>
        <p:sp>
          <p:nvSpPr>
            <p:cNvPr id="164" name="Google Shape;164;p6"/>
            <p:cNvSpPr/>
            <p:nvPr/>
          </p:nvSpPr>
          <p:spPr>
            <a:xfrm>
              <a:off x="1050072" y="2154638"/>
              <a:ext cx="424154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 want to test</a:t>
              </a:r>
              <a:endParaRPr sz="2000" b="0" i="0" u="none" strike="noStrike" cap="none" dirty="0">
                <a:solidFill>
                  <a:schemeClr val="dk1"/>
                </a:solidFill>
                <a:latin typeface="Calibri"/>
                <a:ea typeface="Calibri"/>
                <a:cs typeface="Calibri"/>
                <a:sym typeface="Calibri"/>
              </a:endParaRPr>
            </a:p>
          </p:txBody>
        </p:sp>
        <p:sp>
          <p:nvSpPr>
            <p:cNvPr id="165" name="Google Shape;165;p6"/>
            <p:cNvSpPr/>
            <p:nvPr/>
          </p:nvSpPr>
          <p:spPr>
            <a:xfrm>
              <a:off x="6114102" y="2074308"/>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Define the problem</a:t>
              </a:r>
              <a:endParaRPr sz="2000" b="0" i="0" u="none" strike="noStrike" cap="none">
                <a:solidFill>
                  <a:schemeClr val="dk1"/>
                </a:solidFill>
                <a:latin typeface="Calibri"/>
                <a:ea typeface="Calibri"/>
                <a:cs typeface="Calibri"/>
                <a:sym typeface="Calibri"/>
              </a:endParaRPr>
            </a:p>
          </p:txBody>
        </p:sp>
      </p:grpSp>
      <p:grpSp>
        <p:nvGrpSpPr>
          <p:cNvPr id="166" name="Google Shape;166;p6"/>
          <p:cNvGrpSpPr/>
          <p:nvPr/>
        </p:nvGrpSpPr>
        <p:grpSpPr>
          <a:xfrm>
            <a:off x="1027713" y="2754533"/>
            <a:ext cx="6640609" cy="1015622"/>
            <a:chOff x="1027713" y="2754533"/>
            <a:chExt cx="6640609" cy="1015622"/>
          </a:xfrm>
        </p:grpSpPr>
        <p:sp>
          <p:nvSpPr>
            <p:cNvPr id="167" name="Google Shape;167;p6"/>
            <p:cNvSpPr/>
            <p:nvPr/>
          </p:nvSpPr>
          <p:spPr>
            <a:xfrm>
              <a:off x="1027713" y="2754533"/>
              <a:ext cx="4459554"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your variables are, has it been done previously? Anything similar? </a:t>
              </a:r>
              <a:endParaRPr sz="2000" b="0" i="0" u="none" strike="noStrike" cap="none" dirty="0">
                <a:solidFill>
                  <a:schemeClr val="dk1"/>
                </a:solidFill>
                <a:latin typeface="Calibri"/>
                <a:ea typeface="Calibri"/>
                <a:cs typeface="Calibri"/>
                <a:sym typeface="Calibri"/>
              </a:endParaRPr>
            </a:p>
          </p:txBody>
        </p:sp>
        <p:sp>
          <p:nvSpPr>
            <p:cNvPr id="168" name="Google Shape;168;p6"/>
            <p:cNvSpPr/>
            <p:nvPr/>
          </p:nvSpPr>
          <p:spPr>
            <a:xfrm>
              <a:off x="6096000" y="2893717"/>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dirty="0">
                  <a:solidFill>
                    <a:schemeClr val="lt1"/>
                  </a:solidFill>
                  <a:latin typeface="Calibri"/>
                  <a:ea typeface="Calibri"/>
                  <a:cs typeface="Calibri"/>
                  <a:sym typeface="Calibri"/>
                </a:rPr>
                <a:t>Literature search</a:t>
              </a:r>
              <a:endParaRPr sz="2000" b="0" i="0" u="none" strike="noStrike" cap="none" dirty="0">
                <a:solidFill>
                  <a:schemeClr val="dk1"/>
                </a:solidFill>
                <a:latin typeface="Calibri"/>
                <a:ea typeface="Calibri"/>
                <a:cs typeface="Calibri"/>
                <a:sym typeface="Calibri"/>
              </a:endParaRPr>
            </a:p>
          </p:txBody>
        </p:sp>
      </p:grpSp>
      <p:grpSp>
        <p:nvGrpSpPr>
          <p:cNvPr id="169" name="Google Shape;169;p6"/>
          <p:cNvGrpSpPr/>
          <p:nvPr/>
        </p:nvGrpSpPr>
        <p:grpSpPr>
          <a:xfrm>
            <a:off x="1027713" y="3908931"/>
            <a:ext cx="6658710" cy="2240672"/>
            <a:chOff x="1027713" y="4884291"/>
            <a:chExt cx="6658710" cy="2240672"/>
          </a:xfrm>
        </p:grpSpPr>
        <p:sp>
          <p:nvSpPr>
            <p:cNvPr id="170" name="Google Shape;170;p6"/>
            <p:cNvSpPr/>
            <p:nvPr/>
          </p:nvSpPr>
          <p:spPr>
            <a:xfrm>
              <a:off x="1050072" y="4884291"/>
              <a:ext cx="441483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the structure of the experiment – how will it run</a:t>
              </a:r>
              <a:endParaRPr sz="2000" b="0" i="0" u="none" strike="noStrike" cap="none" dirty="0">
                <a:solidFill>
                  <a:schemeClr val="dk1"/>
                </a:solidFill>
                <a:latin typeface="Calibri"/>
                <a:ea typeface="Calibri"/>
                <a:cs typeface="Calibri"/>
                <a:sym typeface="Calibri"/>
              </a:endParaRPr>
            </a:p>
          </p:txBody>
        </p:sp>
        <p:sp>
          <p:nvSpPr>
            <p:cNvPr id="171" name="Google Shape;171;p6"/>
            <p:cNvSpPr/>
            <p:nvPr/>
          </p:nvSpPr>
          <p:spPr>
            <a:xfrm>
              <a:off x="1050072" y="56224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your stimuli carefully</a:t>
              </a:r>
              <a:endParaRPr sz="2000" b="0" i="0" u="none" strike="noStrike" cap="none" dirty="0">
                <a:solidFill>
                  <a:schemeClr val="dk1"/>
                </a:solidFill>
                <a:latin typeface="Calibri"/>
                <a:ea typeface="Calibri"/>
                <a:cs typeface="Calibri"/>
                <a:sym typeface="Calibri"/>
              </a:endParaRPr>
            </a:p>
          </p:txBody>
        </p:sp>
        <p:sp>
          <p:nvSpPr>
            <p:cNvPr id="172" name="Google Shape;172;p6"/>
            <p:cNvSpPr/>
            <p:nvPr/>
          </p:nvSpPr>
          <p:spPr>
            <a:xfrm>
              <a:off x="1027713" y="64171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think about designing confounds out of the experiment</a:t>
              </a:r>
              <a:endParaRPr sz="2000" b="0" i="0" u="none" strike="noStrike" cap="none" dirty="0">
                <a:solidFill>
                  <a:schemeClr val="dk1"/>
                </a:solidFill>
                <a:latin typeface="Calibri"/>
                <a:ea typeface="Calibri"/>
                <a:cs typeface="Calibri"/>
                <a:sym typeface="Calibri"/>
              </a:endParaRPr>
            </a:p>
          </p:txBody>
        </p:sp>
        <p:sp>
          <p:nvSpPr>
            <p:cNvPr id="173" name="Google Shape;173;p6"/>
            <p:cNvSpPr/>
            <p:nvPr/>
          </p:nvSpPr>
          <p:spPr>
            <a:xfrm>
              <a:off x="6114101" y="5489135"/>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Research Design</a:t>
              </a:r>
              <a:endParaRPr sz="2000" b="0" i="0" u="none" strike="noStrike" cap="none">
                <a:solidFill>
                  <a:schemeClr val="dk1"/>
                </a:solidFill>
                <a:latin typeface="Calibri"/>
                <a:ea typeface="Calibri"/>
                <a:cs typeface="Calibri"/>
                <a:sym typeface="Calibri"/>
              </a:endParaRPr>
            </a:p>
          </p:txBody>
        </p:sp>
      </p:grpSp>
      <p:sp>
        <p:nvSpPr>
          <p:cNvPr id="174" name="Google Shape;174;p6"/>
          <p:cNvSpPr/>
          <p:nvPr/>
        </p:nvSpPr>
        <p:spPr>
          <a:xfrm>
            <a:off x="9614324" y="449161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Create experiment</a:t>
            </a:r>
            <a:endParaRPr sz="1800" b="0" i="0" u="none" strike="noStrike" cap="none">
              <a:solidFill>
                <a:schemeClr val="dk1"/>
              </a:solidFill>
              <a:latin typeface="Calibri"/>
              <a:ea typeface="Calibri"/>
              <a:cs typeface="Calibri"/>
              <a:sym typeface="Calibri"/>
            </a:endParaRPr>
          </a:p>
        </p:txBody>
      </p:sp>
      <p:grpSp>
        <p:nvGrpSpPr>
          <p:cNvPr id="175" name="Google Shape;175;p6"/>
          <p:cNvGrpSpPr/>
          <p:nvPr/>
        </p:nvGrpSpPr>
        <p:grpSpPr>
          <a:xfrm>
            <a:off x="7962478" y="2402129"/>
            <a:ext cx="3224168" cy="831700"/>
            <a:chOff x="7962478" y="2402129"/>
            <a:chExt cx="3224168" cy="831700"/>
          </a:xfrm>
        </p:grpSpPr>
        <p:sp>
          <p:nvSpPr>
            <p:cNvPr id="176" name="Google Shape;176;p6"/>
            <p:cNvSpPr/>
            <p:nvPr/>
          </p:nvSpPr>
          <p:spPr>
            <a:xfrm>
              <a:off x="9614324" y="241442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Hypothesise</a:t>
              </a: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7962478" y="2402129"/>
              <a:ext cx="1651846" cy="831700"/>
            </a:xfrm>
            <a:prstGeom prst="rightBrace">
              <a:avLst>
                <a:gd name="adj1" fmla="val 8333"/>
                <a:gd name="adj2" fmla="val 50000"/>
              </a:avLst>
            </a:prstGeom>
            <a:solidFill>
              <a:srgbClr val="FF0000"/>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cxnSp>
        <p:nvCxnSpPr>
          <p:cNvPr id="178" name="Google Shape;178;p6"/>
          <p:cNvCxnSpPr>
            <a:stCxn id="176" idx="2"/>
          </p:cNvCxnSpPr>
          <p:nvPr/>
        </p:nvCxnSpPr>
        <p:spPr>
          <a:xfrm flipH="1">
            <a:off x="6949585" y="3094645"/>
            <a:ext cx="3450900" cy="1397100"/>
          </a:xfrm>
          <a:prstGeom prst="straightConnector1">
            <a:avLst/>
          </a:prstGeom>
          <a:noFill/>
          <a:ln w="38100" cap="flat" cmpd="sng">
            <a:solidFill>
              <a:srgbClr val="FF0000"/>
            </a:solidFill>
            <a:prstDash val="solid"/>
            <a:miter lim="800000"/>
            <a:headEnd type="none" w="sm" len="sm"/>
            <a:tailEnd type="triangle" w="med" len="med"/>
          </a:ln>
        </p:spPr>
      </p:cxnSp>
      <p:cxnSp>
        <p:nvCxnSpPr>
          <p:cNvPr id="179" name="Google Shape;179;p6"/>
          <p:cNvCxnSpPr>
            <a:stCxn id="173" idx="3"/>
            <a:endCxn id="174" idx="1"/>
          </p:cNvCxnSpPr>
          <p:nvPr/>
        </p:nvCxnSpPr>
        <p:spPr>
          <a:xfrm rot="10800000" flipH="1">
            <a:off x="7686423" y="4831688"/>
            <a:ext cx="1927800" cy="222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p:tgtEl>
                                          <p:spTgt spid="16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 calcmode="lin" valueType="num">
                                      <p:cBhvr additive="base">
                                        <p:cTn id="12"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 calcmode="lin" valueType="num">
                                      <p:cBhvr additive="base">
                                        <p:cTn id="17" dur="500"/>
                                        <p:tgtEl>
                                          <p:spTgt spid="17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 calcmode="lin" valueType="num">
                                      <p:cBhvr additive="base">
                                        <p:cTn id="22"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 calcmode="lin" valueType="num">
                                      <p:cBhvr additive="base">
                                        <p:cTn id="27" dur="500"/>
                                        <p:tgtEl>
                                          <p:spTgt spid="17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9"/>
                                        </p:tgtEl>
                                        <p:attrNameLst>
                                          <p:attrName>style.visibility</p:attrName>
                                        </p:attrNameLst>
                                      </p:cBhvr>
                                      <p:to>
                                        <p:strVal val="visible"/>
                                      </p:to>
                                    </p:set>
                                    <p:anim calcmode="lin" valueType="num">
                                      <p:cBhvr additive="base">
                                        <p:cTn id="32" dur="500"/>
                                        <p:tgtEl>
                                          <p:spTgt spid="17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
                                        </p:tgtEl>
                                        <p:attrNameLst>
                                          <p:attrName>style.visibility</p:attrName>
                                        </p:attrNameLst>
                                      </p:cBhvr>
                                      <p:to>
                                        <p:strVal val="visible"/>
                                      </p:to>
                                    </p:set>
                                    <p:anim calcmode="lin" valueType="num">
                                      <p:cBhvr additive="base">
                                        <p:cTn id="37" dur="500"/>
                                        <p:tgtEl>
                                          <p:spTgt spid="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PREPARATION– Download PsychoPy Builder</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https://www.psychopy.org/download.html</a:t>
              </a:r>
              <a:endParaRPr sz="2500" b="0" i="0" u="none" strike="noStrike" cap="none">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Run the installation package</a:t>
              </a:r>
              <a:endParaRPr sz="2500" b="0" i="0" u="none" strike="noStrike" cap="none">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Open PsychoPy Builder</a:t>
              </a:r>
              <a:endParaRPr sz="25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&amp; Designing experiments</a:t>
            </a:r>
            <a:endParaRPr/>
          </a:p>
        </p:txBody>
      </p:sp>
      <p:sp>
        <p:nvSpPr>
          <p:cNvPr id="185" name="Google Shape;185;p7"/>
          <p:cNvSpPr txBox="1">
            <a:spLocks noGrp="1"/>
          </p:cNvSpPr>
          <p:nvPr>
            <p:ph type="body" idx="1"/>
          </p:nvPr>
        </p:nvSpPr>
        <p:spPr>
          <a:xfrm>
            <a:off x="1265588" y="1542139"/>
            <a:ext cx="10057731" cy="10834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dirty="0"/>
              <a:t>It is helpful to </a:t>
            </a:r>
            <a:r>
              <a:rPr lang="en-GB" sz="2400" b="1" dirty="0"/>
              <a:t>visualise</a:t>
            </a:r>
            <a:r>
              <a:rPr lang="en-GB" sz="2400" dirty="0"/>
              <a:t> experiments before you begin programming</a:t>
            </a:r>
            <a:endParaRPr dirty="0"/>
          </a:p>
          <a:p>
            <a:pPr marL="228600" lvl="0" indent="-228600" algn="l" rtl="0">
              <a:lnSpc>
                <a:spcPct val="90000"/>
              </a:lnSpc>
              <a:spcBef>
                <a:spcPts val="1000"/>
              </a:spcBef>
              <a:spcAft>
                <a:spcPts val="0"/>
              </a:spcAft>
              <a:buClr>
                <a:schemeClr val="dk1"/>
              </a:buClr>
              <a:buSzPts val="2400"/>
              <a:buChar char="•"/>
            </a:pPr>
            <a:r>
              <a:rPr lang="en-GB" sz="2400" dirty="0"/>
              <a:t>We usually begin at the level of the </a:t>
            </a:r>
            <a:r>
              <a:rPr lang="en-GB" sz="2400" b="1" dirty="0"/>
              <a:t>individual trial </a:t>
            </a:r>
            <a:endParaRPr b="1" dirty="0"/>
          </a:p>
        </p:txBody>
      </p:sp>
      <p:grpSp>
        <p:nvGrpSpPr>
          <p:cNvPr id="186" name="Google Shape;186;p7"/>
          <p:cNvGrpSpPr/>
          <p:nvPr/>
        </p:nvGrpSpPr>
        <p:grpSpPr>
          <a:xfrm>
            <a:off x="1768955" y="2833525"/>
            <a:ext cx="7814109" cy="3324472"/>
            <a:chOff x="724829" y="3245005"/>
            <a:chExt cx="7814109" cy="3324472"/>
          </a:xfrm>
        </p:grpSpPr>
        <p:sp>
          <p:nvSpPr>
            <p:cNvPr id="187" name="Google Shape;187;p7"/>
            <p:cNvSpPr/>
            <p:nvPr/>
          </p:nvSpPr>
          <p:spPr>
            <a:xfrm>
              <a:off x="724829" y="324500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88" name="Google Shape;188;p7"/>
            <p:cNvSpPr/>
            <p:nvPr/>
          </p:nvSpPr>
          <p:spPr>
            <a:xfrm>
              <a:off x="2705063" y="4003288"/>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Stimulus</a:t>
              </a:r>
              <a:endParaRPr sz="1800" b="0" i="0" u="none" strike="noStrike" cap="none">
                <a:solidFill>
                  <a:schemeClr val="dk1"/>
                </a:solidFill>
                <a:latin typeface="Calibri"/>
                <a:ea typeface="Calibri"/>
                <a:cs typeface="Calibri"/>
                <a:sym typeface="Calibri"/>
              </a:endParaRPr>
            </a:p>
          </p:txBody>
        </p:sp>
        <p:sp>
          <p:nvSpPr>
            <p:cNvPr id="189" name="Google Shape;189;p7"/>
            <p:cNvSpPr/>
            <p:nvPr/>
          </p:nvSpPr>
          <p:spPr>
            <a:xfrm>
              <a:off x="4685297" y="4774134"/>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ISI</a:t>
              </a: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6721289" y="554356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Response</a:t>
              </a:r>
              <a:endParaRPr sz="1800" b="0" i="0" u="none" strike="noStrike" cap="none">
                <a:solidFill>
                  <a:schemeClr val="dk1"/>
                </a:solidFill>
                <a:latin typeface="Calibri"/>
                <a:ea typeface="Calibri"/>
                <a:cs typeface="Calibri"/>
                <a:sym typeface="Calibri"/>
              </a:endParaRPr>
            </a:p>
          </p:txBody>
        </p:sp>
        <p:cxnSp>
          <p:nvCxnSpPr>
            <p:cNvPr id="191" name="Google Shape;191;p7"/>
            <p:cNvCxnSpPr>
              <a:stCxn id="187" idx="3"/>
            </p:cNvCxnSpPr>
            <p:nvPr/>
          </p:nvCxnSpPr>
          <p:spPr>
            <a:xfrm>
              <a:off x="2542478" y="3757961"/>
              <a:ext cx="1071300" cy="234300"/>
            </a:xfrm>
            <a:prstGeom prst="straightConnector1">
              <a:avLst/>
            </a:prstGeom>
            <a:noFill/>
            <a:ln w="38100" cap="flat" cmpd="sng">
              <a:solidFill>
                <a:schemeClr val="dk2"/>
              </a:solidFill>
              <a:prstDash val="solid"/>
              <a:miter lim="800000"/>
              <a:headEnd type="none" w="sm" len="sm"/>
              <a:tailEnd type="triangle" w="med" len="med"/>
            </a:ln>
          </p:spPr>
        </p:cxnSp>
        <p:cxnSp>
          <p:nvCxnSpPr>
            <p:cNvPr id="192" name="Google Shape;192;p7"/>
            <p:cNvCxnSpPr/>
            <p:nvPr/>
          </p:nvCxnSpPr>
          <p:spPr>
            <a:xfrm>
              <a:off x="4522712" y="4516244"/>
              <a:ext cx="1071410" cy="234176"/>
            </a:xfrm>
            <a:prstGeom prst="straightConnector1">
              <a:avLst/>
            </a:prstGeom>
            <a:noFill/>
            <a:ln w="38100" cap="flat" cmpd="sng">
              <a:solidFill>
                <a:schemeClr val="dk2"/>
              </a:solidFill>
              <a:prstDash val="solid"/>
              <a:miter lim="800000"/>
              <a:headEnd type="none" w="sm" len="sm"/>
              <a:tailEnd type="triangle" w="med" len="med"/>
            </a:ln>
          </p:spPr>
        </p:cxnSp>
        <p:cxnSp>
          <p:nvCxnSpPr>
            <p:cNvPr id="193" name="Google Shape;193;p7"/>
            <p:cNvCxnSpPr/>
            <p:nvPr/>
          </p:nvCxnSpPr>
          <p:spPr>
            <a:xfrm>
              <a:off x="6502946" y="5287090"/>
              <a:ext cx="1071410" cy="234176"/>
            </a:xfrm>
            <a:prstGeom prst="straightConnector1">
              <a:avLst/>
            </a:prstGeom>
            <a:noFill/>
            <a:ln w="38100" cap="flat" cmpd="sng">
              <a:solidFill>
                <a:schemeClr val="dk2"/>
              </a:solidFill>
              <a:prstDash val="solid"/>
              <a:miter lim="800000"/>
              <a:headEnd type="none" w="sm" len="sm"/>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1" name="Google Shape;321;p18"/>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18"/>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372"/>
                </a:srgbClr>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8"/>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470"/>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18"/>
          <p:cNvSpPr/>
          <p:nvPr/>
        </p:nvSpPr>
        <p:spPr>
          <a:xfrm>
            <a:off x="-5" y="-22690"/>
            <a:ext cx="8542485" cy="4374126"/>
          </a:xfrm>
          <a:prstGeom prst="rect">
            <a:avLst/>
          </a:prstGeom>
          <a:gradFill>
            <a:gsLst>
              <a:gs pos="0">
                <a:srgbClr val="1F3864">
                  <a:alpha val="0"/>
                </a:srgbClr>
              </a:gs>
              <a:gs pos="100000">
                <a:srgbClr val="000000">
                  <a:alpha val="24313"/>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5" name="Google Shape;325;p18"/>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568"/>
                </a:srgbClr>
              </a:gs>
              <a:gs pos="87000">
                <a:srgbClr val="8DA9DB">
                  <a:alpha val="1568"/>
                </a:srgbClr>
              </a:gs>
              <a:gs pos="100000">
                <a:srgbClr val="8DA9DB">
                  <a:alpha val="1568"/>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18"/>
          <p:cNvSpPr txBox="1">
            <a:spLocks noGrp="1"/>
          </p:cNvSpPr>
          <p:nvPr>
            <p:ph type="ctr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Calibri"/>
              <a:buNone/>
            </a:pPr>
            <a:r>
              <a:rPr lang="en-GB" sz="4800">
                <a:solidFill>
                  <a:srgbClr val="FFFFFF"/>
                </a:solidFill>
              </a:rPr>
              <a:t>DEMO</a:t>
            </a:r>
            <a:endParaRPr/>
          </a:p>
        </p:txBody>
      </p:sp>
      <p:sp>
        <p:nvSpPr>
          <p:cNvPr id="327" name="Google Shape;327;p18"/>
          <p:cNvSpPr txBox="1">
            <a:spLocks noGrp="1"/>
          </p:cNvSpPr>
          <p:nvPr>
            <p:ph type="subTitle" idx="1"/>
          </p:nvPr>
        </p:nvSpPr>
        <p:spPr>
          <a:xfrm>
            <a:off x="1350682" y="4870824"/>
            <a:ext cx="10005951" cy="14582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GB" b="1" dirty="0"/>
              <a:t>Building your first experiment</a:t>
            </a:r>
            <a:endParaRPr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Session</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Experiment Settings</a:t>
              </a:r>
              <a:endParaRPr sz="2500" b="0" i="0" u="none" strike="noStrike" cap="none" dirty="0">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understand trials in experiments</a:t>
              </a:r>
              <a:endParaRPr sz="2500" b="0" i="0" u="none" strike="noStrike" cap="none" dirty="0">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create a simple experiment</a:t>
              </a:r>
              <a:endParaRPr sz="2500" b="0" i="0" u="none" strike="noStrike" cap="none"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9857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grpSp>
        <p:nvGrpSpPr>
          <p:cNvPr id="8" name="Group 7" descr="Image to show the experiment settings on PsychoPy Builder represented by a small grey cog icon&#10;">
            <a:extLst>
              <a:ext uri="{FF2B5EF4-FFF2-40B4-BE49-F238E27FC236}">
                <a16:creationId xmlns:a16="http://schemas.microsoft.com/office/drawing/2014/main" id="{EFBABA7A-03DA-419F-8D73-B93589179473}"/>
              </a:ext>
            </a:extLst>
          </p:cNvPr>
          <p:cNvGrpSpPr/>
          <p:nvPr/>
        </p:nvGrpSpPr>
        <p:grpSpPr>
          <a:xfrm>
            <a:off x="1047279" y="3146411"/>
            <a:ext cx="10604789" cy="2873637"/>
            <a:chOff x="1529031" y="2495197"/>
            <a:chExt cx="8481297" cy="1839736"/>
          </a:xfrm>
        </p:grpSpPr>
        <p:pic>
          <p:nvPicPr>
            <p:cNvPr id="2" name="Picture 1">
              <a:extLst>
                <a:ext uri="{FF2B5EF4-FFF2-40B4-BE49-F238E27FC236}">
                  <a16:creationId xmlns:a16="http://schemas.microsoft.com/office/drawing/2014/main" id="{B79D528A-CFA6-4A03-B776-F8C127C931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29031" y="2495197"/>
              <a:ext cx="8481297" cy="1839736"/>
            </a:xfrm>
            <a:prstGeom prst="rect">
              <a:avLst/>
            </a:prstGeom>
          </p:spPr>
        </p:pic>
        <p:sp>
          <p:nvSpPr>
            <p:cNvPr id="3" name="Rectangle: Rounded Corners 2">
              <a:extLst>
                <a:ext uri="{FF2B5EF4-FFF2-40B4-BE49-F238E27FC236}">
                  <a16:creationId xmlns:a16="http://schemas.microsoft.com/office/drawing/2014/main" id="{92B501A7-8189-4781-9FD9-441E65606BA2}"/>
                </a:ext>
              </a:extLst>
            </p:cNvPr>
            <p:cNvSpPr/>
            <p:nvPr/>
          </p:nvSpPr>
          <p:spPr>
            <a:xfrm>
              <a:off x="4730044" y="2991556"/>
              <a:ext cx="485423" cy="44873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Arrow: Up 9">
            <a:extLst>
              <a:ext uri="{FF2B5EF4-FFF2-40B4-BE49-F238E27FC236}">
                <a16:creationId xmlns:a16="http://schemas.microsoft.com/office/drawing/2014/main" id="{C62316AE-2A8C-4DC9-BB77-7FBAFE606616}"/>
              </a:ext>
              <a:ext uri="{C183D7F6-B498-43B3-948B-1728B52AA6E4}">
                <adec:decorative xmlns:adec="http://schemas.microsoft.com/office/drawing/2017/decorative" val="1"/>
              </a:ext>
            </a:extLst>
          </p:cNvPr>
          <p:cNvSpPr/>
          <p:nvPr/>
        </p:nvSpPr>
        <p:spPr>
          <a:xfrm>
            <a:off x="5191293" y="4697166"/>
            <a:ext cx="253779" cy="89470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167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112734"/>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09589"/>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descr="Images showing the Experiment Settings properties dialog box. It shows the Basic tab.">
            <a:extLst>
              <a:ext uri="{FF2B5EF4-FFF2-40B4-BE49-F238E27FC236}">
                <a16:creationId xmlns:a16="http://schemas.microsoft.com/office/drawing/2014/main" id="{F0E4B0BD-3126-4293-BFCC-FCE6D6E76122}"/>
              </a:ext>
            </a:extLst>
          </p:cNvPr>
          <p:cNvPicPr>
            <a:picLocks noChangeAspect="1"/>
          </p:cNvPicPr>
          <p:nvPr/>
        </p:nvPicPr>
        <p:blipFill>
          <a:blip r:embed="rId3"/>
          <a:stretch>
            <a:fillRect/>
          </a:stretch>
        </p:blipFill>
        <p:spPr>
          <a:xfrm>
            <a:off x="284199" y="222197"/>
            <a:ext cx="9073565" cy="6413605"/>
          </a:xfrm>
          <a:prstGeom prst="rect">
            <a:avLst/>
          </a:prstGeom>
        </p:spPr>
      </p:pic>
      <p:sp>
        <p:nvSpPr>
          <p:cNvPr id="7" name="Rectangle: Rounded Corners 6">
            <a:extLst>
              <a:ext uri="{FF2B5EF4-FFF2-40B4-BE49-F238E27FC236}">
                <a16:creationId xmlns:a16="http://schemas.microsoft.com/office/drawing/2014/main" id="{1B652B12-C747-4937-8660-56465E8CA017}"/>
              </a:ext>
              <a:ext uri="{C183D7F6-B498-43B3-948B-1728B52AA6E4}">
                <adec:decorative xmlns:adec="http://schemas.microsoft.com/office/drawing/2017/decorative" val="1"/>
              </a:ext>
            </a:extLst>
          </p:cNvPr>
          <p:cNvSpPr/>
          <p:nvPr/>
        </p:nvSpPr>
        <p:spPr>
          <a:xfrm>
            <a:off x="409710" y="1152395"/>
            <a:ext cx="8671660" cy="51356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A8EDCCE0-F04C-4763-B1B4-74AECFB1DE23}"/>
              </a:ext>
              <a:ext uri="{C183D7F6-B498-43B3-948B-1728B52AA6E4}">
                <adec:decorative xmlns:adec="http://schemas.microsoft.com/office/drawing/2017/decorative" val="1"/>
              </a:ext>
            </a:extLst>
          </p:cNvPr>
          <p:cNvSpPr/>
          <p:nvPr/>
        </p:nvSpPr>
        <p:spPr>
          <a:xfrm>
            <a:off x="409710" y="3106470"/>
            <a:ext cx="8671660" cy="121510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A68FCD26-E41B-4094-8430-06248589F1C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91500" y="222197"/>
            <a:ext cx="9058961" cy="6403283"/>
          </a:xfrm>
          <a:prstGeom prst="rect">
            <a:avLst/>
          </a:prstGeom>
        </p:spPr>
      </p:pic>
    </p:spTree>
    <p:extLst>
      <p:ext uri="{BB962C8B-B14F-4D97-AF65-F5344CB8AC3E}">
        <p14:creationId xmlns:p14="http://schemas.microsoft.com/office/powerpoint/2010/main" val="37329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3"/>
                                        </p:tgtEl>
                                      </p:cBhvr>
                                    </p:animEffect>
                                    <p:set>
                                      <p:cBhvr>
                                        <p:cTn id="10" dur="1" fill="hold">
                                          <p:stCondLst>
                                            <p:cond delay="499"/>
                                          </p:stCondLst>
                                        </p:cTn>
                                        <p:tgtEl>
                                          <p:spTgt spid="1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19"/>
                                        </p:tgtEl>
                                        <p:attrNameLst>
                                          <p:attrName>ppt_x</p:attrName>
                                        </p:attrNameLst>
                                      </p:cBhvr>
                                      <p:tavLst>
                                        <p:tav tm="0">
                                          <p:val>
                                            <p:strVal val="ppt_x"/>
                                          </p:val>
                                        </p:tav>
                                        <p:tav tm="100000">
                                          <p:val>
                                            <p:strVal val="ppt_x"/>
                                          </p:val>
                                        </p:tav>
                                      </p:tavLst>
                                    </p:anim>
                                    <p:anim calcmode="lin" valueType="num">
                                      <p:cBhvr additive="base">
                                        <p:cTn id="39" dur="500"/>
                                        <p:tgtEl>
                                          <p:spTgt spid="19"/>
                                        </p:tgtEl>
                                        <p:attrNameLst>
                                          <p:attrName>ppt_y</p:attrName>
                                        </p:attrNameLst>
                                      </p:cBhvr>
                                      <p:tavLst>
                                        <p:tav tm="0">
                                          <p:val>
                                            <p:strVal val="ppt_y"/>
                                          </p:val>
                                        </p:tav>
                                        <p:tav tm="100000">
                                          <p:val>
                                            <p:strVal val="1+ppt_h/2"/>
                                          </p:val>
                                        </p:tav>
                                      </p:tavLst>
                                    </p:anim>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7" grpId="0" animBg="1"/>
      <p:bldP spid="7" grpId="1"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a:extLst>
              <a:ext uri="{FF2B5EF4-FFF2-40B4-BE49-F238E27FC236}">
                <a16:creationId xmlns:a16="http://schemas.microsoft.com/office/drawing/2014/main" id="{B1CEC7CC-DAF9-4DEC-9604-6AF0270742D1}"/>
              </a:ext>
            </a:extLst>
          </p:cNvPr>
          <p:cNvPicPr>
            <a:picLocks noChangeAspect="1"/>
          </p:cNvPicPr>
          <p:nvPr/>
        </p:nvPicPr>
        <p:blipFill>
          <a:blip r:embed="rId3"/>
          <a:stretch>
            <a:fillRect/>
          </a:stretch>
        </p:blipFill>
        <p:spPr>
          <a:xfrm>
            <a:off x="640082" y="635715"/>
            <a:ext cx="8173800" cy="5777611"/>
          </a:xfrm>
          <a:prstGeom prst="rect">
            <a:avLst/>
          </a:prstGeom>
        </p:spPr>
      </p:pic>
      <p:pic>
        <p:nvPicPr>
          <p:cNvPr id="5" name="Picture 4">
            <a:extLst>
              <a:ext uri="{FF2B5EF4-FFF2-40B4-BE49-F238E27FC236}">
                <a16:creationId xmlns:a16="http://schemas.microsoft.com/office/drawing/2014/main" id="{A32C4803-C0CB-46E0-8B60-D03EB5ABF2E2}"/>
              </a:ext>
            </a:extLst>
          </p:cNvPr>
          <p:cNvPicPr>
            <a:picLocks noChangeAspect="1"/>
          </p:cNvPicPr>
          <p:nvPr/>
        </p:nvPicPr>
        <p:blipFill>
          <a:blip r:embed="rId4"/>
          <a:stretch>
            <a:fillRect/>
          </a:stretch>
        </p:blipFill>
        <p:spPr>
          <a:xfrm>
            <a:off x="623278" y="607531"/>
            <a:ext cx="8190604" cy="5789489"/>
          </a:xfrm>
          <a:prstGeom prst="rect">
            <a:avLst/>
          </a:prstGeom>
        </p:spPr>
      </p:pic>
    </p:spTree>
    <p:extLst>
      <p:ext uri="{BB962C8B-B14F-4D97-AF65-F5344CB8AC3E}">
        <p14:creationId xmlns:p14="http://schemas.microsoft.com/office/powerpoint/2010/main" val="354620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3"/>
                                        </p:tgtEl>
                                        <p:attrNameLst>
                                          <p:attrName>ppt_x</p:attrName>
                                        </p:attrNameLst>
                                      </p:cBhvr>
                                      <p:tavLst>
                                        <p:tav tm="0">
                                          <p:val>
                                            <p:strVal val="ppt_x"/>
                                          </p:val>
                                        </p:tav>
                                        <p:tav tm="100000">
                                          <p:val>
                                            <p:strVal val="ppt_x"/>
                                          </p:val>
                                        </p:tav>
                                      </p:tavLst>
                                    </p:anim>
                                    <p:anim calcmode="lin" valueType="num">
                                      <p:cBhvr additive="base">
                                        <p:cTn id="7" dur="500"/>
                                        <p:tgtEl>
                                          <p:spTgt spid="113"/>
                                        </p:tgtEl>
                                        <p:attrNameLst>
                                          <p:attrName>ppt_y</p:attrName>
                                        </p:attrNameLst>
                                      </p:cBhvr>
                                      <p:tavLst>
                                        <p:tav tm="0">
                                          <p:val>
                                            <p:strVal val="ppt_y"/>
                                          </p:val>
                                        </p:tav>
                                        <p:tav tm="100000">
                                          <p:val>
                                            <p:strVal val="1+ppt_h/2"/>
                                          </p:val>
                                        </p:tav>
                                      </p:tavLst>
                                    </p:anim>
                                    <p:set>
                                      <p:cBhvr>
                                        <p:cTn id="8" dur="1" fill="hold">
                                          <p:stCondLst>
                                            <p:cond delay="499"/>
                                          </p:stCondLst>
                                        </p:cTn>
                                        <p:tgtEl>
                                          <p:spTgt spid="11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9"/>
                                        </p:tgtEl>
                                        <p:attrNameLst>
                                          <p:attrName>ppt_x</p:attrName>
                                        </p:attrNameLst>
                                      </p:cBhvr>
                                      <p:tavLst>
                                        <p:tav tm="0">
                                          <p:val>
                                            <p:strVal val="ppt_x"/>
                                          </p:val>
                                        </p:tav>
                                        <p:tav tm="100000">
                                          <p:val>
                                            <p:strVal val="ppt_x"/>
                                          </p:val>
                                        </p:tav>
                                      </p:tavLst>
                                    </p:anim>
                                    <p:anim calcmode="lin" valueType="num">
                                      <p:cBhvr additive="base">
                                        <p:cTn id="11" dur="500"/>
                                        <p:tgtEl>
                                          <p:spTgt spid="119"/>
                                        </p:tgtEl>
                                        <p:attrNameLst>
                                          <p:attrName>ppt_y</p:attrName>
                                        </p:attrNameLst>
                                      </p:cBhvr>
                                      <p:tavLst>
                                        <p:tav tm="0">
                                          <p:val>
                                            <p:strVal val="ppt_y"/>
                                          </p:val>
                                        </p:tav>
                                        <p:tav tm="100000">
                                          <p:val>
                                            <p:strVal val="1+ppt_h/2"/>
                                          </p:val>
                                        </p:tav>
                                      </p:tavLst>
                                    </p:anim>
                                    <p:set>
                                      <p:cBhvr>
                                        <p:cTn id="12" dur="1" fill="hold">
                                          <p:stCondLst>
                                            <p:cond delay="499"/>
                                          </p:stCondLst>
                                        </p:cTn>
                                        <p:tgtEl>
                                          <p:spTgt spid="1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8"/>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8"/>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201" name="Google Shape;201;p8"/>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8"/>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8"/>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dirty="0">
                <a:solidFill>
                  <a:srgbClr val="FFFFFF"/>
                </a:solidFill>
              </a:rPr>
              <a:t>PsychoPy Builder Interface</a:t>
            </a:r>
            <a:endParaRPr sz="3200" dirty="0">
              <a:solidFill>
                <a:srgbClr val="FEFFFF"/>
              </a:solidFill>
            </a:endParaRPr>
          </a:p>
        </p:txBody>
      </p:sp>
      <p:sp>
        <p:nvSpPr>
          <p:cNvPr id="205" name="Google Shape;205;p8"/>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2743200" y="-1491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PsychoPy Builder Interface</a:t>
            </a:r>
            <a:endParaRPr dirty="0"/>
          </a:p>
        </p:txBody>
      </p:sp>
      <p:pic>
        <p:nvPicPr>
          <p:cNvPr id="211" name="Google Shape;211;p9" descr="Image showing an experiment in PsychoPy Builder, highlighting the toolbar, the routine window, the flow and the components"/>
          <p:cNvPicPr preferRelativeResize="0"/>
          <p:nvPr/>
        </p:nvPicPr>
        <p:blipFill rotWithShape="1">
          <a:blip r:embed="rId3">
            <a:alphaModFix/>
          </a:blip>
          <a:srcRect/>
          <a:stretch/>
        </p:blipFill>
        <p:spPr>
          <a:xfrm>
            <a:off x="333374" y="957469"/>
            <a:ext cx="10737852" cy="4943062"/>
          </a:xfrm>
          <a:prstGeom prst="rect">
            <a:avLst/>
          </a:prstGeom>
          <a:noFill/>
          <a:ln>
            <a:noFill/>
          </a:ln>
        </p:spPr>
      </p:pic>
      <p:sp>
        <p:nvSpPr>
          <p:cNvPr id="212" name="Google Shape;212;p9"/>
          <p:cNvSpPr txBox="1"/>
          <p:nvPr/>
        </p:nvSpPr>
        <p:spPr>
          <a:xfrm>
            <a:off x="727074" y="591650"/>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Toolbar</a:t>
            </a:r>
            <a:endParaRPr sz="1400" b="0" i="0" u="none" strike="noStrike" cap="none">
              <a:solidFill>
                <a:srgbClr val="000000"/>
              </a:solidFill>
              <a:latin typeface="Arial"/>
              <a:ea typeface="Arial"/>
              <a:cs typeface="Arial"/>
              <a:sym typeface="Arial"/>
            </a:endParaRPr>
          </a:p>
        </p:txBody>
      </p:sp>
      <p:sp>
        <p:nvSpPr>
          <p:cNvPr id="213" name="Google Shape;213;p9"/>
          <p:cNvSpPr txBox="1"/>
          <p:nvPr/>
        </p:nvSpPr>
        <p:spPr>
          <a:xfrm>
            <a:off x="1120774" y="3278638"/>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Routine window</a:t>
            </a:r>
            <a:endParaRPr sz="1400" b="0" i="0" u="none" strike="noStrike" cap="none">
              <a:solidFill>
                <a:srgbClr val="000000"/>
              </a:solidFill>
              <a:latin typeface="Arial"/>
              <a:ea typeface="Arial"/>
              <a:cs typeface="Arial"/>
              <a:sym typeface="Arial"/>
            </a:endParaRPr>
          </a:p>
        </p:txBody>
      </p:sp>
      <p:sp>
        <p:nvSpPr>
          <p:cNvPr id="214" name="Google Shape;214;p9"/>
          <p:cNvSpPr txBox="1"/>
          <p:nvPr/>
        </p:nvSpPr>
        <p:spPr>
          <a:xfrm>
            <a:off x="1660524" y="5260321"/>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Flow</a:t>
            </a:r>
            <a:endParaRPr sz="1400" b="0" i="0" u="none" strike="noStrike" cap="none">
              <a:solidFill>
                <a:srgbClr val="000000"/>
              </a:solidFill>
              <a:latin typeface="Arial"/>
              <a:ea typeface="Arial"/>
              <a:cs typeface="Arial"/>
              <a:sym typeface="Arial"/>
            </a:endParaRPr>
          </a:p>
        </p:txBody>
      </p:sp>
      <p:sp>
        <p:nvSpPr>
          <p:cNvPr id="215" name="Google Shape;215;p9"/>
          <p:cNvSpPr txBox="1"/>
          <p:nvPr/>
        </p:nvSpPr>
        <p:spPr>
          <a:xfrm>
            <a:off x="9490074" y="1184217"/>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Components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1" descr="Image indicating the Flow panel in PsychoPy Builder in more detail by identifying individual routines and a loop"/>
          <p:cNvPicPr preferRelativeResize="0">
            <a:picLocks noGrp="1"/>
          </p:cNvPicPr>
          <p:nvPr>
            <p:ph type="body" idx="1"/>
          </p:nvPr>
        </p:nvPicPr>
        <p:blipFill rotWithShape="1">
          <a:blip r:embed="rId3">
            <a:alphaModFix/>
          </a:blip>
          <a:srcRect/>
          <a:stretch/>
        </p:blipFill>
        <p:spPr>
          <a:xfrm>
            <a:off x="0" y="3362552"/>
            <a:ext cx="6374339" cy="1137206"/>
          </a:xfrm>
          <a:prstGeom prst="rect">
            <a:avLst/>
          </a:prstGeom>
          <a:noFill/>
          <a:ln>
            <a:noFill/>
          </a:ln>
        </p:spPr>
      </p:pic>
      <p:sp>
        <p:nvSpPr>
          <p:cNvPr id="232" name="Google Shape;23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Flow panel</a:t>
            </a:r>
            <a:endParaRPr/>
          </a:p>
        </p:txBody>
      </p:sp>
      <p:sp>
        <p:nvSpPr>
          <p:cNvPr id="233" name="Google Shape;233;p11"/>
          <p:cNvSpPr/>
          <p:nvPr/>
        </p:nvSpPr>
        <p:spPr>
          <a:xfrm>
            <a:off x="1526864" y="1564178"/>
            <a:ext cx="2580560" cy="48008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Individual Routines</a:t>
            </a:r>
            <a:endParaRPr sz="1400" b="0" i="0" u="none" strike="noStrike" cap="none">
              <a:solidFill>
                <a:srgbClr val="000000"/>
              </a:solidFill>
              <a:latin typeface="Arial"/>
              <a:ea typeface="Arial"/>
              <a:cs typeface="Arial"/>
              <a:sym typeface="Arial"/>
            </a:endParaRPr>
          </a:p>
        </p:txBody>
      </p:sp>
      <p:cxnSp>
        <p:nvCxnSpPr>
          <p:cNvPr id="234" name="Google Shape;234;p11"/>
          <p:cNvCxnSpPr>
            <a:stCxn id="233" idx="2"/>
          </p:cNvCxnSpPr>
          <p:nvPr/>
        </p:nvCxnSpPr>
        <p:spPr>
          <a:xfrm>
            <a:off x="2817144" y="2044262"/>
            <a:ext cx="95010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5" name="Google Shape;235;p11"/>
          <p:cNvCxnSpPr>
            <a:stCxn id="233" idx="2"/>
          </p:cNvCxnSpPr>
          <p:nvPr/>
        </p:nvCxnSpPr>
        <p:spPr>
          <a:xfrm>
            <a:off x="2817144" y="2044262"/>
            <a:ext cx="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6" name="Google Shape;236;p11"/>
          <p:cNvCxnSpPr>
            <a:stCxn id="233" idx="2"/>
          </p:cNvCxnSpPr>
          <p:nvPr/>
        </p:nvCxnSpPr>
        <p:spPr>
          <a:xfrm>
            <a:off x="2817144" y="2044262"/>
            <a:ext cx="1755300" cy="1685700"/>
          </a:xfrm>
          <a:prstGeom prst="straightConnector1">
            <a:avLst/>
          </a:prstGeom>
          <a:noFill/>
          <a:ln w="38100" cap="flat" cmpd="sng">
            <a:solidFill>
              <a:srgbClr val="FF0000"/>
            </a:solidFill>
            <a:prstDash val="solid"/>
            <a:miter lim="800000"/>
            <a:headEnd type="none" w="sm" len="sm"/>
            <a:tailEnd type="triangle" w="med" len="med"/>
          </a:ln>
        </p:spPr>
      </p:cxnSp>
      <p:cxnSp>
        <p:nvCxnSpPr>
          <p:cNvPr id="237" name="Google Shape;237;p11"/>
          <p:cNvCxnSpPr/>
          <p:nvPr/>
        </p:nvCxnSpPr>
        <p:spPr>
          <a:xfrm flipH="1">
            <a:off x="1497415" y="2085885"/>
            <a:ext cx="1298597" cy="1509927"/>
          </a:xfrm>
          <a:prstGeom prst="straightConnector1">
            <a:avLst/>
          </a:prstGeom>
          <a:noFill/>
          <a:ln w="38100" cap="flat" cmpd="sng">
            <a:solidFill>
              <a:srgbClr val="FF0000"/>
            </a:solidFill>
            <a:prstDash val="solid"/>
            <a:miter lim="800000"/>
            <a:headEnd type="none" w="sm" len="sm"/>
            <a:tailEnd type="triangle" w="med" len="med"/>
          </a:ln>
        </p:spPr>
      </p:cxnSp>
      <p:cxnSp>
        <p:nvCxnSpPr>
          <p:cNvPr id="238" name="Google Shape;238;p11"/>
          <p:cNvCxnSpPr/>
          <p:nvPr/>
        </p:nvCxnSpPr>
        <p:spPr>
          <a:xfrm>
            <a:off x="2806554" y="2075660"/>
            <a:ext cx="2881175" cy="1654421"/>
          </a:xfrm>
          <a:prstGeom prst="straightConnector1">
            <a:avLst/>
          </a:prstGeom>
          <a:noFill/>
          <a:ln w="38100" cap="flat" cmpd="sng">
            <a:solidFill>
              <a:srgbClr val="FF0000"/>
            </a:solidFill>
            <a:prstDash val="solid"/>
            <a:miter lim="800000"/>
            <a:headEnd type="none" w="sm" len="sm"/>
            <a:tailEnd type="triangle" w="med" len="med"/>
          </a:ln>
        </p:spPr>
      </p:cxnSp>
      <p:sp>
        <p:nvSpPr>
          <p:cNvPr id="239" name="Google Shape;239;p11"/>
          <p:cNvSpPr/>
          <p:nvPr/>
        </p:nvSpPr>
        <p:spPr>
          <a:xfrm>
            <a:off x="3472842" y="5378769"/>
            <a:ext cx="1269163" cy="464943"/>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Loop</a:t>
            </a:r>
            <a:endParaRPr sz="1400" b="0" i="0" u="none" strike="noStrike" cap="none">
              <a:solidFill>
                <a:srgbClr val="000000"/>
              </a:solidFill>
              <a:latin typeface="Arial"/>
              <a:ea typeface="Arial"/>
              <a:cs typeface="Arial"/>
              <a:sym typeface="Arial"/>
            </a:endParaRPr>
          </a:p>
        </p:txBody>
      </p:sp>
      <p:cxnSp>
        <p:nvCxnSpPr>
          <p:cNvPr id="240" name="Google Shape;240;p11"/>
          <p:cNvCxnSpPr>
            <a:stCxn id="239" idx="0"/>
          </p:cNvCxnSpPr>
          <p:nvPr/>
        </p:nvCxnSpPr>
        <p:spPr>
          <a:xfrm rot="10800000">
            <a:off x="3767224" y="4241469"/>
            <a:ext cx="340200" cy="1137300"/>
          </a:xfrm>
          <a:prstGeom prst="straightConnector1">
            <a:avLst/>
          </a:prstGeom>
          <a:noFill/>
          <a:ln w="38100" cap="flat" cmpd="sng">
            <a:solidFill>
              <a:srgbClr val="FF0000"/>
            </a:solidFill>
            <a:prstDash val="solid"/>
            <a:miter lim="800000"/>
            <a:headEnd type="none" w="sm" len="sm"/>
            <a:tailEnd type="triangle" w="med" len="med"/>
          </a:ln>
        </p:spPr>
      </p:cxnSp>
      <p:sp>
        <p:nvSpPr>
          <p:cNvPr id="241" name="Google Shape;241;p11"/>
          <p:cNvSpPr txBox="1"/>
          <p:nvPr/>
        </p:nvSpPr>
        <p:spPr>
          <a:xfrm>
            <a:off x="6276078" y="1564178"/>
            <a:ext cx="5208461" cy="4325679"/>
          </a:xfrm>
          <a:prstGeom prst="rect">
            <a:avLst/>
          </a:prstGeom>
          <a:noFill/>
          <a:ln>
            <a:noFill/>
          </a:ln>
        </p:spPr>
        <p:txBody>
          <a:bodyPr spcFirstLastPara="1" wrap="square" lIns="91425" tIns="45700" rIns="91425" bIns="45700" anchor="t" anchorCtr="0">
            <a:normAutofit fontScale="85000" lnSpcReduction="10000"/>
          </a:bodyPr>
          <a:lstStyle/>
          <a:p>
            <a:pPr marL="228600" marR="0" lvl="0" indent="-228600" algn="l" rtl="0">
              <a:lnSpc>
                <a:spcPct val="100000"/>
              </a:lnSpc>
              <a:spcBef>
                <a:spcPts val="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only have </a:t>
            </a:r>
            <a:r>
              <a:rPr lang="en-GB" sz="2800" b="1" i="0" u="none" strike="noStrike" cap="none">
                <a:solidFill>
                  <a:srgbClr val="262626"/>
                </a:solidFill>
                <a:latin typeface="Calibri"/>
                <a:ea typeface="Calibri"/>
                <a:cs typeface="Calibri"/>
                <a:sym typeface="Calibri"/>
              </a:rPr>
              <a:t>ONE</a:t>
            </a:r>
            <a:r>
              <a:rPr lang="en-GB" sz="2800" b="0" i="0" u="none" strike="noStrike" cap="none">
                <a:solidFill>
                  <a:srgbClr val="262626"/>
                </a:solidFill>
                <a:latin typeface="Calibri"/>
                <a:ea typeface="Calibri"/>
                <a:cs typeface="Calibri"/>
                <a:sym typeface="Calibri"/>
              </a:rPr>
              <a:t> flow</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routines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Routines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components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run sequentially from left to right (unless coding is used)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Each part of flow is executed in turn</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Trials and Loops can be randomised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Loops allow us to repeat parts of the experiment (trials and practice blocks)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1009</Words>
  <Application>Microsoft Office PowerPoint</Application>
  <PresentationFormat>Widescreen</PresentationFormat>
  <Paragraphs>129</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experimental design &amp; programming</vt:lpstr>
      <vt:lpstr>PREPARATION– Download PsychoPy Builder</vt:lpstr>
      <vt:lpstr>Session</vt:lpstr>
      <vt:lpstr>Experiment Settings</vt:lpstr>
      <vt:lpstr>Experiment Settings</vt:lpstr>
      <vt:lpstr>Experiment Settings</vt:lpstr>
      <vt:lpstr>experimental design &amp; programming</vt:lpstr>
      <vt:lpstr>PsychoPy Builder Interface</vt:lpstr>
      <vt:lpstr>Flow panel</vt:lpstr>
      <vt:lpstr>Routine window</vt:lpstr>
      <vt:lpstr>Components panel</vt:lpstr>
      <vt:lpstr>Component properties (Basic)</vt:lpstr>
      <vt:lpstr>Component properties (Layout)</vt:lpstr>
      <vt:lpstr>Component properties (Appearance)</vt:lpstr>
      <vt:lpstr>Component properties (Formatting)</vt:lpstr>
      <vt:lpstr>Rules of PsychoPy</vt:lpstr>
      <vt:lpstr>monitor properties</vt:lpstr>
      <vt:lpstr>experimental design &amp; programming</vt:lpstr>
      <vt:lpstr>Planning and designing experiments</vt:lpstr>
      <vt:lpstr>Planning &amp; Designing experiments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14</cp:revision>
  <dcterms:created xsi:type="dcterms:W3CDTF">2021-01-25T12:25:17Z</dcterms:created>
  <dcterms:modified xsi:type="dcterms:W3CDTF">2024-01-30T11:55:53Z</dcterms:modified>
</cp:coreProperties>
</file>