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9"/>
  </p:notesMasterIdLst>
  <p:sldIdLst>
    <p:sldId id="256" r:id="rId2"/>
    <p:sldId id="288" r:id="rId3"/>
    <p:sldId id="276" r:id="rId4"/>
    <p:sldId id="295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6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2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6C82-C15D-2846-B19C-9C10161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experimental design &amp; programming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15 (Seminar 3)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Terms &amp; Key Information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Lexical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B0196-3833-0646-AD7C-CC8AB7C2E686}"/>
              </a:ext>
            </a:extLst>
          </p:cNvPr>
          <p:cNvSpPr txBox="1">
            <a:spLocks/>
          </p:cNvSpPr>
          <p:nvPr/>
        </p:nvSpPr>
        <p:spPr>
          <a:xfrm>
            <a:off x="5198027" y="374609"/>
            <a:ext cx="6086581" cy="477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3200" dirty="0"/>
              <a:t>A </a:t>
            </a:r>
            <a:r>
              <a:rPr lang="en-GB" sz="3200" b="1" dirty="0"/>
              <a:t>lexical decision </a:t>
            </a:r>
            <a:r>
              <a:rPr lang="en-GB" sz="3200" dirty="0"/>
              <a:t>is deciding if a string of letters is a word or not, e.g., dog vs </a:t>
            </a:r>
            <a:r>
              <a:rPr lang="en-GB" sz="3200" dirty="0" err="1"/>
              <a:t>hra</a:t>
            </a:r>
            <a:endParaRPr lang="en-GB" sz="3200" dirty="0"/>
          </a:p>
          <a:p>
            <a:pPr>
              <a:lnSpc>
                <a:spcPct val="110000"/>
              </a:lnSpc>
            </a:pPr>
            <a:r>
              <a:rPr lang="en-GB" sz="3200" dirty="0"/>
              <a:t>It was introduced by Meyer and Schvaneveldt (1971) in the early 1970’s. 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This decision seems a trivial task but it turns out that it has helped illustrate many fundamental processes in the cognitive tasks of reading words</a:t>
            </a:r>
          </a:p>
        </p:txBody>
      </p:sp>
    </p:spTree>
    <p:extLst>
      <p:ext uri="{BB962C8B-B14F-4D97-AF65-F5344CB8AC3E}">
        <p14:creationId xmlns:p14="http://schemas.microsoft.com/office/powerpoint/2010/main" val="2403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Dual Lexical Decision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1016675"/>
            <a:ext cx="7109496" cy="52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</a:t>
            </a:r>
            <a:r>
              <a:rPr lang="en-GB" sz="3200" b="1" dirty="0"/>
              <a:t>dual lexical decision </a:t>
            </a:r>
            <a:r>
              <a:rPr lang="en-GB" sz="3200" dirty="0"/>
              <a:t>task is a variant of the standard lexical decision task, and was first performed by Meyer &amp; Schvaneveldt (1971).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In the dual task, participants see</a:t>
            </a:r>
            <a:r>
              <a:rPr lang="en-GB" sz="3200" b="1" dirty="0"/>
              <a:t> two </a:t>
            </a:r>
            <a:r>
              <a:rPr lang="en-GB" sz="3200" dirty="0"/>
              <a:t>letter strings at the same time, and must decide whether </a:t>
            </a:r>
            <a:r>
              <a:rPr lang="en-GB" sz="3200" b="1" dirty="0"/>
              <a:t>both</a:t>
            </a:r>
            <a:r>
              <a:rPr lang="en-GB" sz="3200" dirty="0"/>
              <a:t> are words</a:t>
            </a:r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646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Ss </a:t>
            </a:r>
          </a:p>
          <a:p>
            <a:pPr marL="0" indent="0">
              <a:buNone/>
            </a:pPr>
            <a:r>
              <a:rPr lang="en-GB" sz="3200" dirty="0"/>
              <a:t>Old term for subjects.  We do not use this term any more. We refer to them as participants</a:t>
            </a:r>
          </a:p>
          <a:p>
            <a:pPr marL="0" indent="0">
              <a:buNone/>
            </a:pPr>
            <a:r>
              <a:rPr lang="en-GB" sz="3200" b="1" dirty="0"/>
              <a:t>String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the researchers use the word string to describe a series of letters that either form a word or a non-word</a:t>
            </a:r>
          </a:p>
          <a:p>
            <a:pPr marL="0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32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40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Homograph 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Words that have the same spelling but are pronounced differently (e.g. bass the fish, and bass the guitar)</a:t>
            </a:r>
          </a:p>
          <a:p>
            <a:pPr marL="0" indent="0">
              <a:buNone/>
            </a:pPr>
            <a:r>
              <a:rPr lang="en-GB" sz="3200" b="1" dirty="0"/>
              <a:t>Homophone</a:t>
            </a:r>
          </a:p>
          <a:p>
            <a:pPr marL="0" indent="0">
              <a:buNone/>
            </a:pPr>
            <a:r>
              <a:rPr lang="en-GB" sz="3200" dirty="0"/>
              <a:t>two words that sound the same, but are spelled differently (e.g. hear and here)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48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937671" y="557297"/>
            <a:ext cx="7109496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Non-word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Non-words are created by changing letters in real words to produce letter strings that are pronounceable but do not sound like real words</a:t>
            </a:r>
          </a:p>
          <a:p>
            <a:pPr marL="0" indent="0">
              <a:buNone/>
            </a:pPr>
            <a:r>
              <a:rPr lang="en-GB" sz="3200" b="1" dirty="0"/>
              <a:t>Pseudoword</a:t>
            </a:r>
          </a:p>
          <a:p>
            <a:pPr marL="0" indent="0">
              <a:buNone/>
            </a:pPr>
            <a:r>
              <a:rPr lang="en-GB" sz="3200" dirty="0"/>
              <a:t>a pronounceable nonword, such as </a:t>
            </a:r>
            <a:r>
              <a:rPr lang="en-GB" sz="3200" dirty="0" err="1"/>
              <a:t>flirp</a:t>
            </a:r>
            <a:r>
              <a:rPr lang="en-GB" sz="3200" dirty="0"/>
              <a:t>. Pseudowords may be any length and must conform to orthographic and phonological conventions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92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794461" y="598497"/>
            <a:ext cx="7254329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Orthographic conventions</a:t>
            </a:r>
          </a:p>
          <a:p>
            <a:pPr marL="0" indent="0">
              <a:buNone/>
            </a:pPr>
            <a:r>
              <a:rPr lang="en-GB" sz="3200" dirty="0"/>
              <a:t>a set of conventions for writing a language</a:t>
            </a:r>
          </a:p>
          <a:p>
            <a:pPr marL="0" indent="0">
              <a:buNone/>
            </a:pPr>
            <a:r>
              <a:rPr lang="en-GB" sz="3200" b="1" dirty="0"/>
              <a:t>Phonological conventions</a:t>
            </a:r>
          </a:p>
          <a:p>
            <a:pPr marL="0" indent="0">
              <a:buNone/>
            </a:pPr>
            <a:r>
              <a:rPr lang="en-GB" sz="3200" dirty="0"/>
              <a:t>a</a:t>
            </a:r>
            <a:r>
              <a:rPr lang="en-GB" sz="3200" b="1" dirty="0"/>
              <a:t> </a:t>
            </a:r>
            <a:r>
              <a:rPr lang="en-GB" sz="3200" dirty="0"/>
              <a:t>set of conventions for saying/hearing/comprehending an language</a:t>
            </a:r>
          </a:p>
          <a:p>
            <a:pPr marL="0" indent="0">
              <a:buNone/>
            </a:pPr>
            <a:r>
              <a:rPr lang="en-GB" sz="3200" b="1" dirty="0"/>
              <a:t>Semantic category </a:t>
            </a:r>
          </a:p>
          <a:p>
            <a:pPr marL="0" indent="0">
              <a:buNone/>
            </a:pPr>
            <a:r>
              <a:rPr lang="en-GB" sz="3200" dirty="0"/>
              <a:t>a semantic category is any category based on meaning, e.g. cat, dog, pigeon, rhinoceros might be part of a semantic category of “animals”</a:t>
            </a:r>
          </a:p>
          <a:p>
            <a:pPr marL="0" indent="0">
              <a:buNone/>
            </a:pPr>
            <a:endParaRPr lang="en-GB" sz="35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34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10707</TotalTime>
  <Words>347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experimental design &amp; programming</vt:lpstr>
      <vt:lpstr>What is a Lexical Decision?</vt:lpstr>
      <vt:lpstr>What is a Dual Lexical Decision Task?</vt:lpstr>
      <vt:lpstr>Terms from the paper</vt:lpstr>
      <vt:lpstr>Terms from the paper</vt:lpstr>
      <vt:lpstr>Terms from the paper</vt:lpstr>
      <vt:lpstr>Terms from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44</cp:revision>
  <dcterms:created xsi:type="dcterms:W3CDTF">2021-01-25T12:25:17Z</dcterms:created>
  <dcterms:modified xsi:type="dcterms:W3CDTF">2024-02-26T14:31:44Z</dcterms:modified>
</cp:coreProperties>
</file>