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8" r:id="rId4"/>
    <p:sldId id="259" r:id="rId5"/>
    <p:sldId id="260" r:id="rId6"/>
    <p:sldId id="262" r:id="rId7"/>
    <p:sldId id="257" r:id="rId8"/>
    <p:sldId id="263" r:id="rId9"/>
    <p:sldId id="264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Ol3wY/ScEx41xit++ibw3rmF4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660CFE-A17D-4B2A-AA3C-3F5ADB244D25}">
  <a:tblStyle styleId="{3B660CFE-A17D-4B2A-AA3C-3F5ADB244D2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90" d="100"/>
          <a:sy n="90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Calibri"/>
              <a:buNone/>
            </a:pPr>
            <a:r>
              <a:rPr lang="en-GB" sz="7400">
                <a:solidFill>
                  <a:srgbClr val="FFFFFF"/>
                </a:solidFill>
              </a:rPr>
              <a:t>experimental design &amp; programming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8727747" y="4208147"/>
            <a:ext cx="339126" cy="1938528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8728739" y="4098333"/>
            <a:ext cx="201857" cy="1874520"/>
          </a:xfrm>
          <a:custGeom>
            <a:avLst/>
            <a:gdLst/>
            <a:ahLst/>
            <a:cxnLst/>
            <a:rect l="l" t="t" r="r" b="b"/>
            <a:pathLst>
              <a:path w="209" h="2358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ct val="100000"/>
              <a:buNone/>
            </a:pPr>
            <a:r>
              <a:rPr lang="en-GB" sz="3200" dirty="0">
                <a:solidFill>
                  <a:srgbClr val="FEFFFF"/>
                </a:solidFill>
              </a:rPr>
              <a:t>Week 13: Seminar 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ct val="100000"/>
              <a:buNone/>
            </a:pPr>
            <a:r>
              <a:rPr lang="en-GB" sz="3200" dirty="0">
                <a:solidFill>
                  <a:srgbClr val="FEFFFF"/>
                </a:solidFill>
              </a:rPr>
              <a:t>Introduction to Experimental Design &amp; Programming</a:t>
            </a:r>
            <a:endParaRPr dirty="0"/>
          </a:p>
        </p:txBody>
      </p:sp>
      <p:sp>
        <p:nvSpPr>
          <p:cNvPr id="95" name="Google Shape;95;p1"/>
          <p:cNvSpPr/>
          <p:nvPr/>
        </p:nvSpPr>
        <p:spPr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105371" y="4908913"/>
            <a:ext cx="2799330" cy="74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1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490"/>
                </a:srgbClr>
              </a:gs>
              <a:gs pos="100000">
                <a:srgbClr val="4472C4">
                  <a:alpha val="45490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1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235"/>
                </a:srgbClr>
              </a:gs>
              <a:gs pos="2000">
                <a:srgbClr val="4472C4">
                  <a:alpha val="28235"/>
                </a:srgbClr>
              </a:gs>
              <a:gs pos="100000">
                <a:srgbClr val="000000">
                  <a:alpha val="29411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1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35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1"/>
          <p:cNvSpPr/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588"/>
                </a:srgbClr>
              </a:gs>
              <a:gs pos="100000">
                <a:srgbClr val="8DA9DB">
                  <a:alpha val="10588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Why is this useful?</a:t>
            </a:r>
            <a:endParaRPr/>
          </a:p>
        </p:txBody>
      </p:sp>
      <p:sp>
        <p:nvSpPr>
          <p:cNvPr id="217" name="Google Shape;217;p11"/>
          <p:cNvSpPr txBox="1">
            <a:spLocks noGrp="1"/>
          </p:cNvSpPr>
          <p:nvPr>
            <p:ph type="body" idx="1"/>
          </p:nvPr>
        </p:nvSpPr>
        <p:spPr>
          <a:xfrm>
            <a:off x="4134810" y="140678"/>
            <a:ext cx="7752390" cy="670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dirty="0"/>
              <a:t>The main benefits of learning programming as a psychology student stem from its usefulness in conducting research and how it can develop cognitive skills: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it demonstrates that you appreciate experimental design and how it relates to producing an experiment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it encourages flexibility and independence in research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it promotes sound research practices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your code becomes an accurate record of precisely what was involved in your research.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anybody with access to your code can have a clear understanding of what it was that you did in your research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it develops problem-solving abilities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dirty="0"/>
              <a:t>Furthermore, as you will see, programming is very unforgiving of mistakes or imprecision—hunting down the cause of coding errors (‘bugs’) is in itself an excellent way of honing problem-solving skills and strategies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The course overview</a:t>
            </a:r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body" idx="1"/>
          </p:nvPr>
        </p:nvSpPr>
        <p:spPr>
          <a:xfrm>
            <a:off x="1119322" y="2305704"/>
            <a:ext cx="10103778" cy="445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/>
              <a:t>12 weeks hands on, practical course using Word, PsychoPy Builder, &amp; Excel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dirty="0"/>
              <a:t>Incorporates 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research design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choosing stimuli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making informed decisions about stimulus duration, number of trials etc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/>
              <a:t>provides a chance to practice effective research design using knowledge gained from lectures in both the theory and RDA course elements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/>
              <a:t>opportunity to learn how to extract and manage data from an experiment and use Excel effectively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6" name="Google Shape;116;p2"/>
            <p:cNvSpPr/>
            <p:nvPr/>
          </p:nvSpPr>
          <p:spPr>
            <a:xfrm>
              <a:off x="10989586" y="1070835"/>
              <a:ext cx="687754" cy="5710965"/>
            </a:xfrm>
            <a:custGeom>
              <a:avLst/>
              <a:gdLst/>
              <a:ahLst/>
              <a:cxnLst/>
              <a:rect l="l" t="t" r="r" b="b"/>
              <a:pathLst>
                <a:path w="414" h="2447" extrusionOk="0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988949" y="803186"/>
              <a:ext cx="409371" cy="5521414"/>
            </a:xfrm>
            <a:custGeom>
              <a:avLst/>
              <a:gdLst/>
              <a:ahLst/>
              <a:cxnLst/>
              <a:rect l="l" t="t" r="r" b="b"/>
              <a:pathLst>
                <a:path w="209" h="2358" extrusionOk="0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2"/>
          <p:cNvSpPr txBox="1">
            <a:spLocks noGrp="1"/>
          </p:cNvSpPr>
          <p:nvPr>
            <p:ph type="title"/>
          </p:nvPr>
        </p:nvSpPr>
        <p:spPr>
          <a:xfrm>
            <a:off x="1098475" y="885650"/>
            <a:ext cx="3459300" cy="4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GB">
                <a:solidFill>
                  <a:srgbClr val="FFFFFF"/>
                </a:solidFill>
              </a:rPr>
              <a:t>Course requirements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1"/>
          </p:nvPr>
        </p:nvSpPr>
        <p:spPr>
          <a:xfrm>
            <a:off x="4937671" y="1378624"/>
            <a:ext cx="6719961" cy="461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 dirty="0"/>
              <a:t>a Windows PC/laptop or Mac (</a:t>
            </a:r>
            <a:r>
              <a:rPr lang="en-GB" sz="3200" b="1" dirty="0"/>
              <a:t>NOT A CHROMEBOOK</a:t>
            </a:r>
            <a:r>
              <a:rPr lang="en-GB" sz="3200" dirty="0"/>
              <a:t>)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 dirty="0"/>
              <a:t>PsychoPy Builder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 dirty="0"/>
              <a:t>Microsoft Office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 dirty="0"/>
              <a:t>the ability to follow an instruction carefully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 dirty="0"/>
              <a:t>the ability to extrapolate information and use it in a different context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 dirty="0"/>
              <a:t>perseverance &amp; problem solving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685800" lvl="1" indent="-990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685800" lvl="1" indent="-990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our expectations</a:t>
            </a:r>
            <a:endParaRPr/>
          </a:p>
        </p:txBody>
      </p:sp>
      <p:sp>
        <p:nvSpPr>
          <p:cNvPr id="132" name="Google Shape;132;p3"/>
          <p:cNvSpPr txBox="1">
            <a:spLocks noGrp="1"/>
          </p:cNvSpPr>
          <p:nvPr>
            <p:ph type="body" idx="1"/>
          </p:nvPr>
        </p:nvSpPr>
        <p:spPr>
          <a:xfrm>
            <a:off x="1316765" y="2543176"/>
            <a:ext cx="9708995" cy="4064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600"/>
              <a:t>you attend ALL seminars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600"/>
              <a:t>if you cannot attend, you MUST catch up before the next session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600"/>
              <a:t>you understand that you must learn for yourself, using resources you are guided towards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600"/>
              <a:t>you ask questions in the programming forum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600"/>
              <a:t>you support one another in the programming forum</a:t>
            </a:r>
            <a:endParaRPr sz="2400"/>
          </a:p>
          <a:p>
            <a:pPr marL="228600" lvl="0" indent="-8762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4"/>
          <p:cNvGrpSpPr/>
          <p:nvPr/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39" name="Google Shape;139;p4"/>
            <p:cNvSpPr/>
            <p:nvPr/>
          </p:nvSpPr>
          <p:spPr>
            <a:xfrm>
              <a:off x="10989586" y="1070835"/>
              <a:ext cx="687754" cy="5710965"/>
            </a:xfrm>
            <a:custGeom>
              <a:avLst/>
              <a:gdLst/>
              <a:ahLst/>
              <a:cxnLst/>
              <a:rect l="l" t="t" r="r" b="b"/>
              <a:pathLst>
                <a:path w="414" h="2447" extrusionOk="0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0988949" y="803186"/>
              <a:ext cx="409371" cy="5521414"/>
            </a:xfrm>
            <a:custGeom>
              <a:avLst/>
              <a:gdLst/>
              <a:ahLst/>
              <a:cxnLst/>
              <a:rect l="l" t="t" r="r" b="b"/>
              <a:pathLst>
                <a:path w="209" h="2358" extrusionOk="0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4"/>
          <p:cNvSpPr txBox="1"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GB">
                <a:solidFill>
                  <a:srgbClr val="FFFFFF"/>
                </a:solidFill>
              </a:rPr>
              <a:t>what you </a:t>
            </a:r>
            <a:r>
              <a:rPr lang="en-GB">
                <a:solidFill>
                  <a:schemeClr val="accent6"/>
                </a:solidFill>
              </a:rPr>
              <a:t>can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en-GB">
                <a:solidFill>
                  <a:srgbClr val="FF0000"/>
                </a:solidFill>
              </a:rPr>
              <a:t>and can’t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GB">
                <a:solidFill>
                  <a:srgbClr val="FFFFFF"/>
                </a:solidFill>
              </a:rPr>
              <a:t>expect</a:t>
            </a:r>
            <a:endParaRPr/>
          </a:p>
        </p:txBody>
      </p:sp>
      <p:sp>
        <p:nvSpPr>
          <p:cNvPr id="143" name="Google Shape;143;p4"/>
          <p:cNvSpPr txBox="1">
            <a:spLocks noGrp="1"/>
          </p:cNvSpPr>
          <p:nvPr>
            <p:ph type="body" idx="1"/>
          </p:nvPr>
        </p:nvSpPr>
        <p:spPr>
          <a:xfrm>
            <a:off x="4937671" y="474060"/>
            <a:ext cx="7037452" cy="6260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</a:pPr>
            <a:r>
              <a:rPr lang="en-GB" sz="3200" dirty="0">
                <a:solidFill>
                  <a:schemeClr val="accent6"/>
                </a:solidFill>
              </a:rPr>
              <a:t>all resources available in advance of the sessions</a:t>
            </a:r>
            <a:endParaRPr dirty="0">
              <a:solidFill>
                <a:schemeClr val="accent6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</a:pPr>
            <a:r>
              <a:rPr lang="en-GB" sz="3200" dirty="0">
                <a:solidFill>
                  <a:schemeClr val="accent6"/>
                </a:solidFill>
              </a:rPr>
              <a:t>seminars with in person explanations</a:t>
            </a:r>
            <a:endParaRPr dirty="0">
              <a:solidFill>
                <a:schemeClr val="accent6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</a:pPr>
            <a:r>
              <a:rPr lang="en-GB" sz="3200" dirty="0">
                <a:solidFill>
                  <a:schemeClr val="accent6"/>
                </a:solidFill>
              </a:rPr>
              <a:t>demos &amp; video resources </a:t>
            </a:r>
            <a:endParaRPr dirty="0">
              <a:solidFill>
                <a:schemeClr val="accent6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</a:pPr>
            <a:r>
              <a:rPr lang="en-GB" sz="3200" dirty="0">
                <a:solidFill>
                  <a:schemeClr val="accent6"/>
                </a:solidFill>
              </a:rPr>
              <a:t>support from staff and peers on the Moodle EDP forum</a:t>
            </a:r>
            <a:endParaRPr dirty="0">
              <a:solidFill>
                <a:schemeClr val="accent6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GB" sz="3200" dirty="0">
                <a:solidFill>
                  <a:srgbClr val="FF0000"/>
                </a:solidFill>
              </a:rPr>
              <a:t>you cannot expect to get all of the answers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GB" sz="3200" b="1" dirty="0">
                <a:solidFill>
                  <a:srgbClr val="FF0000"/>
                </a:solidFill>
              </a:rPr>
              <a:t>because……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GB" sz="3200" dirty="0">
                <a:solidFill>
                  <a:srgbClr val="FF0000"/>
                </a:solidFill>
              </a:rPr>
              <a:t>the answers depend upon how you have programmed the experiment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GB" sz="3200" dirty="0">
                <a:solidFill>
                  <a:srgbClr val="FF0000"/>
                </a:solidFill>
              </a:rPr>
              <a:t>you need to learn how to problem solve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The course aims</a:t>
            </a:r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body" idx="1"/>
          </p:nvPr>
        </p:nvSpPr>
        <p:spPr>
          <a:xfrm>
            <a:off x="1119322" y="2305704"/>
            <a:ext cx="10103778" cy="375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4384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 dirty="0"/>
              <a:t>to provide an understanding of experimental research in psychology</a:t>
            </a:r>
            <a:endParaRPr dirty="0"/>
          </a:p>
          <a:p>
            <a:pPr marL="228600" lvl="0" indent="-24384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 dirty="0"/>
              <a:t>to facilitate skills development of research report writing (</a:t>
            </a:r>
            <a:r>
              <a:rPr lang="en-GB" sz="3200" dirty="0" err="1"/>
              <a:t>metho</a:t>
            </a:r>
            <a:r>
              <a:rPr lang="en-GB" sz="3200" dirty="0"/>
              <a:t> section)</a:t>
            </a:r>
            <a:endParaRPr dirty="0"/>
          </a:p>
          <a:p>
            <a:pPr marL="228600" lvl="0" indent="-24384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 dirty="0"/>
              <a:t>to facilitate development of skills in programming (PsychoPy experiment)</a:t>
            </a:r>
            <a:endParaRPr dirty="0"/>
          </a:p>
          <a:p>
            <a:pPr marL="228600" lvl="0" indent="-24384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 dirty="0"/>
              <a:t>to allow you to understand how to manage data from experiments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The indicative course outline </a:t>
            </a:r>
            <a:endParaRPr/>
          </a:p>
        </p:txBody>
      </p:sp>
      <p:graphicFrame>
        <p:nvGraphicFramePr>
          <p:cNvPr id="108" name="Google Shape;108;p7"/>
          <p:cNvGraphicFramePr/>
          <p:nvPr>
            <p:extLst>
              <p:ext uri="{D42A27DB-BD31-4B8C-83A1-F6EECF244321}">
                <p14:modId xmlns:p14="http://schemas.microsoft.com/office/powerpoint/2010/main" val="933886314"/>
              </p:ext>
            </p:extLst>
          </p:nvPr>
        </p:nvGraphicFramePr>
        <p:xfrm>
          <a:off x="1222646" y="1969692"/>
          <a:ext cx="4916574" cy="4663050"/>
        </p:xfrm>
        <a:graphic>
          <a:graphicData uri="http://schemas.openxmlformats.org/drawingml/2006/table">
            <a:tbl>
              <a:tblPr firstRow="1" bandRow="1">
                <a:noFill/>
                <a:tableStyleId>{3B660CFE-A17D-4B2A-AA3C-3F5ADB244D25}</a:tableStyleId>
              </a:tblPr>
              <a:tblGrid>
                <a:gridCol w="87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3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Week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Content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 dirty="0"/>
                        <a:t>Intro &amp; Simple RT Experiment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 dirty="0"/>
                        <a:t>Choice Reaction Time Experiment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 dirty="0"/>
                        <a:t>Assessment Details &amp; Planning a Method Section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 dirty="0"/>
                        <a:t>Writing a good method section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Experimental confounds, practice blocks and conds files</a:t>
                      </a:r>
                      <a:endParaRPr kumimoji="0" lang="en-GB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kumimoji="0" lang="en-GB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Debugging errors 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9" name="Google Shape;109;p7"/>
          <p:cNvGraphicFramePr/>
          <p:nvPr>
            <p:extLst>
              <p:ext uri="{D42A27DB-BD31-4B8C-83A1-F6EECF244321}">
                <p14:modId xmlns:p14="http://schemas.microsoft.com/office/powerpoint/2010/main" val="911085605"/>
              </p:ext>
            </p:extLst>
          </p:nvPr>
        </p:nvGraphicFramePr>
        <p:xfrm>
          <a:off x="6261445" y="1955751"/>
          <a:ext cx="5285895" cy="4657300"/>
        </p:xfrm>
        <a:graphic>
          <a:graphicData uri="http://schemas.openxmlformats.org/drawingml/2006/table">
            <a:tbl>
              <a:tblPr firstRow="1" bandRow="1">
                <a:noFill/>
                <a:tableStyleId>{3B660CFE-A17D-4B2A-AA3C-3F5ADB244D25}</a:tableStyleId>
              </a:tblPr>
              <a:tblGrid>
                <a:gridCol w="737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8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Week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Content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Positioning stimuli on-screen</a:t>
                      </a:r>
                      <a:endParaRPr kumimoji="0" lang="en-GB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Providing participant feedback in </a:t>
                      </a:r>
                      <a:r>
                        <a:rPr kumimoji="0" lang="en-GB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an experiment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Work on your assessment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Managing data from PsychoPy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More PsychoPy tools and streamlining experiments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 dirty="0"/>
                        <a:t>No teaching – Drop in session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The assessment</a:t>
            </a:r>
            <a:endParaRPr/>
          </a:p>
        </p:txBody>
      </p:sp>
      <p:sp>
        <p:nvSpPr>
          <p:cNvPr id="179" name="Google Shape;179;p8"/>
          <p:cNvSpPr txBox="1">
            <a:spLocks noGrp="1"/>
          </p:cNvSpPr>
          <p:nvPr>
            <p:ph type="body" idx="1"/>
          </p:nvPr>
        </p:nvSpPr>
        <p:spPr>
          <a:xfrm>
            <a:off x="1119322" y="2205744"/>
            <a:ext cx="10272761" cy="465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/>
              <a:t>The assessment is by coursework and is comprised of two </a:t>
            </a:r>
            <a:r>
              <a:rPr lang="en-GB" b="1" dirty="0">
                <a:solidFill>
                  <a:srgbClr val="FF0000"/>
                </a:solidFill>
              </a:rPr>
              <a:t>equally</a:t>
            </a:r>
            <a:r>
              <a:rPr lang="en-GB" dirty="0"/>
              <a:t> weighted elements</a:t>
            </a:r>
            <a:endParaRPr dirty="0"/>
          </a:p>
          <a:p>
            <a:pPr marL="914400" lvl="1" indent="-457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 sz="2800" b="1" dirty="0"/>
              <a:t>Written: </a:t>
            </a:r>
            <a:r>
              <a:rPr lang="en-GB" sz="2800" dirty="0"/>
              <a:t>A full method section to be submitted via Turnitin </a:t>
            </a:r>
            <a:endParaRPr dirty="0"/>
          </a:p>
          <a:p>
            <a:pPr marL="914400" lvl="1" indent="-457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 sz="2800" b="1" dirty="0"/>
              <a:t>Experiment: </a:t>
            </a:r>
            <a:r>
              <a:rPr lang="en-GB" sz="2800" dirty="0"/>
              <a:t>A PsychoPy experiment, saved to a repository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GB" dirty="0">
                <a:solidFill>
                  <a:srgbClr val="FF0000"/>
                </a:solidFill>
              </a:rPr>
              <a:t>Assessment information will be provided in full in Week 3 of this course, therefore attendance is highly recommended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This may sound odd…..but….</a:t>
            </a:r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body" idx="1"/>
          </p:nvPr>
        </p:nvSpPr>
        <p:spPr>
          <a:xfrm>
            <a:off x="1367624" y="2490436"/>
            <a:ext cx="10184191" cy="413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GB" sz="2400">
                <a:solidFill>
                  <a:srgbClr val="FF0000"/>
                </a:solidFill>
              </a:rPr>
              <a:t>The submission of the PsychoPy experiment need not be fully working, or perfect! It’s all about the process of designing a replicable experiment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GB" sz="2400">
                <a:solidFill>
                  <a:srgbClr val="FF0000"/>
                </a:solidFill>
              </a:rPr>
              <a:t>Do not focus all of your energies on the experiment, this assessment is as much about understanding the experiment and communicating a methodology section. </a:t>
            </a:r>
            <a:r>
              <a:rPr lang="en-GB" sz="2400" b="1">
                <a:solidFill>
                  <a:srgbClr val="FF0000"/>
                </a:solidFill>
              </a:rPr>
              <a:t>Remember, equal weightings</a:t>
            </a:r>
            <a:r>
              <a:rPr lang="en-GB" sz="2400">
                <a:solidFill>
                  <a:srgbClr val="FF0000"/>
                </a:solidFill>
              </a:rPr>
              <a:t>!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GB" sz="2400">
                <a:solidFill>
                  <a:srgbClr val="FF0000"/>
                </a:solidFill>
              </a:rPr>
              <a:t>If you do the work in Weeks 3 &amp; 4 this will go a long way towards the written part of the assessment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GB" sz="2400">
                <a:solidFill>
                  <a:srgbClr val="FF0000"/>
                </a:solidFill>
              </a:rPr>
              <a:t>You can save to your experiment repository as you go,  and this will ensure that you do not end up with a non-submission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GB" sz="2400">
                <a:solidFill>
                  <a:srgbClr val="FF0000"/>
                </a:solidFill>
              </a:rPr>
              <a:t>It is better to submit something rather than nothing 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673</Words>
  <Application>Microsoft Office PowerPoint</Application>
  <PresentationFormat>Widescreen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experimental design &amp; programming</vt:lpstr>
      <vt:lpstr>The course overview</vt:lpstr>
      <vt:lpstr>Course requirements</vt:lpstr>
      <vt:lpstr>our expectations</vt:lpstr>
      <vt:lpstr>what you can and can’t expect</vt:lpstr>
      <vt:lpstr>The course aims</vt:lpstr>
      <vt:lpstr>The indicative course outline </vt:lpstr>
      <vt:lpstr>The assessment</vt:lpstr>
      <vt:lpstr>This may sound odd…..but….</vt:lpstr>
      <vt:lpstr>Why is this useful?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&amp; programming</dc:title>
  <dc:creator>Glen Pennington</dc:creator>
  <cp:lastModifiedBy>Glen Pennington</cp:lastModifiedBy>
  <cp:revision>5</cp:revision>
  <dcterms:created xsi:type="dcterms:W3CDTF">2021-01-25T12:25:17Z</dcterms:created>
  <dcterms:modified xsi:type="dcterms:W3CDTF">2023-09-07T14:14:29Z</dcterms:modified>
</cp:coreProperties>
</file>