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8"/>
  </p:notesMasterIdLst>
  <p:sldIdLst>
    <p:sldId id="256" r:id="rId2"/>
    <p:sldId id="288" r:id="rId3"/>
    <p:sldId id="276" r:id="rId4"/>
    <p:sldId id="261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2"/>
    <p:restoredTop sz="83473" autoAdjust="0"/>
  </p:normalViewPr>
  <p:slideViewPr>
    <p:cSldViewPr snapToGrid="0" snapToObjects="1">
      <p:cViewPr varScale="1">
        <p:scale>
          <a:sx n="80" d="100"/>
          <a:sy n="80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use a handbag analogy.  The conds file is a handbag, the loop is the strap and the dollar sign to reference the conds file is a hand reaching into the bag to grab a ROW from the conds file and present it, then throw it away, reach in and grab the next (random)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BC35-F677-8443-B5C8-D84217933C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toolkit.org/experiment-library/experiment_ldt.html" TargetMode="External"/><Relationship Id="rId2" Type="http://schemas.openxmlformats.org/officeDocument/2006/relationships/hyperlink" Target="https://youtu.be/g2Ay2L2nMu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6C82-C15D-2846-B19C-9C10161C3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experimental design &amp; programming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14 (Seminar 2)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Creating a choice reaction time task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How do we tell PsychoPy to find the conds file?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1B18CD-2868-4CCE-B2F0-535F25C3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75" y="4093290"/>
            <a:ext cx="10868325" cy="17423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944914" y="3030965"/>
            <a:ext cx="653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Insert a Loop around the trial routines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3B3C71-196C-4AAD-82A5-604466668876}"/>
              </a:ext>
            </a:extLst>
          </p:cNvPr>
          <p:cNvSpPr/>
          <p:nvPr/>
        </p:nvSpPr>
        <p:spPr>
          <a:xfrm>
            <a:off x="409710" y="5109029"/>
            <a:ext cx="1970633" cy="9112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DEBE0D-5EFF-4D0A-A504-E83258A7AB47}"/>
              </a:ext>
            </a:extLst>
          </p:cNvPr>
          <p:cNvCxnSpPr/>
          <p:nvPr/>
        </p:nvCxnSpPr>
        <p:spPr>
          <a:xfrm flipV="1">
            <a:off x="2380343" y="5531858"/>
            <a:ext cx="4978400" cy="75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9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4DEC1-E1BB-4894-A9C6-7BE10390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70" y="2054404"/>
            <a:ext cx="6015320" cy="47254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How do we tell PsychoPy to find the conds file??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280150" y="2626542"/>
            <a:ext cx="43259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Click on the Loop to edit </a:t>
            </a:r>
          </a:p>
          <a:p>
            <a:r>
              <a:rPr lang="en-GB" sz="3200" dirty="0"/>
              <a:t>the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C9C8-1B49-46AB-B4C1-1C5E27432D19}"/>
              </a:ext>
            </a:extLst>
          </p:cNvPr>
          <p:cNvSpPr txBox="1"/>
          <p:nvPr/>
        </p:nvSpPr>
        <p:spPr>
          <a:xfrm>
            <a:off x="1024710" y="4983829"/>
            <a:ext cx="4742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Use the folder browse icon </a:t>
            </a:r>
          </a:p>
          <a:p>
            <a:r>
              <a:rPr lang="en-GB" sz="3200" dirty="0"/>
              <a:t>to locate the conds file in </a:t>
            </a:r>
          </a:p>
          <a:p>
            <a:r>
              <a:rPr lang="en-GB" sz="3200" dirty="0"/>
              <a:t>your </a:t>
            </a:r>
            <a:r>
              <a:rPr lang="en-GB" sz="3200" b="1" dirty="0"/>
              <a:t>root folder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DEBE0D-5EFF-4D0A-A504-E83258A7AB47}"/>
              </a:ext>
            </a:extLst>
          </p:cNvPr>
          <p:cNvCxnSpPr>
            <a:cxnSpLocks/>
          </p:cNvCxnSpPr>
          <p:nvPr/>
        </p:nvCxnSpPr>
        <p:spPr>
          <a:xfrm flipV="1">
            <a:off x="5360308" y="5352887"/>
            <a:ext cx="5612492" cy="554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How do we tell components to find the stimuli or other variables in the conds file??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119322" y="2160582"/>
            <a:ext cx="36947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Click the component</a:t>
            </a:r>
          </a:p>
          <a:p>
            <a:r>
              <a:rPr lang="en-GB" sz="3200" dirty="0"/>
              <a:t>you want to allow to </a:t>
            </a:r>
          </a:p>
          <a:p>
            <a:r>
              <a:rPr lang="en-GB" sz="3200" dirty="0"/>
              <a:t>link to a column in </a:t>
            </a:r>
          </a:p>
          <a:p>
            <a:r>
              <a:rPr lang="en-GB" sz="3200" dirty="0"/>
              <a:t>the conds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F02AB-A54D-42D7-BDDD-6586DC8F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02" y="1914117"/>
            <a:ext cx="7327011" cy="450119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9D3B3C71-196C-4AAD-82A5-604466668876}"/>
              </a:ext>
            </a:extLst>
          </p:cNvPr>
          <p:cNvSpPr/>
          <p:nvPr/>
        </p:nvSpPr>
        <p:spPr>
          <a:xfrm>
            <a:off x="4630202" y="4629115"/>
            <a:ext cx="1970633" cy="9112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0C24D-2D2E-457C-9964-BCD32D54CBA2}"/>
              </a:ext>
            </a:extLst>
          </p:cNvPr>
          <p:cNvSpPr txBox="1"/>
          <p:nvPr/>
        </p:nvSpPr>
        <p:spPr>
          <a:xfrm>
            <a:off x="106545" y="4234629"/>
            <a:ext cx="47181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Instead of linking directly to </a:t>
            </a:r>
          </a:p>
          <a:p>
            <a:r>
              <a:rPr lang="en-GB" sz="2800" dirty="0"/>
              <a:t>an image stimulus, use the </a:t>
            </a:r>
          </a:p>
          <a:p>
            <a:r>
              <a:rPr lang="en-GB" sz="2800" dirty="0"/>
              <a:t>$ sign to </a:t>
            </a:r>
            <a:r>
              <a:rPr lang="en-GB" sz="2800" b="1" i="1" dirty="0"/>
              <a:t>reference</a:t>
            </a:r>
            <a:r>
              <a:rPr lang="en-GB" sz="2800" dirty="0"/>
              <a:t> the column </a:t>
            </a:r>
          </a:p>
          <a:p>
            <a:r>
              <a:rPr lang="en-GB" sz="2800" dirty="0"/>
              <a:t>you want in the conds file and </a:t>
            </a:r>
          </a:p>
          <a:p>
            <a:r>
              <a:rPr lang="en-GB" sz="2800" dirty="0"/>
              <a:t>ensure this is </a:t>
            </a:r>
            <a:r>
              <a:rPr lang="en-GB" sz="2800" b="1" dirty="0"/>
              <a:t>set every repeat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9A6ED-A680-4CFE-86C6-801A7A76CE47}"/>
              </a:ext>
            </a:extLst>
          </p:cNvPr>
          <p:cNvSpPr/>
          <p:nvPr/>
        </p:nvSpPr>
        <p:spPr>
          <a:xfrm>
            <a:off x="9925358" y="4629114"/>
            <a:ext cx="1970633" cy="9112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76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What happens next?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354271" y="2220049"/>
            <a:ext cx="9868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You also need to tell the response component where to look for the correct response (</a:t>
            </a:r>
            <a:r>
              <a:rPr lang="en-GB" sz="3200" b="1" dirty="0" err="1"/>
              <a:t>corrAns</a:t>
            </a:r>
            <a:r>
              <a:rPr lang="en-GB" sz="3200" dirty="0"/>
              <a:t>) in the conds file using the $ sign again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FAD30-3A03-4FD8-97C5-0DF0AF33D392}"/>
              </a:ext>
            </a:extLst>
          </p:cNvPr>
          <p:cNvSpPr txBox="1"/>
          <p:nvPr/>
        </p:nvSpPr>
        <p:spPr>
          <a:xfrm>
            <a:off x="1160010" y="4142220"/>
            <a:ext cx="9868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You may have other columns in the conds file that you want to create variables, such as the colour of text, the size of images, the position on screen etc</a:t>
            </a:r>
          </a:p>
        </p:txBody>
      </p:sp>
    </p:spTree>
    <p:extLst>
      <p:ext uri="{BB962C8B-B14F-4D97-AF65-F5344CB8AC3E}">
        <p14:creationId xmlns:p14="http://schemas.microsoft.com/office/powerpoint/2010/main" val="14445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Running the experiment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1E7EE7-4B51-42CD-A711-286423CB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79" y="2964681"/>
            <a:ext cx="9396988" cy="19180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4269C3-A393-498E-94DF-92E293EF7011}"/>
              </a:ext>
            </a:extLst>
          </p:cNvPr>
          <p:cNvGrpSpPr/>
          <p:nvPr/>
        </p:nvGrpSpPr>
        <p:grpSpPr>
          <a:xfrm>
            <a:off x="4698223" y="2244681"/>
            <a:ext cx="3671640" cy="728572"/>
            <a:chOff x="4698223" y="3437586"/>
            <a:chExt cx="3671640" cy="7285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D450A55-6900-4B69-B6B1-29D03FCBF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4476" y="3437586"/>
              <a:ext cx="575493" cy="72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AC7ED9-6AFF-4898-9DA8-227FFE9BEE3A}"/>
                </a:ext>
              </a:extLst>
            </p:cNvPr>
            <p:cNvSpPr txBox="1"/>
            <p:nvPr/>
          </p:nvSpPr>
          <p:spPr>
            <a:xfrm>
              <a:off x="4698223" y="3476187"/>
              <a:ext cx="5756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+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3C48DD-E56B-4E16-A2C6-497613E0CC36}"/>
                </a:ext>
              </a:extLst>
            </p:cNvPr>
            <p:cNvSpPr/>
            <p:nvPr/>
          </p:nvSpPr>
          <p:spPr>
            <a:xfrm>
              <a:off x="7789291" y="3476187"/>
              <a:ext cx="580572" cy="689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62733DC-287D-4B49-B563-CC4016FFD6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99" b="9292"/>
          <a:stretch/>
        </p:blipFill>
        <p:spPr>
          <a:xfrm>
            <a:off x="4220847" y="4917154"/>
            <a:ext cx="5394544" cy="15722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254027-DE0C-4E82-A9C8-09650C8E7EA6}"/>
              </a:ext>
            </a:extLst>
          </p:cNvPr>
          <p:cNvSpPr txBox="1"/>
          <p:nvPr/>
        </p:nvSpPr>
        <p:spPr>
          <a:xfrm>
            <a:off x="5500914" y="2852341"/>
            <a:ext cx="199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$faces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3307B94-919E-4BB7-87DD-7FAFAA5B17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9977" y="3477561"/>
            <a:ext cx="869608" cy="419389"/>
          </a:xfrm>
          <a:prstGeom prst="curvedConnector3">
            <a:avLst>
              <a:gd name="adj1" fmla="val 950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78D67EB-BA66-4CB8-8D04-4CC5236690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9488" y="4340173"/>
            <a:ext cx="2447624" cy="1986298"/>
          </a:xfrm>
          <a:prstGeom prst="curvedConnector3">
            <a:avLst>
              <a:gd name="adj1" fmla="val 1324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6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Running the experiment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84A86-49DC-47F9-8AB9-47850F2EBA21}"/>
              </a:ext>
            </a:extLst>
          </p:cNvPr>
          <p:cNvSpPr/>
          <p:nvPr/>
        </p:nvSpPr>
        <p:spPr>
          <a:xfrm>
            <a:off x="0" y="159657"/>
            <a:ext cx="12017829" cy="326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03D88-A83A-41C7-818E-173870AB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For next week… 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678924" cy="5656881"/>
          </a:xfrm>
        </p:spPr>
        <p:txBody>
          <a:bodyPr anchor="ctr">
            <a:normAutofit/>
          </a:bodyPr>
          <a:lstStyle/>
          <a:p>
            <a:pPr lvl="0"/>
            <a:r>
              <a:rPr lang="en-GB" sz="3200" dirty="0"/>
              <a:t>Read all of the </a:t>
            </a:r>
            <a:r>
              <a:rPr lang="en-GB" sz="3200" b="1" dirty="0"/>
              <a:t>Assessment </a:t>
            </a:r>
            <a:r>
              <a:rPr lang="en-GB" sz="3200" dirty="0"/>
              <a:t>pages on the </a:t>
            </a:r>
            <a:r>
              <a:rPr lang="en-GB" sz="3200" b="1" dirty="0"/>
              <a:t>EDP Website </a:t>
            </a:r>
            <a:r>
              <a:rPr lang="en-GB" sz="3200" dirty="0"/>
              <a:t>on the Moodle</a:t>
            </a:r>
          </a:p>
          <a:p>
            <a:pPr lvl="0"/>
            <a:r>
              <a:rPr lang="en-GB" sz="3200" dirty="0"/>
              <a:t>Read the </a:t>
            </a:r>
            <a:r>
              <a:rPr lang="en-GB" sz="3200" b="1" dirty="0"/>
              <a:t>Introduction</a:t>
            </a:r>
            <a:r>
              <a:rPr lang="en-GB" sz="3200" dirty="0"/>
              <a:t> and </a:t>
            </a:r>
            <a:r>
              <a:rPr lang="en-GB" sz="3200" b="1" dirty="0"/>
              <a:t>Methodology</a:t>
            </a:r>
            <a:r>
              <a:rPr lang="en-GB" sz="3200" dirty="0"/>
              <a:t> of the starter reference, there is some </a:t>
            </a:r>
            <a:r>
              <a:rPr lang="en-GB" sz="3200" b="1" u="sng" dirty="0">
                <a:hlinkClick r:id="rId2"/>
              </a:rPr>
              <a:t>guidance to support this here</a:t>
            </a:r>
            <a:endParaRPr lang="en-GB" sz="3200" dirty="0"/>
          </a:p>
          <a:p>
            <a:pPr lvl="0"/>
            <a:r>
              <a:rPr lang="en-GB" sz="3200" dirty="0"/>
              <a:t>Run a </a:t>
            </a:r>
            <a:r>
              <a:rPr lang="en-GB" sz="3200" b="1" u="sng" dirty="0">
                <a:hlinkClick r:id="rId3"/>
              </a:rPr>
              <a:t>demo Lexical Decision Task</a:t>
            </a:r>
            <a:r>
              <a:rPr lang="en-GB" sz="3200" b="1" dirty="0"/>
              <a:t> </a:t>
            </a:r>
            <a:r>
              <a:rPr lang="en-GB" sz="3200" dirty="0"/>
              <a:t>online to help appreciate what the task that you will be developing will look like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5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Last week… 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678924" cy="56568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500" dirty="0"/>
              <a:t>You learned: </a:t>
            </a:r>
          </a:p>
          <a:p>
            <a:r>
              <a:rPr lang="en-GB" sz="3500" dirty="0"/>
              <a:t>how to create a very simple experiment</a:t>
            </a:r>
          </a:p>
          <a:p>
            <a:r>
              <a:rPr lang="en-GB" sz="3500" dirty="0"/>
              <a:t>how to use experiment settings</a:t>
            </a:r>
          </a:p>
          <a:p>
            <a:r>
              <a:rPr lang="en-GB" sz="3500" dirty="0"/>
              <a:t>how to add routines, components and loops</a:t>
            </a:r>
          </a:p>
          <a:p>
            <a:r>
              <a:rPr lang="en-GB" sz="3500" dirty="0"/>
              <a:t>how to work with the component properties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Activity Set  2 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Consolidating &amp; building upon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678924" cy="565688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3500" dirty="0"/>
              <a:t>This session is primarily designed to </a:t>
            </a:r>
            <a:r>
              <a:rPr lang="en-GB" sz="3500" b="1" dirty="0"/>
              <a:t>consolidate </a:t>
            </a:r>
            <a:r>
              <a:rPr lang="en-GB" sz="3500" dirty="0"/>
              <a:t>your learning from Seminar 1. </a:t>
            </a:r>
          </a:p>
          <a:p>
            <a:pPr marL="0" indent="0">
              <a:buNone/>
            </a:pPr>
            <a:r>
              <a:rPr lang="en-GB" sz="3500" dirty="0"/>
              <a:t>In it you will: </a:t>
            </a:r>
          </a:p>
          <a:p>
            <a:r>
              <a:rPr lang="en-GB" sz="3500" dirty="0"/>
              <a:t>create a new simple experiment</a:t>
            </a:r>
          </a:p>
          <a:p>
            <a:r>
              <a:rPr lang="en-GB" sz="3500" dirty="0"/>
              <a:t>include participant instructions &amp; debrief </a:t>
            </a:r>
          </a:p>
          <a:p>
            <a:r>
              <a:rPr lang="en-GB" sz="3500" dirty="0"/>
              <a:t>work with the component properties to make your experiment look good &amp; behave as it should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7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Choice Reaction Time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7BA84A-3CF3-DA4E-9879-EF76101D10A9}"/>
              </a:ext>
            </a:extLst>
          </p:cNvPr>
          <p:cNvGrpSpPr/>
          <p:nvPr/>
        </p:nvGrpSpPr>
        <p:grpSpPr>
          <a:xfrm>
            <a:off x="1222645" y="2285828"/>
            <a:ext cx="7564401" cy="3808117"/>
            <a:chOff x="-254131" y="-69051"/>
            <a:chExt cx="5324818" cy="28505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87307-3BAC-CC47-A4A5-70C309B0B33F}"/>
                </a:ext>
              </a:extLst>
            </p:cNvPr>
            <p:cNvGrpSpPr/>
            <p:nvPr/>
          </p:nvGrpSpPr>
          <p:grpSpPr>
            <a:xfrm>
              <a:off x="-254131" y="-69051"/>
              <a:ext cx="4223433" cy="2850505"/>
              <a:chOff x="-254131" y="-440526"/>
              <a:chExt cx="4223433" cy="2850505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722F5E4-A421-7342-990C-0ADD6E646180}"/>
                  </a:ext>
                </a:extLst>
              </p:cNvPr>
              <p:cNvSpPr/>
              <p:nvPr/>
            </p:nvSpPr>
            <p:spPr>
              <a:xfrm>
                <a:off x="-254131" y="-440526"/>
                <a:ext cx="1958382" cy="859688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Fixation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(300ms/0.3sec)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76C37D0-F710-0C46-B9B2-798141D9ABD4}"/>
                  </a:ext>
                </a:extLst>
              </p:cNvPr>
              <p:cNvSpPr/>
              <p:nvPr/>
            </p:nvSpPr>
            <p:spPr>
              <a:xfrm>
                <a:off x="867262" y="500495"/>
                <a:ext cx="1958382" cy="93390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Stimulus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(until keypress)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8F82539-8C4B-6B4E-8EEE-E9AC54568D05}"/>
                  </a:ext>
                </a:extLst>
              </p:cNvPr>
              <p:cNvCxnSpPr/>
              <p:nvPr/>
            </p:nvCxnSpPr>
            <p:spPr>
              <a:xfrm>
                <a:off x="1699874" y="-10682"/>
                <a:ext cx="622092" cy="41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B4F427-FF31-DD44-8A80-5D9049477FB6}"/>
                  </a:ext>
                </a:extLst>
              </p:cNvPr>
              <p:cNvCxnSpPr/>
              <p:nvPr/>
            </p:nvCxnSpPr>
            <p:spPr>
              <a:xfrm>
                <a:off x="2837128" y="974156"/>
                <a:ext cx="622092" cy="41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FD6B7A5-D969-C34B-9B8E-4E168F0E8FFE}"/>
                  </a:ext>
                </a:extLst>
              </p:cNvPr>
              <p:cNvSpPr/>
              <p:nvPr/>
            </p:nvSpPr>
            <p:spPr>
              <a:xfrm>
                <a:off x="2010920" y="1533344"/>
                <a:ext cx="1958382" cy="87663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Blank screen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(200ms/ 0.2sec)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36FD4E4-2E54-FA4A-9AB8-BCE5A3EDC1DA}"/>
                </a:ext>
              </a:extLst>
            </p:cNvPr>
            <p:cNvSpPr/>
            <p:nvPr/>
          </p:nvSpPr>
          <p:spPr>
            <a:xfrm>
              <a:off x="3176376" y="0"/>
              <a:ext cx="1894311" cy="781050"/>
            </a:xfrm>
            <a:prstGeom prst="roundRect">
              <a:avLst/>
            </a:prstGeom>
            <a:solidFill>
              <a:srgbClr val="DDDDD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Instructions</a:t>
              </a:r>
              <a:endPara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GB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Goodbye/Debrief</a:t>
              </a:r>
              <a:endPara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 Box 2">
            <a:extLst>
              <a:ext uri="{FF2B5EF4-FFF2-40B4-BE49-F238E27FC236}">
                <a16:creationId xmlns:a16="http://schemas.microsoft.com/office/drawing/2014/main" id="{7782954E-14CB-FB44-8229-D9C474F84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722" y="3267420"/>
            <a:ext cx="2931539" cy="3310778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Conditions: </a:t>
            </a:r>
            <a:r>
              <a:rPr lang="en-GB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angry face (m key)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happy face (z key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GB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Using conds files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76C37D0-F710-0C46-B9B2-798141D9ABD4}"/>
              </a:ext>
            </a:extLst>
          </p:cNvPr>
          <p:cNvSpPr/>
          <p:nvPr/>
        </p:nvSpPr>
        <p:spPr>
          <a:xfrm>
            <a:off x="1322556" y="2378076"/>
            <a:ext cx="2782065" cy="12476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  <a:endParaRPr lang="en-GB" sz="28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GB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(until keypress)</a:t>
            </a:r>
            <a:endParaRPr lang="en-GB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43264-AA7A-4059-9783-6FD262FF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47" y="3889308"/>
            <a:ext cx="2162175" cy="2705100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F7CABE-1B31-4D58-A7E6-784FC52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176" y="2183147"/>
            <a:ext cx="7019741" cy="461684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Your </a:t>
            </a:r>
            <a:r>
              <a:rPr lang="en-GB" sz="2400" b="1" dirty="0"/>
              <a:t>stimulus</a:t>
            </a:r>
            <a:r>
              <a:rPr lang="en-GB" sz="2400" dirty="0"/>
              <a:t> must change on each </a:t>
            </a:r>
            <a:r>
              <a:rPr lang="en-GB" sz="2400" b="1" dirty="0"/>
              <a:t>trial iteration</a:t>
            </a:r>
          </a:p>
          <a:p>
            <a:r>
              <a:rPr lang="en-GB" sz="2400" dirty="0"/>
              <a:t>To do this we use a </a:t>
            </a:r>
            <a:r>
              <a:rPr lang="en-GB" sz="2400" b="1" dirty="0"/>
              <a:t>conds file </a:t>
            </a:r>
            <a:r>
              <a:rPr lang="en-GB" sz="2400" dirty="0"/>
              <a:t>(conditions) </a:t>
            </a:r>
          </a:p>
          <a:p>
            <a:r>
              <a:rPr lang="en-GB" sz="2400" dirty="0"/>
              <a:t>Conditions files are simply repositories for the stimuli that you want to present on screen</a:t>
            </a:r>
          </a:p>
          <a:p>
            <a:r>
              <a:rPr lang="en-GB" sz="2400" dirty="0"/>
              <a:t>They are not limited to just stimulus presentation</a:t>
            </a:r>
          </a:p>
          <a:p>
            <a:r>
              <a:rPr lang="en-GB" sz="2400" dirty="0"/>
              <a:t>You can change things such as </a:t>
            </a:r>
          </a:p>
          <a:p>
            <a:pPr lvl="1"/>
            <a:r>
              <a:rPr lang="en-GB" sz="2000" dirty="0"/>
              <a:t>the orientation of a stimulus</a:t>
            </a:r>
          </a:p>
          <a:p>
            <a:pPr lvl="1"/>
            <a:r>
              <a:rPr lang="en-GB" sz="2000" dirty="0"/>
              <a:t>the colour of text </a:t>
            </a:r>
          </a:p>
          <a:p>
            <a:pPr lvl="1"/>
            <a:r>
              <a:rPr lang="en-GB" sz="2000" dirty="0"/>
              <a:t>the size of text or images</a:t>
            </a:r>
          </a:p>
          <a:p>
            <a:pPr lvl="1"/>
            <a:r>
              <a:rPr lang="en-GB" sz="2000" dirty="0"/>
              <a:t>the position of components on the screen </a:t>
            </a:r>
          </a:p>
          <a:p>
            <a:pPr lvl="1"/>
            <a:r>
              <a:rPr lang="en-GB" sz="2000" dirty="0"/>
              <a:t>specifying a correct or incorrect 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90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Why do we use them?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F7CABE-1B31-4D58-A7E6-784FC52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88" y="1278587"/>
            <a:ext cx="10306519" cy="39632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/>
              <a:t>Imagine an experiment where you want to present 80 trials to a participant.  You could create a routine for each single trial, so your Flow would have at least 1 routine per trial, plus instructions, keyboard responses, fixations, inter-stimulus intervals and a debrief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74C5D-F68C-4BB8-83F2-25519A9A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7" y="5402206"/>
            <a:ext cx="11300442" cy="1394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192DC2-30A0-444B-8829-12E4C8DF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16" y="4698762"/>
            <a:ext cx="575493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D99AA-1F9B-4762-8BA6-085338E6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083" y="4698553"/>
            <a:ext cx="575660" cy="720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233E14-C74F-4D27-986B-C1D5A6BF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47" y="4676098"/>
            <a:ext cx="575660" cy="720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D45FB-9D62-4ED8-8EE4-41E9E788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78" y="4691607"/>
            <a:ext cx="575493" cy="7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0F5BB0-D215-4AFB-810E-1A102660D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826" y="4698552"/>
            <a:ext cx="575660" cy="720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4C841-96EC-40E7-B0A4-FA6D6AA318F9}"/>
              </a:ext>
            </a:extLst>
          </p:cNvPr>
          <p:cNvSpPr txBox="1"/>
          <p:nvPr/>
        </p:nvSpPr>
        <p:spPr>
          <a:xfrm>
            <a:off x="2191651" y="4676098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6B162-60A3-4BEE-A25F-B6F15B80BF04}"/>
              </a:ext>
            </a:extLst>
          </p:cNvPr>
          <p:cNvSpPr txBox="1"/>
          <p:nvPr/>
        </p:nvSpPr>
        <p:spPr>
          <a:xfrm>
            <a:off x="4045161" y="4678087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CA5C62-3A77-463F-A2B4-EF22707FAEDC}"/>
              </a:ext>
            </a:extLst>
          </p:cNvPr>
          <p:cNvSpPr txBox="1"/>
          <p:nvPr/>
        </p:nvSpPr>
        <p:spPr>
          <a:xfrm>
            <a:off x="5659479" y="4671345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50A23-D694-48C5-95D4-7F3CFF6FD5EE}"/>
              </a:ext>
            </a:extLst>
          </p:cNvPr>
          <p:cNvSpPr txBox="1"/>
          <p:nvPr/>
        </p:nvSpPr>
        <p:spPr>
          <a:xfrm>
            <a:off x="7335917" y="4637564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14C80B-0A43-4926-8F62-2BD9A48D10DA}"/>
              </a:ext>
            </a:extLst>
          </p:cNvPr>
          <p:cNvSpPr txBox="1"/>
          <p:nvPr/>
        </p:nvSpPr>
        <p:spPr>
          <a:xfrm>
            <a:off x="9106532" y="4666592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263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Why is this bad?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F7CABE-1B31-4D58-A7E6-784FC52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96" y="2231454"/>
            <a:ext cx="10306519" cy="3963206"/>
          </a:xfrm>
        </p:spPr>
        <p:txBody>
          <a:bodyPr anchor="t">
            <a:normAutofit/>
          </a:bodyPr>
          <a:lstStyle/>
          <a:p>
            <a:r>
              <a:rPr lang="en-GB" dirty="0"/>
              <a:t>Inefficient programming method</a:t>
            </a:r>
          </a:p>
          <a:p>
            <a:r>
              <a:rPr lang="en-GB" dirty="0"/>
              <a:t>Unable to randomise stimulus presentation</a:t>
            </a:r>
          </a:p>
          <a:p>
            <a:r>
              <a:rPr lang="en-GB" dirty="0"/>
              <a:t>Resulting dataset would be difficult to interpret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2406D-3927-461D-BA9B-6AF526CA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" y="4213057"/>
            <a:ext cx="11667375" cy="17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So what do we do instead?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F7CABE-1B31-4D58-A7E6-784FC52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314" y="2231454"/>
            <a:ext cx="7094401" cy="39632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Trial visualisation shows what ONE trial will look like</a:t>
            </a:r>
          </a:p>
          <a:p>
            <a:pPr marL="0" indent="0">
              <a:buNone/>
            </a:pPr>
            <a:r>
              <a:rPr lang="en-GB" dirty="0"/>
              <a:t>“Store” the stimulus information in the excel conds file</a:t>
            </a:r>
          </a:p>
          <a:p>
            <a:r>
              <a:rPr lang="en-GB" dirty="0"/>
              <a:t>faces -------------------------------- </a:t>
            </a:r>
          </a:p>
          <a:p>
            <a:r>
              <a:rPr lang="en-GB" dirty="0"/>
              <a:t>emotion --------------------</a:t>
            </a:r>
          </a:p>
          <a:p>
            <a:r>
              <a:rPr lang="en-GB" dirty="0"/>
              <a:t>correct response ----------------------“z”, “m”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192DC2-30A0-444B-8829-12E4C8DF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41" y="4198723"/>
            <a:ext cx="575493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4C841-96EC-40E7-B0A4-FA6D6AA318F9}"/>
              </a:ext>
            </a:extLst>
          </p:cNvPr>
          <p:cNvSpPr txBox="1"/>
          <p:nvPr/>
        </p:nvSpPr>
        <p:spPr>
          <a:xfrm>
            <a:off x="2289375" y="3128204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EAF257-BC8B-4400-ACC1-741B2E6BD9A3}"/>
              </a:ext>
            </a:extLst>
          </p:cNvPr>
          <p:cNvGrpSpPr/>
          <p:nvPr/>
        </p:nvGrpSpPr>
        <p:grpSpPr>
          <a:xfrm>
            <a:off x="91031" y="3117851"/>
            <a:ext cx="3857355" cy="3215086"/>
            <a:chOff x="-254131" y="-440526"/>
            <a:chExt cx="4223433" cy="2850505"/>
          </a:xfrm>
        </p:grpSpPr>
        <p:sp>
          <p:nvSpPr>
            <p:cNvPr id="30" name="Rounded Rectangle 21">
              <a:extLst>
                <a:ext uri="{FF2B5EF4-FFF2-40B4-BE49-F238E27FC236}">
                  <a16:creationId xmlns:a16="http://schemas.microsoft.com/office/drawing/2014/main" id="{47DBB2AA-3138-49AC-88B5-D73AAC405647}"/>
                </a:ext>
              </a:extLst>
            </p:cNvPr>
            <p:cNvSpPr/>
            <p:nvPr/>
          </p:nvSpPr>
          <p:spPr>
            <a:xfrm>
              <a:off x="-254131" y="-440526"/>
              <a:ext cx="1958382" cy="8596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Fixation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(300ms/0.3sec)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ounded Rectangle 22">
              <a:extLst>
                <a:ext uri="{FF2B5EF4-FFF2-40B4-BE49-F238E27FC236}">
                  <a16:creationId xmlns:a16="http://schemas.microsoft.com/office/drawing/2014/main" id="{9D382F35-1B30-4E7C-9917-25A09C53C8A5}"/>
                </a:ext>
              </a:extLst>
            </p:cNvPr>
            <p:cNvSpPr/>
            <p:nvPr/>
          </p:nvSpPr>
          <p:spPr>
            <a:xfrm>
              <a:off x="867262" y="500495"/>
              <a:ext cx="1958382" cy="9339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Stimulus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(until keypress)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863EF7-2684-4A99-BCCB-46C4B09F0BC1}"/>
                </a:ext>
              </a:extLst>
            </p:cNvPr>
            <p:cNvCxnSpPr/>
            <p:nvPr/>
          </p:nvCxnSpPr>
          <p:spPr>
            <a:xfrm>
              <a:off x="1699874" y="-10682"/>
              <a:ext cx="622092" cy="41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065979-E3D4-4537-BD5E-4EA1B47EA8B2}"/>
                </a:ext>
              </a:extLst>
            </p:cNvPr>
            <p:cNvCxnSpPr/>
            <p:nvPr/>
          </p:nvCxnSpPr>
          <p:spPr>
            <a:xfrm>
              <a:off x="2837128" y="974156"/>
              <a:ext cx="622092" cy="41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25">
              <a:extLst>
                <a:ext uri="{FF2B5EF4-FFF2-40B4-BE49-F238E27FC236}">
                  <a16:creationId xmlns:a16="http://schemas.microsoft.com/office/drawing/2014/main" id="{624B7C83-48FB-4CFF-8C78-07BB8EDEB7E8}"/>
                </a:ext>
              </a:extLst>
            </p:cNvPr>
            <p:cNvSpPr/>
            <p:nvPr/>
          </p:nvSpPr>
          <p:spPr>
            <a:xfrm>
              <a:off x="2010920" y="1533344"/>
              <a:ext cx="1958382" cy="8766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Blank screen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(200ms/ 0.2sec)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7EF735-C617-421C-8E8B-72AFD5969062}"/>
              </a:ext>
            </a:extLst>
          </p:cNvPr>
          <p:cNvSpPr txBox="1"/>
          <p:nvPr/>
        </p:nvSpPr>
        <p:spPr>
          <a:xfrm>
            <a:off x="9174378" y="3663930"/>
            <a:ext cx="3773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stims/happy.jpg</a:t>
            </a:r>
          </a:p>
          <a:p>
            <a:r>
              <a:rPr lang="en-GB" sz="2800" dirty="0"/>
              <a:t>stims/angry.jpg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4B500B-A8B5-4F4E-BC7A-8BB10C24E500}"/>
              </a:ext>
            </a:extLst>
          </p:cNvPr>
          <p:cNvSpPr txBox="1"/>
          <p:nvPr/>
        </p:nvSpPr>
        <p:spPr>
          <a:xfrm>
            <a:off x="8188344" y="4310496"/>
            <a:ext cx="3773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positive</a:t>
            </a:r>
          </a:p>
          <a:p>
            <a:r>
              <a:rPr lang="en-GB" sz="2800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4673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Anatomy of a conds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5F219-6BE2-4D4C-AA55-1A9F4C4B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37" y="4027687"/>
            <a:ext cx="7703932" cy="2264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B72E7-38FF-4C80-8B83-9E5A121F9D0F}"/>
              </a:ext>
            </a:extLst>
          </p:cNvPr>
          <p:cNvSpPr txBox="1"/>
          <p:nvPr/>
        </p:nvSpPr>
        <p:spPr>
          <a:xfrm>
            <a:off x="5258958" y="2354089"/>
            <a:ext cx="1671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variables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C3E997-36D9-4CAF-B78B-A5AE1E27519A}"/>
              </a:ext>
            </a:extLst>
          </p:cNvPr>
          <p:cNvCxnSpPr>
            <a:stCxn id="10" idx="2"/>
          </p:cNvCxnSpPr>
          <p:nvPr/>
        </p:nvCxnSpPr>
        <p:spPr>
          <a:xfrm flipH="1">
            <a:off x="4238171" y="2938864"/>
            <a:ext cx="1856305" cy="1741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829FF-FA8A-4015-B1DC-95A62E356A5A}"/>
              </a:ext>
            </a:extLst>
          </p:cNvPr>
          <p:cNvCxnSpPr>
            <a:stCxn id="10" idx="2"/>
          </p:cNvCxnSpPr>
          <p:nvPr/>
        </p:nvCxnSpPr>
        <p:spPr>
          <a:xfrm>
            <a:off x="6094476" y="2938864"/>
            <a:ext cx="451467" cy="1741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240E1F-8910-47E8-906E-8CAB82E80AAF}"/>
              </a:ext>
            </a:extLst>
          </p:cNvPr>
          <p:cNvCxnSpPr>
            <a:stCxn id="10" idx="2"/>
          </p:cNvCxnSpPr>
          <p:nvPr/>
        </p:nvCxnSpPr>
        <p:spPr>
          <a:xfrm>
            <a:off x="6094476" y="2938864"/>
            <a:ext cx="2821504" cy="1604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46C0AB-1E5A-4749-A867-C705FCB7315D}"/>
              </a:ext>
            </a:extLst>
          </p:cNvPr>
          <p:cNvSpPr txBox="1"/>
          <p:nvPr/>
        </p:nvSpPr>
        <p:spPr>
          <a:xfrm>
            <a:off x="39702" y="4855825"/>
            <a:ext cx="24130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folder</a:t>
            </a:r>
          </a:p>
          <a:p>
            <a:r>
              <a:rPr lang="en-GB" sz="3200" dirty="0"/>
              <a:t>image name</a:t>
            </a:r>
          </a:p>
          <a:p>
            <a:r>
              <a:rPr lang="en-GB" sz="3200" dirty="0"/>
              <a:t>file extension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12F0F5-0D49-4E38-A992-0A35CCCEB257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124413" y="5139028"/>
            <a:ext cx="1996157" cy="90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656386-787D-4DEE-B594-23D798011EAD}"/>
              </a:ext>
            </a:extLst>
          </p:cNvPr>
          <p:cNvCxnSpPr>
            <a:cxnSpLocks/>
          </p:cNvCxnSpPr>
          <p:nvPr/>
        </p:nvCxnSpPr>
        <p:spPr>
          <a:xfrm flipH="1" flipV="1">
            <a:off x="7424822" y="5595165"/>
            <a:ext cx="80406" cy="635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BBE390-35F8-424B-861E-9DB6BDC442DD}"/>
              </a:ext>
            </a:extLst>
          </p:cNvPr>
          <p:cNvSpPr txBox="1"/>
          <p:nvPr/>
        </p:nvSpPr>
        <p:spPr>
          <a:xfrm>
            <a:off x="4978400" y="6101098"/>
            <a:ext cx="5385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levels of the emotion condition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FF97-F7BA-414C-BACB-A924FC72898B}"/>
              </a:ext>
            </a:extLst>
          </p:cNvPr>
          <p:cNvSpPr txBox="1"/>
          <p:nvPr/>
        </p:nvSpPr>
        <p:spPr>
          <a:xfrm>
            <a:off x="10286595" y="4835804"/>
            <a:ext cx="1698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correct </a:t>
            </a:r>
          </a:p>
          <a:p>
            <a:r>
              <a:rPr lang="en-GB" sz="3200" dirty="0"/>
              <a:t>response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A60E99-51BB-4809-A298-34742E5F3A73}"/>
              </a:ext>
            </a:extLst>
          </p:cNvPr>
          <p:cNvCxnSpPr>
            <a:cxnSpLocks/>
          </p:cNvCxnSpPr>
          <p:nvPr/>
        </p:nvCxnSpPr>
        <p:spPr>
          <a:xfrm flipH="1">
            <a:off x="8955316" y="5452567"/>
            <a:ext cx="14683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756851-5D1A-47D3-B6DB-A9B5D71A4C71}"/>
              </a:ext>
            </a:extLst>
          </p:cNvPr>
          <p:cNvSpPr/>
          <p:nvPr/>
        </p:nvSpPr>
        <p:spPr>
          <a:xfrm>
            <a:off x="3120570" y="5007429"/>
            <a:ext cx="1032669" cy="445081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ADBFD5-DC12-47AF-9251-6896BF658608}"/>
              </a:ext>
            </a:extLst>
          </p:cNvPr>
          <p:cNvSpPr/>
          <p:nvPr/>
        </p:nvSpPr>
        <p:spPr>
          <a:xfrm>
            <a:off x="98503" y="4916487"/>
            <a:ext cx="1025910" cy="445081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40EC47-EC44-4F3F-B4DC-4159EF0B489D}"/>
              </a:ext>
            </a:extLst>
          </p:cNvPr>
          <p:cNvSpPr/>
          <p:nvPr/>
        </p:nvSpPr>
        <p:spPr>
          <a:xfrm>
            <a:off x="4160656" y="5004671"/>
            <a:ext cx="899886" cy="44508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E843F7-914C-4F4D-AF8F-67A0F81BBD6B}"/>
              </a:ext>
            </a:extLst>
          </p:cNvPr>
          <p:cNvSpPr/>
          <p:nvPr/>
        </p:nvSpPr>
        <p:spPr>
          <a:xfrm>
            <a:off x="98503" y="5418114"/>
            <a:ext cx="2098098" cy="44508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9B6934-3E8B-4DD7-8950-ADE08B3944FF}"/>
              </a:ext>
            </a:extLst>
          </p:cNvPr>
          <p:cNvSpPr/>
          <p:nvPr/>
        </p:nvSpPr>
        <p:spPr>
          <a:xfrm>
            <a:off x="5067958" y="5012275"/>
            <a:ext cx="795813" cy="445081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89C269-333D-41F5-AE1F-9CD4BCD368DD}"/>
              </a:ext>
            </a:extLst>
          </p:cNvPr>
          <p:cNvSpPr/>
          <p:nvPr/>
        </p:nvSpPr>
        <p:spPr>
          <a:xfrm>
            <a:off x="95820" y="5914359"/>
            <a:ext cx="2356915" cy="445081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06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17214</TotalTime>
  <Words>740</Words>
  <Application>Microsoft Office PowerPoint</Application>
  <PresentationFormat>Widescreen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experimental design &amp; programming</vt:lpstr>
      <vt:lpstr>Last week…   </vt:lpstr>
      <vt:lpstr>Activity Set  2   Consolidating &amp; building upon learning</vt:lpstr>
      <vt:lpstr>Activity 2.0 – Choice Reaction Time</vt:lpstr>
      <vt:lpstr>Activity 2.0 – Using conds files</vt:lpstr>
      <vt:lpstr>Activity 2.0 – Why do we use them?</vt:lpstr>
      <vt:lpstr>Activity 2.0 – Why is this bad?</vt:lpstr>
      <vt:lpstr>Activity 2.0 – So what do we do instead?</vt:lpstr>
      <vt:lpstr>Activity 2.0 – Anatomy of a conds file</vt:lpstr>
      <vt:lpstr>Activity 2.0 – How do we tell PsychoPy to find the conds file?</vt:lpstr>
      <vt:lpstr>Activity 2.0 – How do we tell PsychoPy to find the conds file??</vt:lpstr>
      <vt:lpstr>Activity 2.0 – How do we tell components to find the stimuli or other variables in the conds file??</vt:lpstr>
      <vt:lpstr>Activity 2.0 – What happens next?</vt:lpstr>
      <vt:lpstr>Activity 2.0 – Running the experiment</vt:lpstr>
      <vt:lpstr>Activity 2.0 – Running the experiment</vt:lpstr>
      <vt:lpstr>For next week…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41</cp:revision>
  <dcterms:created xsi:type="dcterms:W3CDTF">2021-01-25T12:25:17Z</dcterms:created>
  <dcterms:modified xsi:type="dcterms:W3CDTF">2023-10-12T09:35:25Z</dcterms:modified>
</cp:coreProperties>
</file>