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6"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LEWgfBKoPhTt8uPcZVyr7Zu0/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3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14ED06-5B29-4864-82CC-797C5CD5EE8D}">
  <a:tblStyle styleId="{BD14ED06-5B29-4864-82CC-797C5CD5EE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1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6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155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4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1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Wolfgang-Grodd-2/publication/12396614_The_Concreteness_Effect_Evidence_for_Dual_Coding_and_Context_Availability/links/61cd80c1d45006081678adee/The-Concreteness-Effect-Evidence-for-Dual-Coding-and-Context-Availabilit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tandfonline.com/doi/pdf/10.1080/02643290442000338" TargetMode="External"/><Relationship Id="rId5" Type="http://schemas.openxmlformats.org/officeDocument/2006/relationships/hyperlink" Target="https://psycnet.apa.org/journals/xlm/13/4/582.pdf" TargetMode="External"/><Relationship Id="rId4" Type="http://schemas.openxmlformats.org/officeDocument/2006/relationships/hyperlink" Target="https://onlinelibrary.wiley.com/doi/pdf/10.1002/hipo.2008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sagepub.com/doi/pdf/10.1080/17470218.2012.72266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ezproxy.hope.ac.uk/login?url=https://www.proquest.com/scholarly-journals/effects-word-imageability-age-acquisition-on/docview/1293584718/se-2?accountid=121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andfonline.com/doi/full/10.1080/23273798.2013.87650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link.springer.com/content/pdf/10.3758/BF03193811.pdf"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psycnet.apa.org/journals/xge/118/1/43.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ebsites.psychology.uwa.edu.au/school/mrcdatabase/uwa_mrc.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cogsci.mq.edu.au/research/resources/nwdb/" TargetMode="External"/><Relationship Id="rId4" Type="http://schemas.openxmlformats.org/officeDocument/2006/relationships/hyperlink" Target="https://wordnorm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sciencedirect.com/science/article/pii/S0001691821001098#bb0595"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sycnet.apa.org/doi/10.1037/a0021804" TargetMode="External"/><Relationship Id="rId3" Type="http://schemas.openxmlformats.org/officeDocument/2006/relationships/hyperlink" Target="https://journals.sagepub.com/doi/full/10.1177/0963721417727521" TargetMode="External"/><Relationship Id="rId7" Type="http://schemas.openxmlformats.org/officeDocument/2006/relationships/hyperlink" Target="https://link.springer.com/article/10.3758/bf03210733" TargetMode="External"/><Relationship Id="rId12" Type="http://schemas.openxmlformats.org/officeDocument/2006/relationships/hyperlink" Target="https://journals.sagepub.com/doi/pdf/10.1080/1464074750840048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i.org/10.1080/23273798.2013.876504" TargetMode="External"/><Relationship Id="rId11" Type="http://schemas.openxmlformats.org/officeDocument/2006/relationships/hyperlink" Target="https://doi.org/10.1037/0278-7393.27.1.139" TargetMode="External"/><Relationship Id="rId5" Type="http://schemas.openxmlformats.org/officeDocument/2006/relationships/hyperlink" Target="https://link.springer.com/article/10.3758/s13428-013-0403-5" TargetMode="External"/><Relationship Id="rId10" Type="http://schemas.openxmlformats.org/officeDocument/2006/relationships/hyperlink" Target="https://psycnet.apa.org/doi/10.1037/0096-3445.118.1.43" TargetMode="External"/><Relationship Id="rId4" Type="http://schemas.openxmlformats.org/officeDocument/2006/relationships/hyperlink" Target="https://link.springer.com/article/10.3758/s13428-018-1077-9" TargetMode="External"/><Relationship Id="rId9" Type="http://schemas.openxmlformats.org/officeDocument/2006/relationships/hyperlink" Target="https://psycnet.apa.org/journals/xge/143/3/106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fs.semanticscholar.org/3b49/1d3d9aae9972e11439f9c9b26da979edb33b.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sychology.wikia.org/wiki/Pseudowor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dfs.semanticscholar.org/3b49/1d3d9aae9972e11439f9c9b26da979edb33b.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psytoolkit.org/experiment-library/experiment_ldt.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ive.moodle.hope.ac.uk/mod/turnitintooltwo/view.php?id=6738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91" name="Google Shape;91;p1"/>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1: The Assessment</a:t>
            </a:r>
            <a:endParaRPr/>
          </a:p>
        </p:txBody>
      </p:sp>
      <p:sp>
        <p:nvSpPr>
          <p:cNvPr id="95" name="Google Shape;95;p1"/>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82" name="Google Shape;182;p9"/>
          <p:cNvGrpSpPr/>
          <p:nvPr/>
        </p:nvGrpSpPr>
        <p:grpSpPr>
          <a:xfrm flipH="1">
            <a:off x="534368" y="563918"/>
            <a:ext cx="4119932" cy="5978614"/>
            <a:chOff x="7513372" y="803186"/>
            <a:chExt cx="4163968" cy="5978614"/>
          </a:xfrm>
        </p:grpSpPr>
        <p:sp>
          <p:nvSpPr>
            <p:cNvPr id="183" name="Google Shape;183;p9"/>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4" name="Google Shape;184;p9"/>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5" name="Google Shape;185;p9"/>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86" name="Google Shape;186;p9"/>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What is an experimental confound?</a:t>
            </a:r>
            <a:endParaRPr/>
          </a:p>
        </p:txBody>
      </p:sp>
      <p:sp>
        <p:nvSpPr>
          <p:cNvPr id="187" name="Google Shape;187;p9"/>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188" name="Google Shape;188;p9"/>
          <p:cNvSpPr txBox="1"/>
          <p:nvPr/>
        </p:nvSpPr>
        <p:spPr>
          <a:xfrm>
            <a:off x="5290322" y="563918"/>
            <a:ext cx="6086581" cy="579300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A </a:t>
            </a:r>
            <a:r>
              <a:rPr lang="en-GB" sz="3600" b="1" i="0" u="none" strike="noStrike" cap="none">
                <a:solidFill>
                  <a:srgbClr val="000000"/>
                </a:solidFill>
                <a:latin typeface="Calibri"/>
                <a:ea typeface="Calibri"/>
                <a:cs typeface="Calibri"/>
                <a:sym typeface="Calibri"/>
              </a:rPr>
              <a:t>confounding</a:t>
            </a:r>
            <a:r>
              <a:rPr lang="en-GB" sz="3600" b="0" i="0" u="none" strike="noStrike" cap="none">
                <a:solidFill>
                  <a:srgbClr val="000000"/>
                </a:solidFill>
                <a:latin typeface="Calibri"/>
                <a:ea typeface="Calibri"/>
                <a:cs typeface="Calibri"/>
                <a:sym typeface="Calibri"/>
              </a:rPr>
              <a:t> variable is an ‘extra’ variable that you didn't account for when designing the study</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can ruin an experiment and give you erroneous results</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are like extra independent variables that are having a </a:t>
            </a:r>
            <a:r>
              <a:rPr lang="en-GB" sz="3600" b="0" i="0" u="none" strike="noStrike" cap="none">
                <a:solidFill>
                  <a:srgbClr val="FF0000"/>
                </a:solidFill>
                <a:latin typeface="Calibri"/>
                <a:ea typeface="Calibri"/>
                <a:cs typeface="Calibri"/>
                <a:sym typeface="Calibri"/>
              </a:rPr>
              <a:t>hidden</a:t>
            </a:r>
            <a:r>
              <a:rPr lang="en-GB" sz="3600" b="0" i="0" u="none" strike="noStrike" cap="none">
                <a:solidFill>
                  <a:srgbClr val="000000"/>
                </a:solidFill>
                <a:latin typeface="Calibri"/>
                <a:ea typeface="Calibri"/>
                <a:cs typeface="Calibri"/>
                <a:sym typeface="Calibri"/>
              </a:rPr>
              <a:t> effect on your dependent variables</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94" name="Google Shape;194;p10"/>
          <p:cNvGrpSpPr/>
          <p:nvPr/>
        </p:nvGrpSpPr>
        <p:grpSpPr>
          <a:xfrm flipH="1">
            <a:off x="534368" y="563918"/>
            <a:ext cx="4119932" cy="5978614"/>
            <a:chOff x="7513372" y="803186"/>
            <a:chExt cx="4163968" cy="5978614"/>
          </a:xfrm>
        </p:grpSpPr>
        <p:sp>
          <p:nvSpPr>
            <p:cNvPr id="195" name="Google Shape;195;p10"/>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6" name="Google Shape;196;p10"/>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7" name="Google Shape;197;p10"/>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98" name="Google Shape;198;p10"/>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Why is this bad?</a:t>
            </a:r>
            <a:endParaRPr/>
          </a:p>
        </p:txBody>
      </p:sp>
      <p:sp>
        <p:nvSpPr>
          <p:cNvPr id="199" name="Google Shape;199;p10"/>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00" name="Google Shape;200;p10"/>
          <p:cNvSpPr txBox="1"/>
          <p:nvPr/>
        </p:nvSpPr>
        <p:spPr>
          <a:xfrm>
            <a:off x="5290322" y="835512"/>
            <a:ext cx="6086581" cy="5707020"/>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90000"/>
              </a:lnSpc>
              <a:spcBef>
                <a:spcPts val="0"/>
              </a:spcBef>
              <a:spcAft>
                <a:spcPts val="0"/>
              </a:spcAft>
              <a:buClr>
                <a:srgbClr val="000000"/>
              </a:buClr>
              <a:buSzPts val="3600"/>
              <a:buFont typeface="Arial"/>
              <a:buChar char="•"/>
            </a:pPr>
            <a:r>
              <a:rPr lang="en-GB" sz="4000" b="1" i="0" u="none" strike="noStrike" cap="none" dirty="0">
                <a:solidFill>
                  <a:srgbClr val="000000"/>
                </a:solidFill>
                <a:latin typeface="Calibri"/>
                <a:ea typeface="Calibri"/>
                <a:cs typeface="Calibri"/>
                <a:sym typeface="Calibri"/>
              </a:rPr>
              <a:t>Confounding</a:t>
            </a:r>
            <a:r>
              <a:rPr lang="en-GB" sz="4000" b="0" i="0" u="none" strike="noStrike" cap="none" dirty="0">
                <a:solidFill>
                  <a:srgbClr val="000000"/>
                </a:solidFill>
                <a:latin typeface="Calibri"/>
                <a:ea typeface="Calibri"/>
                <a:cs typeface="Calibri"/>
                <a:sym typeface="Calibri"/>
              </a:rPr>
              <a:t> variables can cause two major problems</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Increase variance</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Introduce bias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You need to revisit RDA if you do not understand these terms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Remember that this part of the course links closely to RDA</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6" name="Google Shape;206;p11"/>
          <p:cNvGrpSpPr/>
          <p:nvPr/>
        </p:nvGrpSpPr>
        <p:grpSpPr>
          <a:xfrm flipH="1">
            <a:off x="534368" y="563918"/>
            <a:ext cx="4119932" cy="5978614"/>
            <a:chOff x="7513372" y="803186"/>
            <a:chExt cx="4163968" cy="5978614"/>
          </a:xfrm>
        </p:grpSpPr>
        <p:sp>
          <p:nvSpPr>
            <p:cNvPr id="207" name="Google Shape;207;p11"/>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8" name="Google Shape;208;p11"/>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9" name="Google Shape;209;p11"/>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10" name="Google Shape;210;p11"/>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Can you explain some confounds?</a:t>
            </a:r>
            <a:endParaRPr/>
          </a:p>
        </p:txBody>
      </p:sp>
      <p:sp>
        <p:nvSpPr>
          <p:cNvPr id="211" name="Google Shape;211;p11"/>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228600" lvl="0" indent="-7620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12" name="Google Shape;212;p11"/>
          <p:cNvSpPr txBox="1"/>
          <p:nvPr/>
        </p:nvSpPr>
        <p:spPr>
          <a:xfrm>
            <a:off x="4908336" y="283028"/>
            <a:ext cx="7109496" cy="6259503"/>
          </a:xfrm>
          <a:prstGeom prst="rect">
            <a:avLst/>
          </a:prstGeom>
          <a:noFill/>
          <a:ln>
            <a:noFill/>
          </a:ln>
        </p:spPr>
        <p:txBody>
          <a:bodyPr spcFirstLastPara="1" wrap="square" lIns="91425" tIns="45700" rIns="91425" bIns="45700" anchor="t" anchorCtr="0">
            <a:normAutofit fontScale="92500" lnSpcReduction="10000"/>
          </a:bodyPr>
          <a:lstStyle/>
          <a:p>
            <a:pPr marL="228600" marR="0" lvl="0" indent="0" algn="l" rtl="0">
              <a:lnSpc>
                <a:spcPct val="90000"/>
              </a:lnSpc>
              <a:spcBef>
                <a:spcPts val="0"/>
              </a:spcBef>
              <a:spcAft>
                <a:spcPts val="0"/>
              </a:spcAft>
              <a:buClr>
                <a:schemeClr val="dk1"/>
              </a:buClr>
              <a:buSzPts val="3600"/>
              <a:buFont typeface="Arial"/>
              <a:buNone/>
            </a:pPr>
            <a:endParaRPr sz="36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228600" marR="0" lvl="0" indent="-228600" algn="l" rtl="0">
              <a:lnSpc>
                <a:spcPct val="90000"/>
              </a:lnSpc>
              <a:spcBef>
                <a:spcPts val="10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In the starter reference the authors identify two possible experimental confounds when using word stimuli</a:t>
            </a:r>
            <a:endParaRPr sz="1700" dirty="0"/>
          </a:p>
          <a:p>
            <a:pPr marL="0" marR="0" lvl="0" indent="0" algn="l" rtl="0">
              <a:lnSpc>
                <a:spcPct val="90000"/>
              </a:lnSpc>
              <a:spcBef>
                <a:spcPts val="10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Word frequency</a:t>
            </a:r>
            <a:endParaRPr sz="1700" dirty="0"/>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Semantic relationship between words</a:t>
            </a:r>
            <a:endParaRPr sz="1700" dirty="0"/>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rgbClr val="FF0000"/>
              </a:buClr>
              <a:buSzPts val="2800"/>
              <a:buFont typeface="Arial"/>
              <a:buNone/>
            </a:pPr>
            <a:r>
              <a:rPr lang="en-GB" sz="3500" b="1" i="0" u="none" strike="noStrike" cap="none" dirty="0">
                <a:solidFill>
                  <a:srgbClr val="FF0000"/>
                </a:solidFill>
                <a:latin typeface="Calibri"/>
                <a:ea typeface="Calibri"/>
                <a:cs typeface="Calibri"/>
                <a:sym typeface="Calibri"/>
              </a:rPr>
              <a:t>What do you think these terms mean?</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1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9" name="Google Shape;219;p1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0" name="Google Shape;220;p1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1" name="Google Shape;221;p1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2" name="Google Shape;222;p1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3" name="Google Shape;223;p1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Other possible confounds?</a:t>
            </a:r>
            <a:endParaRPr/>
          </a:p>
        </p:txBody>
      </p:sp>
      <p:sp>
        <p:nvSpPr>
          <p:cNvPr id="224" name="Google Shape;224;p12"/>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25" name="Google Shape;225;p12"/>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3200" dirty="0">
                <a:latin typeface="Calibri"/>
                <a:ea typeface="Calibri"/>
                <a:cs typeface="Calibri"/>
                <a:sym typeface="Calibri"/>
              </a:rPr>
              <a:t>Key confounds in word stimulus studies have been mentioned in the assessment video and Activity Set and this is where </a:t>
            </a:r>
            <a:r>
              <a:rPr lang="en-GB" sz="3200" b="1" dirty="0">
                <a:latin typeface="Calibri"/>
                <a:ea typeface="Calibri"/>
                <a:cs typeface="Calibri"/>
                <a:sym typeface="Calibri"/>
              </a:rPr>
              <a:t>literature searching </a:t>
            </a:r>
            <a:r>
              <a:rPr lang="en-GB" sz="3200" dirty="0">
                <a:latin typeface="Calibri"/>
                <a:ea typeface="Calibri"/>
                <a:cs typeface="Calibri"/>
                <a:sym typeface="Calibri"/>
              </a:rPr>
              <a:t>will help you</a:t>
            </a:r>
            <a:endParaRPr lang="en-GB" sz="2800" dirty="0">
              <a:latin typeface="Calibri"/>
              <a:ea typeface="Calibri"/>
              <a:cs typeface="Calibri"/>
              <a:sym typeface="Calibri"/>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Concreteness effect(</a:t>
            </a:r>
            <a:r>
              <a:rPr lang="en-GB" sz="2400" dirty="0" err="1">
                <a:latin typeface="Calibri" panose="020F0502020204030204" pitchFamily="34" charset="0"/>
                <a:cs typeface="Calibri" panose="020F0502020204030204" pitchFamily="34" charset="0"/>
              </a:rPr>
              <a:t>Brysbaert</a:t>
            </a:r>
            <a:r>
              <a:rPr lang="en-GB" sz="2400" dirty="0">
                <a:latin typeface="Calibri" panose="020F0502020204030204" pitchFamily="34" charset="0"/>
                <a:cs typeface="Calibri" panose="020F0502020204030204" pitchFamily="34" charset="0"/>
              </a:rPr>
              <a:t>, Warriner, &amp; </a:t>
            </a:r>
            <a:r>
              <a:rPr lang="en-GB" sz="2400" dirty="0" err="1">
                <a:latin typeface="Calibri" panose="020F0502020204030204" pitchFamily="34" charset="0"/>
                <a:cs typeface="Calibri" panose="020F0502020204030204" pitchFamily="34" charset="0"/>
              </a:rPr>
              <a:t>Kuperman</a:t>
            </a:r>
            <a:r>
              <a:rPr lang="en-GB" sz="2400" dirty="0">
                <a:latin typeface="Calibri" panose="020F0502020204030204" pitchFamily="34" charset="0"/>
                <a:cs typeface="Calibri" panose="020F0502020204030204" pitchFamily="34" charset="0"/>
              </a:rPr>
              <a:t>, 2014) </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Imageability effect (Richardson, 1975)</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length effect (</a:t>
            </a:r>
            <a:r>
              <a:rPr lang="en-GB" sz="2400" dirty="0" err="1">
                <a:latin typeface="Calibri" panose="020F0502020204030204" pitchFamily="34" charset="0"/>
                <a:ea typeface="Calibri"/>
                <a:cs typeface="Calibri" panose="020F0502020204030204" pitchFamily="34" charset="0"/>
                <a:sym typeface="Calibri"/>
              </a:rPr>
              <a:t>Jalbert</a:t>
            </a:r>
            <a:r>
              <a:rPr lang="en-GB" sz="2400" dirty="0">
                <a:latin typeface="Calibri" panose="020F0502020204030204" pitchFamily="34" charset="0"/>
                <a:ea typeface="Calibri"/>
                <a:cs typeface="Calibri" panose="020F0502020204030204" pitchFamily="34" charset="0"/>
                <a:sym typeface="Calibri"/>
              </a:rPr>
              <a:t> et.al, 2011)</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Syllabic length effect (Ferrand, 2000)</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prevalence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et.al, 2019)</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frequency effect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Mandera, &amp; </a:t>
            </a:r>
            <a:r>
              <a:rPr lang="en-GB" sz="2400" dirty="0" err="1">
                <a:latin typeface="Calibri" panose="020F0502020204030204" pitchFamily="34" charset="0"/>
                <a:ea typeface="Calibri"/>
                <a:cs typeface="Calibri" panose="020F0502020204030204" pitchFamily="34" charset="0"/>
                <a:sym typeface="Calibri"/>
              </a:rPr>
              <a:t>Keuleers</a:t>
            </a:r>
            <a:r>
              <a:rPr lang="en-GB" sz="2400" dirty="0">
                <a:latin typeface="Calibri" panose="020F0502020204030204" pitchFamily="34" charset="0"/>
                <a:ea typeface="Calibri"/>
                <a:cs typeface="Calibri" panose="020F0502020204030204" pitchFamily="34" charset="0"/>
                <a:sym typeface="Calibri"/>
              </a:rPr>
              <a:t>, 2018)</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Homophone effect (</a:t>
            </a:r>
            <a:r>
              <a:rPr lang="en-GB" sz="2400" dirty="0" err="1">
                <a:latin typeface="Calibri" panose="020F0502020204030204" pitchFamily="34" charset="0"/>
                <a:ea typeface="Calibri"/>
                <a:cs typeface="Calibri" panose="020F0502020204030204" pitchFamily="34" charset="0"/>
                <a:sym typeface="Calibri"/>
              </a:rPr>
              <a:t>Pexman</a:t>
            </a:r>
            <a:r>
              <a:rPr lang="en-GB" sz="2400" dirty="0">
                <a:latin typeface="Calibri" panose="020F0502020204030204" pitchFamily="34" charset="0"/>
                <a:ea typeface="Calibri"/>
                <a:cs typeface="Calibri" panose="020F0502020204030204" pitchFamily="34" charset="0"/>
                <a:sym typeface="Calibri"/>
              </a:rPr>
              <a:t>, </a:t>
            </a:r>
            <a:r>
              <a:rPr lang="en-GB" sz="2400" dirty="0" err="1">
                <a:latin typeface="Calibri" panose="020F0502020204030204" pitchFamily="34" charset="0"/>
                <a:ea typeface="Calibri"/>
                <a:cs typeface="Calibri" panose="020F0502020204030204" pitchFamily="34" charset="0"/>
                <a:sym typeface="Calibri"/>
              </a:rPr>
              <a:t>Lupker</a:t>
            </a:r>
            <a:r>
              <a:rPr lang="en-GB" sz="2400" dirty="0">
                <a:latin typeface="Calibri" panose="020F0502020204030204" pitchFamily="34" charset="0"/>
                <a:ea typeface="Calibri"/>
                <a:cs typeface="Calibri" panose="020F0502020204030204" pitchFamily="34" charset="0"/>
                <a:sym typeface="Calibri"/>
              </a:rPr>
              <a:t>, &amp; Jared, 2001)</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Valence/Arousal (</a:t>
            </a:r>
            <a:r>
              <a:rPr lang="en-GB" sz="2400" dirty="0" err="1">
                <a:latin typeface="Calibri" panose="020F0502020204030204" pitchFamily="34" charset="0"/>
                <a:ea typeface="Calibri"/>
                <a:cs typeface="Calibri" panose="020F0502020204030204" pitchFamily="34" charset="0"/>
                <a:sym typeface="Calibri"/>
              </a:rPr>
              <a:t>Kuperman</a:t>
            </a:r>
            <a:r>
              <a:rPr lang="en-GB" sz="2400" dirty="0">
                <a:latin typeface="Calibri" panose="020F0502020204030204" pitchFamily="34" charset="0"/>
                <a:ea typeface="Calibri"/>
                <a:cs typeface="Calibri" panose="020F0502020204030204" pitchFamily="34" charset="0"/>
                <a:sym typeface="Calibri"/>
              </a:rPr>
              <a:t>, et.al. 2014)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1: Concreteness</a:t>
            </a:r>
            <a:endParaRPr dirty="0"/>
          </a:p>
        </p:txBody>
      </p:sp>
      <p:sp>
        <p:nvSpPr>
          <p:cNvPr id="237" name="Google Shape;237;p13"/>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A concrete noun denoting a material object rather than an abstract quality, state, or action, e.g. </a:t>
            </a:r>
            <a:r>
              <a:rPr lang="en-GB" sz="2800" b="1" i="1" dirty="0">
                <a:latin typeface="Calibri" panose="020F0502020204030204" pitchFamily="34" charset="0"/>
                <a:cs typeface="Calibri" panose="020F0502020204030204" pitchFamily="34" charset="0"/>
              </a:rPr>
              <a:t>dog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building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tree</a:t>
            </a:r>
            <a:r>
              <a:rPr lang="en-GB" sz="2800" b="1" dirty="0">
                <a:latin typeface="Calibri" panose="020F0502020204030204" pitchFamily="34" charset="0"/>
                <a:cs typeface="Calibri" panose="020F0502020204030204" pitchFamily="34" charset="0"/>
              </a:rPr>
              <a:t>.</a:t>
            </a:r>
            <a:endParaRPr lang="en-GB" sz="5400" b="1"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l" rtl="0">
              <a:lnSpc>
                <a:spcPct val="90000"/>
              </a:lnSpc>
              <a:spcBef>
                <a:spcPts val="0"/>
              </a:spcBef>
              <a:spcAft>
                <a:spcPts val="0"/>
              </a:spcAft>
              <a:buClr>
                <a:srgbClr val="000000"/>
              </a:buClr>
              <a:buSzPts val="3200"/>
              <a:buFont typeface="Arial"/>
              <a:buNone/>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concrete words &gt; abstract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Seen in a variety of experimental tasks: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episodic long-term memory </a:t>
            </a:r>
            <a:r>
              <a:rPr lang="en-GB" sz="2800" b="0" i="0" u="none" strike="noStrike" cap="none" dirty="0">
                <a:solidFill>
                  <a:srgbClr val="000000"/>
                </a:solidFill>
                <a:latin typeface="Calibri"/>
                <a:ea typeface="Calibri"/>
                <a:cs typeface="Calibri"/>
                <a:sym typeface="Calibri"/>
              </a:rPr>
              <a:t>(Jessen et al., 2000)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continuous recognition </a:t>
            </a:r>
            <a:r>
              <a:rPr lang="en-GB" sz="2800" b="0" i="0" u="none" strike="noStrike" cap="none" dirty="0">
                <a:solidFill>
                  <a:srgbClr val="000000"/>
                </a:solidFill>
                <a:latin typeface="Calibri"/>
                <a:ea typeface="Calibri"/>
                <a:cs typeface="Calibri"/>
                <a:sym typeface="Calibri"/>
              </a:rPr>
              <a:t>(</a:t>
            </a:r>
            <a:r>
              <a:rPr lang="en-GB" sz="2800" b="0" i="0" u="none" strike="noStrike" cap="none" dirty="0" err="1">
                <a:solidFill>
                  <a:srgbClr val="000000"/>
                </a:solidFill>
                <a:latin typeface="Calibri"/>
                <a:ea typeface="Calibri"/>
                <a:cs typeface="Calibri"/>
                <a:sym typeface="Calibri"/>
              </a:rPr>
              <a:t>Klaver</a:t>
            </a:r>
            <a:r>
              <a:rPr lang="en-GB" sz="2800" b="0" i="0" u="none" strike="noStrike" cap="none" dirty="0">
                <a:solidFill>
                  <a:srgbClr val="000000"/>
                </a:solidFill>
                <a:latin typeface="Calibri"/>
                <a:ea typeface="Calibri"/>
                <a:cs typeface="Calibri"/>
                <a:sym typeface="Calibri"/>
              </a:rPr>
              <a:t> et al., 2005)</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5"/>
              </a:rPr>
              <a:t>lexical decision </a:t>
            </a:r>
            <a:r>
              <a:rPr lang="en-GB" sz="2800" b="0" i="0" u="none" strike="noStrike" cap="none" dirty="0">
                <a:solidFill>
                  <a:srgbClr val="000000"/>
                </a:solidFill>
                <a:latin typeface="Calibri"/>
                <a:ea typeface="Calibri"/>
                <a:cs typeface="Calibri"/>
                <a:sym typeface="Calibri"/>
              </a:rPr>
              <a:t>(Bleasdale, 1987)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6"/>
              </a:rPr>
              <a:t>working memory </a:t>
            </a:r>
            <a:r>
              <a:rPr lang="en-GB" sz="2800" b="0" i="0" u="none" strike="noStrike" cap="none" dirty="0">
                <a:solidFill>
                  <a:srgbClr val="000000"/>
                </a:solidFill>
                <a:latin typeface="Calibri"/>
                <a:ea typeface="Calibri"/>
                <a:cs typeface="Calibri"/>
                <a:sym typeface="Calibri"/>
              </a:rPr>
              <a:t>(Van </a:t>
            </a:r>
            <a:r>
              <a:rPr lang="en-GB" sz="2800" b="0" i="0" u="none" strike="noStrike" cap="none" dirty="0" err="1">
                <a:solidFill>
                  <a:srgbClr val="000000"/>
                </a:solidFill>
                <a:latin typeface="Calibri"/>
                <a:ea typeface="Calibri"/>
                <a:cs typeface="Calibri"/>
                <a:sym typeface="Calibri"/>
              </a:rPr>
              <a:t>Schie</a:t>
            </a:r>
            <a:r>
              <a:rPr lang="en-GB" sz="2800" b="0" i="0" u="none" strike="noStrike" cap="none" dirty="0">
                <a:solidFill>
                  <a:srgbClr val="000000"/>
                </a:solidFill>
                <a:latin typeface="Calibri"/>
                <a:ea typeface="Calibri"/>
                <a:cs typeface="Calibri"/>
                <a:sym typeface="Calibri"/>
              </a:rPr>
              <a:t> et al., 2005)</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2: Imageability</a:t>
            </a:r>
            <a:endParaRPr dirty="0"/>
          </a:p>
        </p:txBody>
      </p:sp>
      <p:sp>
        <p:nvSpPr>
          <p:cNvPr id="237" name="Google Shape;237;p13"/>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Imageability is a property of a word or concept reflecting how easy it is to visually or acoustically represent it</a:t>
            </a:r>
          </a:p>
          <a:p>
            <a:pPr lvl="0">
              <a:lnSpc>
                <a:spcPct val="90000"/>
              </a:lnSpc>
              <a:buSzPts val="3200"/>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high imageability words &gt; low imageability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Examples: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word recognition </a:t>
            </a:r>
            <a:r>
              <a:rPr lang="en-GB" sz="2800" b="0" i="0" u="none" strike="noStrike" cap="none" dirty="0">
                <a:solidFill>
                  <a:srgbClr val="000000"/>
                </a:solidFill>
                <a:latin typeface="Calibri"/>
                <a:ea typeface="Calibri"/>
                <a:cs typeface="Calibri"/>
                <a:sym typeface="Calibri"/>
              </a:rPr>
              <a:t>(Cortese &amp; </a:t>
            </a:r>
            <a:r>
              <a:rPr lang="en-GB" sz="2800" b="0" i="0" u="none" strike="noStrike" cap="none" dirty="0" err="1">
                <a:solidFill>
                  <a:srgbClr val="000000"/>
                </a:solidFill>
                <a:latin typeface="Calibri"/>
                <a:ea typeface="Calibri"/>
                <a:cs typeface="Calibri"/>
                <a:sym typeface="Calibri"/>
              </a:rPr>
              <a:t>Schock</a:t>
            </a:r>
            <a:r>
              <a:rPr lang="en-GB" sz="2800" b="0" i="0" u="none" strike="noStrike" cap="none" dirty="0">
                <a:solidFill>
                  <a:srgbClr val="000000"/>
                </a:solidFill>
                <a:latin typeface="Calibri"/>
                <a:ea typeface="Calibri"/>
                <a:cs typeface="Calibri"/>
                <a:sym typeface="Calibri"/>
              </a:rPr>
              <a:t>, 2013)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word recall </a:t>
            </a:r>
            <a:r>
              <a:rPr lang="en-GB" sz="2800" b="0" i="0" u="none" strike="noStrike" cap="none" dirty="0">
                <a:solidFill>
                  <a:srgbClr val="000000"/>
                </a:solidFill>
                <a:latin typeface="Calibri"/>
                <a:ea typeface="Calibri"/>
                <a:cs typeface="Calibri"/>
                <a:sym typeface="Calibri"/>
              </a:rPr>
              <a:t>(Coltheart et. al., 1988)</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5649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4" name="Google Shape;244;p1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5" name="Google Shape;245;p1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6" name="Google Shape;246;p1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7" name="Google Shape;247;p1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 name="Google Shape;248;p1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9" name="Google Shape;249;p14"/>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3: Word length/syllabic effects</a:t>
            </a:r>
            <a:endParaRPr dirty="0"/>
          </a:p>
        </p:txBody>
      </p:sp>
      <p:sp>
        <p:nvSpPr>
          <p:cNvPr id="250" name="Google Shape;250;p14"/>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51" name="Google Shape;251;p14"/>
          <p:cNvSpPr txBox="1"/>
          <p:nvPr/>
        </p:nvSpPr>
        <p:spPr>
          <a:xfrm>
            <a:off x="1222646" y="2354089"/>
            <a:ext cx="4749892"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Word length – can –ve affect the time it takes us to cognitively process words </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Syllabic effect can also increase the time to process (</a:t>
            </a:r>
            <a:r>
              <a:rPr lang="en-GB" sz="3200" b="0" i="0" u="none" strike="noStrike" cap="none" dirty="0">
                <a:solidFill>
                  <a:srgbClr val="000000"/>
                </a:solidFill>
                <a:latin typeface="Calibri"/>
                <a:ea typeface="Calibri"/>
                <a:cs typeface="Calibri"/>
                <a:sym typeface="Calibri"/>
                <a:hlinkClick r:id="rId3"/>
              </a:rPr>
              <a:t>Chetail</a:t>
            </a:r>
            <a:r>
              <a:rPr lang="en-GB" sz="3200" b="0" i="0" u="none" strike="noStrike" cap="none" dirty="0">
                <a:solidFill>
                  <a:srgbClr val="000000"/>
                </a:solidFill>
                <a:latin typeface="Calibri"/>
                <a:ea typeface="Calibri"/>
                <a:cs typeface="Calibri"/>
                <a:sym typeface="Calibri"/>
              </a:rPr>
              <a:t>, 2014)</a:t>
            </a:r>
            <a:endParaRPr dirty="0"/>
          </a:p>
        </p:txBody>
      </p:sp>
      <p:sp>
        <p:nvSpPr>
          <p:cNvPr id="252" name="Google Shape;252;p14"/>
          <p:cNvSpPr txBox="1"/>
          <p:nvPr/>
        </p:nvSpPr>
        <p:spPr>
          <a:xfrm>
            <a:off x="6219464" y="2354089"/>
            <a:ext cx="5003636"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200"/>
              <a:buFont typeface="Arial"/>
              <a:buNone/>
            </a:pPr>
            <a:endParaRPr sz="3200" b="0" i="0" u="none" strike="noStrike" cap="none">
              <a:solidFill>
                <a:srgbClr val="000000"/>
              </a:solidFill>
              <a:latin typeface="Calibri"/>
              <a:ea typeface="Calibri"/>
              <a:cs typeface="Calibri"/>
              <a:sym typeface="Calibri"/>
            </a:endParaRPr>
          </a:p>
        </p:txBody>
      </p:sp>
      <p:pic>
        <p:nvPicPr>
          <p:cNvPr id="253" name="Google Shape;253;p14"/>
          <p:cNvPicPr preferRelativeResize="0"/>
          <p:nvPr/>
        </p:nvPicPr>
        <p:blipFill rotWithShape="1">
          <a:blip r:embed="rId4">
            <a:alphaModFix/>
          </a:blip>
          <a:srcRect/>
          <a:stretch/>
        </p:blipFill>
        <p:spPr>
          <a:xfrm>
            <a:off x="6571059" y="2177170"/>
            <a:ext cx="4300445" cy="4318289"/>
          </a:xfrm>
          <a:prstGeom prst="rect">
            <a:avLst/>
          </a:prstGeom>
          <a:noFill/>
          <a:ln>
            <a:noFill/>
          </a:ln>
        </p:spPr>
      </p:pic>
      <p:sp>
        <p:nvSpPr>
          <p:cNvPr id="254" name="Google Shape;254;p14"/>
          <p:cNvSpPr txBox="1"/>
          <p:nvPr/>
        </p:nvSpPr>
        <p:spPr>
          <a:xfrm>
            <a:off x="8265394" y="6422902"/>
            <a:ext cx="35309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GB" sz="1600" b="0" i="0" u="none" strike="noStrike" cap="none" dirty="0">
                <a:solidFill>
                  <a:srgbClr val="000000"/>
                </a:solidFill>
                <a:latin typeface="Calibri"/>
                <a:ea typeface="Calibri"/>
                <a:cs typeface="Calibri"/>
                <a:sym typeface="Calibri"/>
                <a:hlinkClick r:id="rId5"/>
              </a:rPr>
              <a:t>New, Ferrand, Pallier &amp; </a:t>
            </a:r>
            <a:r>
              <a:rPr lang="en-GB" sz="1600" b="0" i="0" u="none" strike="noStrike" cap="none" dirty="0" err="1">
                <a:solidFill>
                  <a:srgbClr val="000000"/>
                </a:solidFill>
                <a:latin typeface="Calibri"/>
                <a:ea typeface="Calibri"/>
                <a:cs typeface="Calibri"/>
                <a:sym typeface="Calibri"/>
                <a:hlinkClick r:id="rId5"/>
              </a:rPr>
              <a:t>Brysbaert</a:t>
            </a:r>
            <a:r>
              <a:rPr lang="en-GB" sz="1600" b="0" i="0" u="none" strike="noStrike" cap="none" dirty="0">
                <a:solidFill>
                  <a:srgbClr val="000000"/>
                </a:solidFill>
                <a:latin typeface="Calibri"/>
                <a:ea typeface="Calibri"/>
                <a:cs typeface="Calibri"/>
                <a:sym typeface="Calibri"/>
                <a:hlinkClick r:id="rId5"/>
              </a:rPr>
              <a:t> </a:t>
            </a:r>
            <a:r>
              <a:rPr lang="en-GB" sz="1600" b="0" i="0" u="none" strike="noStrike" cap="none" dirty="0">
                <a:solidFill>
                  <a:srgbClr val="000000"/>
                </a:solidFill>
                <a:latin typeface="Calibri"/>
                <a:ea typeface="Calibri"/>
                <a:cs typeface="Calibri"/>
                <a:sym typeface="Calibri"/>
              </a:rPr>
              <a:t>(2006)</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1" name="Google Shape;261;p1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2" name="Google Shape;262;p1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3" name="Google Shape;263;p1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4" name="Google Shape;264;p1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5" name="Google Shape;265;p1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4: Word frequency</a:t>
            </a:r>
            <a:endParaRPr dirty="0"/>
          </a:p>
        </p:txBody>
      </p:sp>
      <p:sp>
        <p:nvSpPr>
          <p:cNvPr id="266" name="Google Shape;266;p15"/>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67" name="Google Shape;267;p15"/>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When word recognition is analysed, frequency of occurrence is one of the strongest predictors of processing efficiency. </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High-frequency words are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known to more people</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processed faster than low-frequency words (</a:t>
            </a:r>
            <a:r>
              <a:rPr lang="en-GB" sz="2800" b="0" i="0" u="none" strike="noStrike" cap="none" dirty="0" err="1">
                <a:solidFill>
                  <a:srgbClr val="000000"/>
                </a:solidFill>
                <a:latin typeface="Calibri"/>
                <a:ea typeface="Calibri"/>
                <a:cs typeface="Calibri"/>
                <a:sym typeface="Calibri"/>
                <a:hlinkClick r:id="rId3"/>
              </a:rPr>
              <a:t>Monsell</a:t>
            </a:r>
            <a:r>
              <a:rPr lang="en-GB" sz="2800" b="0" i="0" u="none" strike="noStrike" cap="none" dirty="0">
                <a:solidFill>
                  <a:srgbClr val="000000"/>
                </a:solidFill>
                <a:latin typeface="Calibri"/>
                <a:ea typeface="Calibri"/>
                <a:cs typeface="Calibri"/>
                <a:sym typeface="Calibri"/>
                <a:hlinkClick r:id="rId3"/>
              </a:rPr>
              <a:t>, Doyle, &amp; Haggard</a:t>
            </a:r>
            <a:r>
              <a:rPr lang="en-GB" sz="2800" b="0" i="0" u="none" strike="noStrike" cap="none" dirty="0">
                <a:solidFill>
                  <a:srgbClr val="000000"/>
                </a:solidFill>
                <a:latin typeface="Calibri"/>
                <a:ea typeface="Calibri"/>
                <a:cs typeface="Calibri"/>
                <a:sym typeface="Calibri"/>
              </a:rPr>
              <a:t>, 1989)</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Homophones more frequent in language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3" name="Google Shape;273;p16"/>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1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16"/>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1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16"/>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16"/>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Valence/Arousal</a:t>
            </a:r>
            <a:endParaRPr/>
          </a:p>
        </p:txBody>
      </p:sp>
      <p:sp>
        <p:nvSpPr>
          <p:cNvPr id="279" name="Google Shape;279;p16"/>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80" name="Google Shape;280;p16"/>
          <p:cNvSpPr txBox="1"/>
          <p:nvPr/>
        </p:nvSpPr>
        <p:spPr>
          <a:xfrm>
            <a:off x="1222645" y="2354089"/>
            <a:ext cx="4514919"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Valence refers to emotional stimuli (words/images/sounds) and how positive or negative those stimuli are</a:t>
            </a:r>
            <a:endParaRPr dirty="0"/>
          </a:p>
          <a:p>
            <a:pPr marL="0" marR="0" lvl="0" indent="0" algn="l" rtl="0">
              <a:lnSpc>
                <a:spcPct val="90000"/>
              </a:lnSpc>
              <a:spcBef>
                <a:spcPts val="100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Arousal also refers to emotional stimuli, in terms of how active or passive the stimuli are</a:t>
            </a:r>
            <a:endParaRPr dirty="0"/>
          </a:p>
        </p:txBody>
      </p:sp>
      <p:pic>
        <p:nvPicPr>
          <p:cNvPr id="281" name="Google Shape;281;p16"/>
          <p:cNvPicPr preferRelativeResize="0"/>
          <p:nvPr/>
        </p:nvPicPr>
        <p:blipFill rotWithShape="1">
          <a:blip r:embed="rId3">
            <a:alphaModFix/>
          </a:blip>
          <a:srcRect/>
          <a:stretch/>
        </p:blipFill>
        <p:spPr>
          <a:xfrm>
            <a:off x="5740400" y="1510128"/>
            <a:ext cx="5479968" cy="4740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1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7" name="Google Shape;287;p17"/>
          <p:cNvSpPr/>
          <p:nvPr/>
        </p:nvSpPr>
        <p:spPr>
          <a:xfrm>
            <a:off x="231140" y="243840"/>
            <a:ext cx="11722100" cy="6377939"/>
          </a:xfrm>
          <a:prstGeom prst="rect">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089378" y="246887"/>
            <a:ext cx="5861321" cy="63779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7"/>
          <p:cNvCxnSpPr/>
          <p:nvPr/>
        </p:nvCxnSpPr>
        <p:spPr>
          <a:xfrm>
            <a:off x="6736924" y="4768667"/>
            <a:ext cx="4215939" cy="0"/>
          </a:xfrm>
          <a:prstGeom prst="straightConnector1">
            <a:avLst/>
          </a:prstGeom>
          <a:noFill/>
          <a:ln w="9525" cap="flat" cmpd="sng">
            <a:solidFill>
              <a:srgbClr val="FFFFFF"/>
            </a:solidFill>
            <a:prstDash val="solid"/>
            <a:miter lim="800000"/>
            <a:headEnd type="none" w="sm" len="sm"/>
            <a:tailEnd type="none" w="sm" len="sm"/>
          </a:ln>
        </p:spPr>
      </p:cxnSp>
      <p:sp>
        <p:nvSpPr>
          <p:cNvPr id="290" name="Google Shape;290;p17"/>
          <p:cNvSpPr/>
          <p:nvPr/>
        </p:nvSpPr>
        <p:spPr>
          <a:xfrm>
            <a:off x="228600" y="246888"/>
            <a:ext cx="11724640" cy="6377939"/>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a:spLocks noGrp="1"/>
          </p:cNvSpPr>
          <p:nvPr>
            <p:ph type="title"/>
          </p:nvPr>
        </p:nvSpPr>
        <p:spPr>
          <a:xfrm>
            <a:off x="6736924" y="857675"/>
            <a:ext cx="4566230" cy="38470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GB" sz="4800">
                <a:solidFill>
                  <a:srgbClr val="FFFFFF"/>
                </a:solidFill>
              </a:rPr>
              <a:t>So, what do we do?</a:t>
            </a:r>
            <a:endParaRPr/>
          </a:p>
        </p:txBody>
      </p:sp>
      <p:sp>
        <p:nvSpPr>
          <p:cNvPr id="292" name="Google Shape;292;p17"/>
          <p:cNvSpPr txBox="1">
            <a:spLocks noGrp="1"/>
          </p:cNvSpPr>
          <p:nvPr>
            <p:ph type="body" idx="1"/>
          </p:nvPr>
        </p:nvSpPr>
        <p:spPr>
          <a:xfrm>
            <a:off x="716008" y="964156"/>
            <a:ext cx="5023080" cy="52334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3600"/>
              <a:buChar char="•"/>
            </a:pPr>
            <a:r>
              <a:rPr lang="en-GB" sz="3600" dirty="0"/>
              <a:t>What we don’t do is pluck stimuli out of thin air</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254000" algn="l" rtl="0">
              <a:lnSpc>
                <a:spcPct val="90000"/>
              </a:lnSpc>
              <a:spcBef>
                <a:spcPts val="1000"/>
              </a:spcBef>
              <a:spcAft>
                <a:spcPts val="0"/>
              </a:spcAft>
              <a:buClr>
                <a:srgbClr val="FF0000"/>
              </a:buClr>
              <a:buSzPts val="4000"/>
              <a:buChar char="•"/>
            </a:pPr>
            <a:r>
              <a:rPr lang="en-GB" sz="4000" dirty="0">
                <a:solidFill>
                  <a:srgbClr val="FF0000"/>
                </a:solidFill>
              </a:rPr>
              <a:t>THAT IS NOT SCIENCE</a:t>
            </a:r>
            <a:endParaRPr dirty="0"/>
          </a:p>
          <a:p>
            <a:pPr marL="228600" lvl="0" indent="-228600" algn="l" rtl="0">
              <a:lnSpc>
                <a:spcPct val="90000"/>
              </a:lnSpc>
              <a:spcBef>
                <a:spcPts val="1000"/>
              </a:spcBef>
              <a:spcAft>
                <a:spcPts val="0"/>
              </a:spcAft>
              <a:buClr>
                <a:schemeClr val="dk1"/>
              </a:buClr>
              <a:buSzPts val="3200"/>
              <a:buChar char="•"/>
            </a:pPr>
            <a:r>
              <a:rPr lang="en-GB" sz="3200" dirty="0"/>
              <a:t>We read about the effects in the research literature</a:t>
            </a:r>
            <a:endParaRPr dirty="0"/>
          </a:p>
          <a:p>
            <a:pPr marL="228600" lvl="0" indent="-228600" algn="l" rtl="0">
              <a:lnSpc>
                <a:spcPct val="90000"/>
              </a:lnSpc>
              <a:spcBef>
                <a:spcPts val="1000"/>
              </a:spcBef>
              <a:spcAft>
                <a:spcPts val="0"/>
              </a:spcAft>
              <a:buClr>
                <a:schemeClr val="dk1"/>
              </a:buClr>
              <a:buSzPts val="3200"/>
              <a:buChar char="•"/>
            </a:pPr>
            <a:r>
              <a:rPr lang="en-GB" sz="3200" dirty="0"/>
              <a:t>We decide what it is feasible to control for</a:t>
            </a:r>
            <a:endParaRPr dirty="0"/>
          </a:p>
          <a:p>
            <a:pPr marL="228600" lvl="0" indent="-228600" algn="l" rtl="0">
              <a:lnSpc>
                <a:spcPct val="90000"/>
              </a:lnSpc>
              <a:spcBef>
                <a:spcPts val="1000"/>
              </a:spcBef>
              <a:spcAft>
                <a:spcPts val="0"/>
              </a:spcAft>
              <a:buClr>
                <a:schemeClr val="dk1"/>
              </a:buClr>
              <a:buSzPts val="3200"/>
              <a:buChar char="•"/>
            </a:pPr>
            <a:r>
              <a:rPr lang="en-GB" sz="3200" dirty="0"/>
              <a:t>We use tools to help us find appropriate stimuli</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This week</a:t>
            </a:r>
            <a:endParaRPr/>
          </a:p>
        </p:txBody>
      </p:sp>
      <p:sp>
        <p:nvSpPr>
          <p:cNvPr id="107" name="Google Shape;107;p2"/>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a:bodyPr>
          <a:lstStyle/>
          <a:p>
            <a:pPr marL="228600" lvl="0" indent="-254000" algn="l" rtl="0">
              <a:lnSpc>
                <a:spcPct val="90000"/>
              </a:lnSpc>
              <a:spcBef>
                <a:spcPts val="0"/>
              </a:spcBef>
              <a:spcAft>
                <a:spcPts val="0"/>
              </a:spcAft>
              <a:buClr>
                <a:schemeClr val="dk1"/>
              </a:buClr>
              <a:buSzPts val="4000"/>
              <a:buChar char="•"/>
            </a:pPr>
            <a:r>
              <a:rPr lang="en-GB" sz="4000"/>
              <a:t>We will cover</a:t>
            </a:r>
            <a:endParaRPr/>
          </a:p>
          <a:p>
            <a:pPr marL="685800" lvl="1" indent="-228600" algn="l" rtl="0">
              <a:lnSpc>
                <a:spcPct val="90000"/>
              </a:lnSpc>
              <a:spcBef>
                <a:spcPts val="500"/>
              </a:spcBef>
              <a:spcAft>
                <a:spcPts val="0"/>
              </a:spcAft>
              <a:buClr>
                <a:schemeClr val="dk1"/>
              </a:buClr>
              <a:buSzPts val="3600"/>
              <a:buChar char="•"/>
            </a:pPr>
            <a:r>
              <a:rPr lang="en-GB" sz="3600"/>
              <a:t>Assessment information</a:t>
            </a:r>
            <a:endParaRPr/>
          </a:p>
          <a:p>
            <a:pPr marL="685800" lvl="1" indent="-228600" algn="l" rtl="0">
              <a:lnSpc>
                <a:spcPct val="90000"/>
              </a:lnSpc>
              <a:spcBef>
                <a:spcPts val="500"/>
              </a:spcBef>
              <a:spcAft>
                <a:spcPts val="0"/>
              </a:spcAft>
              <a:buClr>
                <a:schemeClr val="dk1"/>
              </a:buClr>
              <a:buSzPts val="3600"/>
              <a:buChar char="•"/>
            </a:pPr>
            <a:r>
              <a:rPr lang="en-GB" sz="3600"/>
              <a:t>Introduction to experimental confounds</a:t>
            </a:r>
            <a:endParaRPr/>
          </a:p>
          <a:p>
            <a:pPr marL="685800" lvl="1" indent="-228600" algn="l" rtl="0">
              <a:lnSpc>
                <a:spcPct val="90000"/>
              </a:lnSpc>
              <a:spcBef>
                <a:spcPts val="500"/>
              </a:spcBef>
              <a:spcAft>
                <a:spcPts val="0"/>
              </a:spcAft>
              <a:buClr>
                <a:schemeClr val="dk1"/>
              </a:buClr>
              <a:buSzPts val="3600"/>
              <a:buChar char="•"/>
            </a:pPr>
            <a:r>
              <a:rPr lang="en-GB" sz="3600"/>
              <a:t>Introduction to Stimulus Databases</a:t>
            </a:r>
            <a:endParaRPr/>
          </a:p>
          <a:p>
            <a:pPr marL="457200" lvl="1" indent="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1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98" name="Google Shape;298;p18"/>
          <p:cNvGrpSpPr/>
          <p:nvPr/>
        </p:nvGrpSpPr>
        <p:grpSpPr>
          <a:xfrm>
            <a:off x="409710" y="635715"/>
            <a:ext cx="11142208" cy="2482136"/>
            <a:chOff x="409710" y="635715"/>
            <a:chExt cx="11142208" cy="2482136"/>
          </a:xfrm>
        </p:grpSpPr>
        <p:sp>
          <p:nvSpPr>
            <p:cNvPr id="299" name="Google Shape;299;p1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18"/>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1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18"/>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3" name="Google Shape;303;p18"/>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04" name="Google Shape;304;p18"/>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 we do it?</a:t>
            </a:r>
            <a:endParaRPr/>
          </a:p>
        </p:txBody>
      </p:sp>
      <p:graphicFrame>
        <p:nvGraphicFramePr>
          <p:cNvPr id="305" name="Google Shape;305;p18"/>
          <p:cNvGraphicFramePr/>
          <p:nvPr/>
        </p:nvGraphicFramePr>
        <p:xfrm>
          <a:off x="968798" y="2070100"/>
          <a:ext cx="10175925" cy="3850239"/>
        </p:xfrm>
        <a:graphic>
          <a:graphicData uri="http://schemas.openxmlformats.org/drawingml/2006/table">
            <a:tbl>
              <a:tblPr firstRow="1" firstCol="1" bandRow="1">
                <a:noFill/>
                <a:tableStyleId>{BD14ED06-5B29-4864-82CC-797C5CD5EE8D}</a:tableStyleId>
              </a:tblPr>
              <a:tblGrid>
                <a:gridCol w="1788975">
                  <a:extLst>
                    <a:ext uri="{9D8B030D-6E8A-4147-A177-3AD203B41FA5}">
                      <a16:colId xmlns:a16="http://schemas.microsoft.com/office/drawing/2014/main" val="20000"/>
                    </a:ext>
                  </a:extLst>
                </a:gridCol>
                <a:gridCol w="6819900">
                  <a:extLst>
                    <a:ext uri="{9D8B030D-6E8A-4147-A177-3AD203B41FA5}">
                      <a16:colId xmlns:a16="http://schemas.microsoft.com/office/drawing/2014/main" val="20001"/>
                    </a:ext>
                  </a:extLst>
                </a:gridCol>
                <a:gridCol w="1567050">
                  <a:extLst>
                    <a:ext uri="{9D8B030D-6E8A-4147-A177-3AD203B41FA5}">
                      <a16:colId xmlns:a16="http://schemas.microsoft.com/office/drawing/2014/main" val="20002"/>
                    </a:ext>
                  </a:extLst>
                </a:gridCol>
              </a:tblGrid>
              <a:tr h="187050">
                <a:tc>
                  <a:txBody>
                    <a:bodyPr/>
                    <a:lstStyle/>
                    <a:p>
                      <a:pPr marL="0" marR="0" lvl="0" indent="0" algn="l" rtl="0">
                        <a:lnSpc>
                          <a:spcPct val="150000"/>
                        </a:lnSpc>
                        <a:spcBef>
                          <a:spcPts val="0"/>
                        </a:spcBef>
                        <a:spcAft>
                          <a:spcPts val="0"/>
                        </a:spcAft>
                        <a:buNone/>
                      </a:pPr>
                      <a:r>
                        <a:rPr lang="en-GB" sz="1800" u="none" strike="noStrike" cap="none">
                          <a:solidFill>
                            <a:schemeClr val="lt1"/>
                          </a:solidFill>
                        </a:rPr>
                        <a:t>Resource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Reference</a:t>
                      </a:r>
                      <a:endParaRPr sz="18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Type</a:t>
                      </a:r>
                      <a:endParaRPr sz="18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0"/>
                  </a:ext>
                </a:extLst>
              </a:tr>
              <a:tr h="1021400">
                <a:tc>
                  <a:txBody>
                    <a:bodyPr/>
                    <a:lstStyle/>
                    <a:p>
                      <a:pPr marL="0" marR="0" lvl="0" indent="0" algn="l" rtl="0">
                        <a:lnSpc>
                          <a:spcPct val="150000"/>
                        </a:lnSpc>
                        <a:spcBef>
                          <a:spcPts val="0"/>
                        </a:spcBef>
                        <a:spcAft>
                          <a:spcPts val="0"/>
                        </a:spcAft>
                        <a:buNone/>
                      </a:pPr>
                      <a:r>
                        <a:rPr lang="en-GB" sz="1800" u="sng" strike="noStrike" cap="none">
                          <a:solidFill>
                            <a:schemeClr val="lt1"/>
                          </a:solidFill>
                          <a:hlinkClick r:id="rId3">
                            <a:extLst>
                              <a:ext uri="{A12FA001-AC4F-418D-AE19-62706E023703}">
                                <ahyp:hlinkClr xmlns:ahyp="http://schemas.microsoft.com/office/drawing/2018/hyperlinkcolor" val="tx"/>
                              </a:ext>
                            </a:extLst>
                          </a:hlinkClick>
                        </a:rPr>
                        <a:t>MRC Psycholinguistic Database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Wilson, M. (1988). MRC psycholinguistic database: Machine-usable dictionary, version 2.00. </a:t>
                      </a:r>
                      <a:r>
                        <a:rPr lang="en-GB" sz="1600" i="1" u="none" strike="noStrike" cap="none"/>
                        <a:t>Behavior research methods, instruments, &amp; computers, 20</a:t>
                      </a:r>
                      <a:r>
                        <a:rPr lang="en-GB" sz="1600" u="none" strike="noStrike" cap="none"/>
                        <a:t>(1), 6-10.</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database with selectable parameters</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1"/>
                  </a:ext>
                </a:extLst>
              </a:tr>
              <a:tr h="1229975">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4">
                            <a:extLst>
                              <a:ext uri="{A12FA001-AC4F-418D-AE19-62706E023703}">
                                <ahyp:hlinkClr xmlns:ahyp="http://schemas.microsoft.com/office/drawing/2018/hyperlinkcolor" val="tx"/>
                              </a:ext>
                            </a:extLst>
                          </a:hlinkClick>
                        </a:rPr>
                        <a:t>WordNorms.com</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Buchanan, E. M., Holmes, J. L., Teasley, M. L., &amp; Hutchison, K. A. (2013). English semantic word-pair norms and a searchable Web portal for experimental stimulus creation. </a:t>
                      </a:r>
                      <a:r>
                        <a:rPr lang="en-GB" sz="1600" i="1" u="none" strike="noStrike" cap="none"/>
                        <a:t>Behavior research methods, 45(</a:t>
                      </a:r>
                      <a:r>
                        <a:rPr lang="en-GB" sz="1600" i="0" u="none" strike="noStrike" cap="none"/>
                        <a:t>3), </a:t>
                      </a:r>
                      <a:r>
                        <a:rPr lang="en-GB" sz="1600" u="none" strike="noStrike" cap="none"/>
                        <a:t>746-757.</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pair database </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2"/>
                  </a:ext>
                </a:extLst>
              </a:tr>
              <a:tr h="1021350">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5">
                            <a:extLst>
                              <a:ext uri="{A12FA001-AC4F-418D-AE19-62706E023703}">
                                <ahyp:hlinkClr xmlns:ahyp="http://schemas.microsoft.com/office/drawing/2018/hyperlinkcolor" val="tx"/>
                              </a:ext>
                            </a:extLst>
                          </a:hlinkClick>
                        </a:rPr>
                        <a:t>ARC Nonword Database</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Rastle, K., Harrington, J., &amp; Coltheart, M. (2002). 358,534 nonwords: The ARC Nonword Database. </a:t>
                      </a:r>
                      <a:r>
                        <a:rPr lang="en-GB" sz="1600" i="1" u="none" strike="noStrike" cap="none"/>
                        <a:t>Quarterly Journal of Experimental Psychology, 55a</a:t>
                      </a:r>
                      <a:r>
                        <a:rPr lang="en-GB" sz="1600" u="none" strike="noStrike" cap="none"/>
                        <a:t>, 1339-1362</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dirty="0"/>
                        <a:t>Nonword database</a:t>
                      </a:r>
                      <a:endParaRPr sz="1600" u="none" strike="noStrike" cap="none" dirty="0">
                        <a:latin typeface="Calibri"/>
                        <a:ea typeface="Calibri"/>
                        <a:cs typeface="Calibri"/>
                        <a:sym typeface="Calibri"/>
                      </a:endParaRPr>
                    </a:p>
                  </a:txBody>
                  <a:tcPr marL="53100" marR="5310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does this fit with the assessment?</a:t>
            </a:r>
            <a:endParaRPr/>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222645" y="2322913"/>
            <a:ext cx="10000455" cy="4188442"/>
          </a:xfrm>
          <a:prstGeom prst="rect">
            <a:avLst/>
          </a:prstGeom>
          <a:noFill/>
          <a:ln>
            <a:noFill/>
          </a:ln>
        </p:spPr>
        <p:txBody>
          <a:bodyPr spcFirstLastPara="1" wrap="square" lIns="91425" tIns="45700" rIns="91425" bIns="45700" anchor="t" anchorCtr="0">
            <a:normAutofit lnSpcReduction="10000"/>
          </a:bodyPr>
          <a:lstStyle/>
          <a:p>
            <a:pPr marL="228600" marR="0" lvl="0" indent="-279400" algn="l" rtl="0">
              <a:lnSpc>
                <a:spcPct val="90000"/>
              </a:lnSpc>
              <a:spcBef>
                <a:spcPts val="0"/>
              </a:spcBef>
              <a:spcAft>
                <a:spcPts val="0"/>
              </a:spcAft>
              <a:buClr>
                <a:srgbClr val="000000"/>
              </a:buClr>
              <a:buSzPts val="4400"/>
              <a:buFont typeface="Arial"/>
              <a:buChar char="•"/>
            </a:pPr>
            <a:r>
              <a:rPr lang="en-GB" sz="4400" b="0" i="0" u="none" strike="noStrike" cap="none" dirty="0">
                <a:solidFill>
                  <a:srgbClr val="000000"/>
                </a:solidFill>
                <a:latin typeface="Calibri"/>
                <a:ea typeface="Calibri"/>
                <a:cs typeface="Calibri"/>
                <a:sym typeface="Calibri"/>
              </a:rPr>
              <a:t>In the written part of the assessment</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You should outline the potential confounding effects that you chose to control for </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These are the </a:t>
            </a:r>
            <a:r>
              <a:rPr lang="en-GB" sz="3600" b="1" i="0" u="none" strike="noStrike" cap="none" dirty="0">
                <a:solidFill>
                  <a:srgbClr val="000000"/>
                </a:solidFill>
                <a:latin typeface="Calibri"/>
                <a:ea typeface="Calibri"/>
                <a:cs typeface="Calibri"/>
                <a:sym typeface="Calibri"/>
              </a:rPr>
              <a:t>parameters</a:t>
            </a:r>
            <a:r>
              <a:rPr lang="en-GB" sz="3600" b="0" i="0" u="none" strike="noStrike" cap="none" dirty="0">
                <a:solidFill>
                  <a:srgbClr val="000000"/>
                </a:solidFill>
                <a:latin typeface="Calibri"/>
                <a:ea typeface="Calibri"/>
                <a:cs typeface="Calibri"/>
                <a:sym typeface="Calibri"/>
              </a:rPr>
              <a:t> that you set in selecting the words/non-words </a:t>
            </a:r>
          </a:p>
          <a:p>
            <a:pPr marL="685800" marR="0" lvl="1" indent="-228600" algn="l" rtl="0">
              <a:lnSpc>
                <a:spcPct val="90000"/>
              </a:lnSpc>
              <a:spcBef>
                <a:spcPts val="500"/>
              </a:spcBef>
              <a:spcAft>
                <a:spcPts val="0"/>
              </a:spcAft>
              <a:buClr>
                <a:srgbClr val="000000"/>
              </a:buClr>
              <a:buSzPts val="3600"/>
              <a:buFont typeface="Arial"/>
              <a:buChar char="•"/>
            </a:pPr>
            <a:endParaRPr lang="en-GB" sz="2800" dirty="0">
              <a:latin typeface="Calibri"/>
              <a:ea typeface="Calibri"/>
              <a:cs typeface="Calibri"/>
              <a:sym typeface="Calibri"/>
            </a:endParaRPr>
          </a:p>
          <a:p>
            <a:pPr marL="457200" marR="0" lvl="1" algn="l" rtl="0">
              <a:lnSpc>
                <a:spcPct val="90000"/>
              </a:lnSpc>
              <a:spcBef>
                <a:spcPts val="500"/>
              </a:spcBef>
              <a:spcAft>
                <a:spcPts val="0"/>
              </a:spcAft>
              <a:buClr>
                <a:srgbClr val="000000"/>
              </a:buClr>
              <a:buSzPts val="3600"/>
            </a:pPr>
            <a:r>
              <a:rPr lang="en-GB" sz="2800" dirty="0">
                <a:solidFill>
                  <a:srgbClr val="FF0000"/>
                </a:solidFill>
                <a:latin typeface="Calibri"/>
                <a:ea typeface="Calibri"/>
                <a:cs typeface="Calibri"/>
                <a:sym typeface="Calibri"/>
              </a:rPr>
              <a:t>It is up to you to choose at least </a:t>
            </a:r>
            <a:r>
              <a:rPr lang="en-GB" sz="2800" b="1" dirty="0">
                <a:solidFill>
                  <a:srgbClr val="FF0000"/>
                </a:solidFill>
                <a:latin typeface="Calibri"/>
                <a:ea typeface="Calibri"/>
                <a:cs typeface="Calibri"/>
                <a:sym typeface="Calibri"/>
              </a:rPr>
              <a:t>TWO</a:t>
            </a:r>
            <a:r>
              <a:rPr lang="en-GB" sz="2800" dirty="0">
                <a:solidFill>
                  <a:srgbClr val="FF0000"/>
                </a:solidFill>
                <a:latin typeface="Calibri"/>
                <a:ea typeface="Calibri"/>
                <a:cs typeface="Calibri"/>
                <a:sym typeface="Calibri"/>
              </a:rPr>
              <a:t> sensible potential confounds to control for in your experiment. Justify them using previous literature</a:t>
            </a:r>
            <a:endParaRPr lang="en-GB" sz="1100" dirty="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a:t>
            </a:r>
            <a:endParaRPr dirty="0"/>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105575" y="2177170"/>
            <a:ext cx="10000455" cy="4188442"/>
          </a:xfrm>
          <a:prstGeom prst="rect">
            <a:avLst/>
          </a:prstGeom>
          <a:noFill/>
          <a:ln>
            <a:noFill/>
          </a:ln>
        </p:spPr>
        <p:txBody>
          <a:bodyPr spcFirstLastPara="1" wrap="square" lIns="91425" tIns="45700" rIns="91425" bIns="45700" anchor="t" anchorCtr="0">
            <a:normAutofit/>
          </a:bodyPr>
          <a:lstStyle/>
          <a:p>
            <a:pPr marL="228600" marR="0" lvl="0" indent="-279400" algn="l" rtl="0">
              <a:lnSpc>
                <a:spcPct val="90000"/>
              </a:lnSpc>
              <a:spcBef>
                <a:spcPts val="0"/>
              </a:spcBef>
              <a:spcAft>
                <a:spcPts val="0"/>
              </a:spcAft>
              <a:buClr>
                <a:srgbClr val="000000"/>
              </a:buClr>
              <a:buSzPts val="4400"/>
              <a:buFont typeface="Arial"/>
              <a:buChar char="•"/>
            </a:pPr>
            <a:endParaRPr lang="en-GB" sz="1100" dirty="0">
              <a:latin typeface="Calibri"/>
              <a:ea typeface="Calibri"/>
              <a:cs typeface="Calibri"/>
              <a:sym typeface="Calibri"/>
            </a:endParaRPr>
          </a:p>
        </p:txBody>
      </p:sp>
      <p:pic>
        <p:nvPicPr>
          <p:cNvPr id="2" name="Picture 1">
            <a:extLst>
              <a:ext uri="{FF2B5EF4-FFF2-40B4-BE49-F238E27FC236}">
                <a16:creationId xmlns:a16="http://schemas.microsoft.com/office/drawing/2014/main" id="{C0362027-1017-4589-834C-0797186F5230}"/>
              </a:ext>
            </a:extLst>
          </p:cNvPr>
          <p:cNvPicPr>
            <a:picLocks noChangeAspect="1"/>
          </p:cNvPicPr>
          <p:nvPr/>
        </p:nvPicPr>
        <p:blipFill>
          <a:blip r:embed="rId3"/>
          <a:stretch>
            <a:fillRect/>
          </a:stretch>
        </p:blipFill>
        <p:spPr>
          <a:xfrm>
            <a:off x="1194865" y="2249772"/>
            <a:ext cx="10132920" cy="3233911"/>
          </a:xfrm>
          <a:prstGeom prst="rect">
            <a:avLst/>
          </a:prstGeom>
        </p:spPr>
      </p:pic>
      <p:sp>
        <p:nvSpPr>
          <p:cNvPr id="3" name="TextBox 2">
            <a:extLst>
              <a:ext uri="{FF2B5EF4-FFF2-40B4-BE49-F238E27FC236}">
                <a16:creationId xmlns:a16="http://schemas.microsoft.com/office/drawing/2014/main" id="{1ADFC1EA-64D7-48F7-939F-93818EDAFF02}"/>
              </a:ext>
            </a:extLst>
          </p:cNvPr>
          <p:cNvSpPr txBox="1"/>
          <p:nvPr/>
        </p:nvSpPr>
        <p:spPr>
          <a:xfrm>
            <a:off x="8218907" y="6302285"/>
            <a:ext cx="402863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From: </a:t>
            </a:r>
            <a:r>
              <a:rPr lang="en-GB" sz="2000" dirty="0">
                <a:latin typeface="Calibri" panose="020F0502020204030204" pitchFamily="34" charset="0"/>
                <a:cs typeface="Calibri" panose="020F0502020204030204" pitchFamily="34" charset="0"/>
                <a:hlinkClick r:id="rId4"/>
              </a:rPr>
              <a:t>Crossfield &amp; Damian </a:t>
            </a:r>
            <a:r>
              <a:rPr lang="en-GB" sz="2000" dirty="0">
                <a:latin typeface="Calibri" panose="020F0502020204030204" pitchFamily="34" charset="0"/>
                <a:cs typeface="Calibri" panose="020F0502020204030204" pitchFamily="34" charset="0"/>
              </a:rPr>
              <a:t>(2021) </a:t>
            </a:r>
          </a:p>
        </p:txBody>
      </p:sp>
      <p:grpSp>
        <p:nvGrpSpPr>
          <p:cNvPr id="15" name="Group 14">
            <a:extLst>
              <a:ext uri="{FF2B5EF4-FFF2-40B4-BE49-F238E27FC236}">
                <a16:creationId xmlns:a16="http://schemas.microsoft.com/office/drawing/2014/main" id="{A69477F5-EBA3-4B4D-8E6C-1E01324BA177}"/>
              </a:ext>
            </a:extLst>
          </p:cNvPr>
          <p:cNvGrpSpPr/>
          <p:nvPr/>
        </p:nvGrpSpPr>
        <p:grpSpPr>
          <a:xfrm>
            <a:off x="3880884" y="1377005"/>
            <a:ext cx="2937569" cy="1740846"/>
            <a:chOff x="3880884" y="1377005"/>
            <a:chExt cx="2937569" cy="1740846"/>
          </a:xfrm>
        </p:grpSpPr>
        <p:sp>
          <p:nvSpPr>
            <p:cNvPr id="4" name="Rectangle 3">
              <a:extLst>
                <a:ext uri="{FF2B5EF4-FFF2-40B4-BE49-F238E27FC236}">
                  <a16:creationId xmlns:a16="http://schemas.microsoft.com/office/drawing/2014/main" id="{8A8E4399-6D87-4363-8C54-536E3F28DEFF}"/>
                </a:ext>
              </a:extLst>
            </p:cNvPr>
            <p:cNvSpPr/>
            <p:nvPr/>
          </p:nvSpPr>
          <p:spPr>
            <a:xfrm>
              <a:off x="3880884" y="2817628"/>
              <a:ext cx="1190846" cy="300223"/>
            </a:xfrm>
            <a:prstGeom prst="rect">
              <a:avLst/>
            </a:prstGeom>
            <a:solidFill>
              <a:srgbClr val="7030A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18D7A0B-BE2E-4C2D-9CA5-2B9790A061B6}"/>
                </a:ext>
              </a:extLst>
            </p:cNvPr>
            <p:cNvSpPr txBox="1"/>
            <p:nvPr/>
          </p:nvSpPr>
          <p:spPr>
            <a:xfrm>
              <a:off x="4833614" y="1377005"/>
              <a:ext cx="1984839" cy="307777"/>
            </a:xfrm>
            <a:prstGeom prst="rect">
              <a:avLst/>
            </a:prstGeom>
            <a:solidFill>
              <a:schemeClr val="bg1"/>
            </a:solidFill>
            <a:ln w="57150">
              <a:solidFill>
                <a:srgbClr val="7030A0"/>
              </a:solidFill>
            </a:ln>
          </p:spPr>
          <p:txBody>
            <a:bodyPr wrap="none" rtlCol="0">
              <a:spAutoFit/>
            </a:bodyPr>
            <a:lstStyle/>
            <a:p>
              <a:r>
                <a:rPr lang="en-GB" dirty="0"/>
                <a:t>Number of words used</a:t>
              </a:r>
            </a:p>
          </p:txBody>
        </p:sp>
        <p:cxnSp>
          <p:nvCxnSpPr>
            <p:cNvPr id="7" name="Straight Arrow Connector 6">
              <a:extLst>
                <a:ext uri="{FF2B5EF4-FFF2-40B4-BE49-F238E27FC236}">
                  <a16:creationId xmlns:a16="http://schemas.microsoft.com/office/drawing/2014/main" id="{DCAF24AE-D3E8-4061-A26C-2DF0436E0DBC}"/>
                </a:ext>
              </a:extLst>
            </p:cNvPr>
            <p:cNvCxnSpPr>
              <a:stCxn id="5" idx="2"/>
              <a:endCxn id="4" idx="0"/>
            </p:cNvCxnSpPr>
            <p:nvPr/>
          </p:nvCxnSpPr>
          <p:spPr>
            <a:xfrm flipH="1">
              <a:off x="4476307" y="1684782"/>
              <a:ext cx="1349727" cy="113284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1CCACEF-4828-406B-A867-61DE6C18E1C6}"/>
              </a:ext>
            </a:extLst>
          </p:cNvPr>
          <p:cNvGrpSpPr/>
          <p:nvPr/>
        </p:nvGrpSpPr>
        <p:grpSpPr>
          <a:xfrm>
            <a:off x="5368398" y="1362672"/>
            <a:ext cx="4232365" cy="1796784"/>
            <a:chOff x="5421086" y="1338121"/>
            <a:chExt cx="4232365" cy="1796784"/>
          </a:xfrm>
        </p:grpSpPr>
        <p:sp>
          <p:nvSpPr>
            <p:cNvPr id="8" name="Rectangle 7">
              <a:extLst>
                <a:ext uri="{FF2B5EF4-FFF2-40B4-BE49-F238E27FC236}">
                  <a16:creationId xmlns:a16="http://schemas.microsoft.com/office/drawing/2014/main" id="{F2AF5479-B919-43F9-9FBE-B43B9E2C5AA9}"/>
                </a:ext>
              </a:extLst>
            </p:cNvPr>
            <p:cNvSpPr/>
            <p:nvPr/>
          </p:nvSpPr>
          <p:spPr>
            <a:xfrm>
              <a:off x="5421086" y="2820662"/>
              <a:ext cx="4232365" cy="314243"/>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1452CA4-1931-48EC-8B57-7D32109AA2CD}"/>
                </a:ext>
              </a:extLst>
            </p:cNvPr>
            <p:cNvSpPr txBox="1"/>
            <p:nvPr/>
          </p:nvSpPr>
          <p:spPr>
            <a:xfrm>
              <a:off x="6988314" y="1338121"/>
              <a:ext cx="1854995" cy="307777"/>
            </a:xfrm>
            <a:prstGeom prst="rect">
              <a:avLst/>
            </a:prstGeom>
            <a:solidFill>
              <a:schemeClr val="bg1"/>
            </a:solidFill>
            <a:ln w="57150">
              <a:solidFill>
                <a:srgbClr val="0070C0"/>
              </a:solidFill>
            </a:ln>
          </p:spPr>
          <p:txBody>
            <a:bodyPr wrap="none" rtlCol="0">
              <a:spAutoFit/>
            </a:bodyPr>
            <a:lstStyle/>
            <a:p>
              <a:r>
                <a:rPr lang="en-GB" dirty="0"/>
                <a:t>Independent variable</a:t>
              </a:r>
            </a:p>
          </p:txBody>
        </p:sp>
        <p:cxnSp>
          <p:nvCxnSpPr>
            <p:cNvPr id="10" name="Straight Arrow Connector 9">
              <a:extLst>
                <a:ext uri="{FF2B5EF4-FFF2-40B4-BE49-F238E27FC236}">
                  <a16:creationId xmlns:a16="http://schemas.microsoft.com/office/drawing/2014/main" id="{EAC2EA73-1BB1-4857-A22C-D2D21B70A551}"/>
                </a:ext>
              </a:extLst>
            </p:cNvPr>
            <p:cNvCxnSpPr>
              <a:stCxn id="18" idx="2"/>
              <a:endCxn id="8" idx="0"/>
            </p:cNvCxnSpPr>
            <p:nvPr/>
          </p:nvCxnSpPr>
          <p:spPr>
            <a:xfrm flipH="1">
              <a:off x="7537269" y="1645898"/>
              <a:ext cx="378543" cy="11747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C534771-4C0E-4391-ADC5-80F67FF6EC44}"/>
              </a:ext>
            </a:extLst>
          </p:cNvPr>
          <p:cNvGrpSpPr/>
          <p:nvPr/>
        </p:nvGrpSpPr>
        <p:grpSpPr>
          <a:xfrm>
            <a:off x="1194865" y="1372720"/>
            <a:ext cx="10132920" cy="2183316"/>
            <a:chOff x="1194865" y="1372720"/>
            <a:chExt cx="10132920" cy="2183316"/>
          </a:xfrm>
        </p:grpSpPr>
        <p:sp>
          <p:nvSpPr>
            <p:cNvPr id="11" name="Rectangle 10">
              <a:extLst>
                <a:ext uri="{FF2B5EF4-FFF2-40B4-BE49-F238E27FC236}">
                  <a16:creationId xmlns:a16="http://schemas.microsoft.com/office/drawing/2014/main" id="{90FD5BC9-63D4-44C4-AB73-0CE45C275EC9}"/>
                </a:ext>
              </a:extLst>
            </p:cNvPr>
            <p:cNvSpPr/>
            <p:nvPr/>
          </p:nvSpPr>
          <p:spPr>
            <a:xfrm>
              <a:off x="9653451" y="2831096"/>
              <a:ext cx="1674334" cy="296034"/>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83205D0-8E73-4640-9651-36EF5764702E}"/>
                </a:ext>
              </a:extLst>
            </p:cNvPr>
            <p:cNvSpPr/>
            <p:nvPr/>
          </p:nvSpPr>
          <p:spPr>
            <a:xfrm>
              <a:off x="1194865" y="3241794"/>
              <a:ext cx="4369912" cy="314242"/>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69BB3AC7-70F5-4B5A-B264-1F0F22883A92}"/>
                </a:ext>
              </a:extLst>
            </p:cNvPr>
            <p:cNvSpPr txBox="1"/>
            <p:nvPr/>
          </p:nvSpPr>
          <p:spPr>
            <a:xfrm>
              <a:off x="8930064" y="1372720"/>
              <a:ext cx="1598515" cy="307777"/>
            </a:xfrm>
            <a:prstGeom prst="rect">
              <a:avLst/>
            </a:prstGeom>
            <a:solidFill>
              <a:schemeClr val="bg1"/>
            </a:solidFill>
            <a:ln w="57150">
              <a:solidFill>
                <a:schemeClr val="accent4"/>
              </a:solidFill>
            </a:ln>
          </p:spPr>
          <p:txBody>
            <a:bodyPr wrap="none" rtlCol="0">
              <a:spAutoFit/>
            </a:bodyPr>
            <a:lstStyle/>
            <a:p>
              <a:r>
                <a:rPr lang="en-GB" dirty="0"/>
                <a:t>Conditions/Levels</a:t>
              </a:r>
            </a:p>
          </p:txBody>
        </p:sp>
        <p:cxnSp>
          <p:nvCxnSpPr>
            <p:cNvPr id="13" name="Straight Arrow Connector 12">
              <a:extLst>
                <a:ext uri="{FF2B5EF4-FFF2-40B4-BE49-F238E27FC236}">
                  <a16:creationId xmlns:a16="http://schemas.microsoft.com/office/drawing/2014/main" id="{023876D8-BA9A-4B35-B37D-931B7478A11D}"/>
                </a:ext>
              </a:extLst>
            </p:cNvPr>
            <p:cNvCxnSpPr>
              <a:cxnSpLocks/>
              <a:stCxn id="23" idx="2"/>
            </p:cNvCxnSpPr>
            <p:nvPr/>
          </p:nvCxnSpPr>
          <p:spPr>
            <a:xfrm>
              <a:off x="9729322" y="1680497"/>
              <a:ext cx="724536" cy="112616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11B16D7-1ADF-422D-8FD3-B0ED15FA8122}"/>
              </a:ext>
            </a:extLst>
          </p:cNvPr>
          <p:cNvGrpSpPr/>
          <p:nvPr/>
        </p:nvGrpSpPr>
        <p:grpSpPr>
          <a:xfrm>
            <a:off x="1194865" y="1777317"/>
            <a:ext cx="9451364" cy="2162192"/>
            <a:chOff x="1194865" y="1777317"/>
            <a:chExt cx="9451364" cy="2162192"/>
          </a:xfrm>
        </p:grpSpPr>
        <p:sp>
          <p:nvSpPr>
            <p:cNvPr id="17" name="Rectangle 16">
              <a:extLst>
                <a:ext uri="{FF2B5EF4-FFF2-40B4-BE49-F238E27FC236}">
                  <a16:creationId xmlns:a16="http://schemas.microsoft.com/office/drawing/2014/main" id="{92A55916-55D2-45D5-A879-AC386C8BDF66}"/>
                </a:ext>
              </a:extLst>
            </p:cNvPr>
            <p:cNvSpPr/>
            <p:nvPr/>
          </p:nvSpPr>
          <p:spPr>
            <a:xfrm>
              <a:off x="7233370" y="3214623"/>
              <a:ext cx="3412859" cy="314242"/>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28321A9-3902-4A25-AC35-9469CF887495}"/>
                </a:ext>
              </a:extLst>
            </p:cNvPr>
            <p:cNvSpPr/>
            <p:nvPr/>
          </p:nvSpPr>
          <p:spPr>
            <a:xfrm>
              <a:off x="1194865" y="3625267"/>
              <a:ext cx="9451364" cy="314242"/>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3330E539-191F-42B5-9777-BCE8D7878BFC}"/>
                </a:ext>
              </a:extLst>
            </p:cNvPr>
            <p:cNvSpPr txBox="1"/>
            <p:nvPr/>
          </p:nvSpPr>
          <p:spPr>
            <a:xfrm>
              <a:off x="3065451" y="1777317"/>
              <a:ext cx="2432076" cy="307777"/>
            </a:xfrm>
            <a:prstGeom prst="rect">
              <a:avLst/>
            </a:prstGeom>
            <a:solidFill>
              <a:schemeClr val="bg1"/>
            </a:solidFill>
            <a:ln w="57150">
              <a:solidFill>
                <a:schemeClr val="accent6"/>
              </a:solidFill>
            </a:ln>
          </p:spPr>
          <p:txBody>
            <a:bodyPr wrap="none" rtlCol="0">
              <a:spAutoFit/>
            </a:bodyPr>
            <a:lstStyle/>
            <a:p>
              <a:r>
                <a:rPr lang="en-GB" dirty="0"/>
                <a:t>Where the words came from</a:t>
              </a:r>
            </a:p>
          </p:txBody>
        </p:sp>
        <p:cxnSp>
          <p:nvCxnSpPr>
            <p:cNvPr id="32" name="Straight Arrow Connector 31">
              <a:extLst>
                <a:ext uri="{FF2B5EF4-FFF2-40B4-BE49-F238E27FC236}">
                  <a16:creationId xmlns:a16="http://schemas.microsoft.com/office/drawing/2014/main" id="{226628A9-C120-4D21-AD72-8B1DF3D45B95}"/>
                </a:ext>
              </a:extLst>
            </p:cNvPr>
            <p:cNvCxnSpPr>
              <a:cxnSpLocks/>
              <a:stCxn id="31" idx="2"/>
              <a:endCxn id="30" idx="0"/>
            </p:cNvCxnSpPr>
            <p:nvPr/>
          </p:nvCxnSpPr>
          <p:spPr>
            <a:xfrm>
              <a:off x="4281489" y="2085094"/>
              <a:ext cx="1639058" cy="154017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D9DE948-9472-4A0A-A5F9-12A8209E6C61}"/>
              </a:ext>
            </a:extLst>
          </p:cNvPr>
          <p:cNvGrpSpPr/>
          <p:nvPr/>
        </p:nvGrpSpPr>
        <p:grpSpPr>
          <a:xfrm>
            <a:off x="878347" y="1787603"/>
            <a:ext cx="3197264" cy="2515778"/>
            <a:chOff x="878347" y="1787603"/>
            <a:chExt cx="3197264" cy="2515778"/>
          </a:xfrm>
        </p:grpSpPr>
        <p:sp>
          <p:nvSpPr>
            <p:cNvPr id="20" name="TextBox 19">
              <a:extLst>
                <a:ext uri="{FF2B5EF4-FFF2-40B4-BE49-F238E27FC236}">
                  <a16:creationId xmlns:a16="http://schemas.microsoft.com/office/drawing/2014/main" id="{DC150FCA-D292-4B38-B203-AF85AC75A1CA}"/>
                </a:ext>
              </a:extLst>
            </p:cNvPr>
            <p:cNvSpPr txBox="1"/>
            <p:nvPr/>
          </p:nvSpPr>
          <p:spPr>
            <a:xfrm>
              <a:off x="1194865" y="3939509"/>
              <a:ext cx="2880746" cy="363872"/>
            </a:xfrm>
            <a:prstGeom prst="rect">
              <a:avLst/>
            </a:prstGeom>
            <a:solidFill>
              <a:srgbClr val="F83EE2">
                <a:alpha val="20000"/>
              </a:srgbClr>
            </a:solidFill>
          </p:spPr>
          <p:txBody>
            <a:bodyPr wrap="square" rtlCol="0">
              <a:spAutoFit/>
            </a:bodyPr>
            <a:lstStyle/>
            <a:p>
              <a:endParaRPr lang="en-GB" dirty="0"/>
            </a:p>
          </p:txBody>
        </p:sp>
        <p:sp>
          <p:nvSpPr>
            <p:cNvPr id="35" name="TextBox 34">
              <a:extLst>
                <a:ext uri="{FF2B5EF4-FFF2-40B4-BE49-F238E27FC236}">
                  <a16:creationId xmlns:a16="http://schemas.microsoft.com/office/drawing/2014/main" id="{F194933A-761D-4DAC-B1BB-46C3BB89C51E}"/>
                </a:ext>
              </a:extLst>
            </p:cNvPr>
            <p:cNvSpPr txBox="1"/>
            <p:nvPr/>
          </p:nvSpPr>
          <p:spPr>
            <a:xfrm>
              <a:off x="878347" y="1787603"/>
              <a:ext cx="1854995" cy="307777"/>
            </a:xfrm>
            <a:prstGeom prst="rect">
              <a:avLst/>
            </a:prstGeom>
            <a:solidFill>
              <a:schemeClr val="bg1"/>
            </a:solidFill>
            <a:ln w="57150">
              <a:solidFill>
                <a:srgbClr val="F83EE2"/>
              </a:solidFill>
            </a:ln>
          </p:spPr>
          <p:txBody>
            <a:bodyPr wrap="none" rtlCol="0">
              <a:spAutoFit/>
            </a:bodyPr>
            <a:lstStyle/>
            <a:p>
              <a:r>
                <a:rPr lang="en-GB" dirty="0"/>
                <a:t>Supporting reference</a:t>
              </a:r>
            </a:p>
          </p:txBody>
        </p:sp>
        <p:cxnSp>
          <p:nvCxnSpPr>
            <p:cNvPr id="36" name="Straight Arrow Connector 35">
              <a:extLst>
                <a:ext uri="{FF2B5EF4-FFF2-40B4-BE49-F238E27FC236}">
                  <a16:creationId xmlns:a16="http://schemas.microsoft.com/office/drawing/2014/main" id="{C1C5F06D-2FA6-4872-9B7A-6B6A90B38353}"/>
                </a:ext>
              </a:extLst>
            </p:cNvPr>
            <p:cNvCxnSpPr>
              <a:cxnSpLocks/>
              <a:stCxn id="35" idx="2"/>
              <a:endCxn id="20" idx="0"/>
            </p:cNvCxnSpPr>
            <p:nvPr/>
          </p:nvCxnSpPr>
          <p:spPr>
            <a:xfrm>
              <a:off x="1805845" y="2095380"/>
              <a:ext cx="829393" cy="1844129"/>
            </a:xfrm>
            <a:prstGeom prst="straightConnector1">
              <a:avLst/>
            </a:prstGeom>
            <a:ln w="38100">
              <a:solidFill>
                <a:srgbClr val="F83EE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D1C418-3437-401A-9009-697339DA191C}"/>
              </a:ext>
            </a:extLst>
          </p:cNvPr>
          <p:cNvGrpSpPr/>
          <p:nvPr/>
        </p:nvGrpSpPr>
        <p:grpSpPr>
          <a:xfrm>
            <a:off x="1194865" y="3939509"/>
            <a:ext cx="10132920" cy="2380534"/>
            <a:chOff x="1194865" y="3939509"/>
            <a:chExt cx="10132920" cy="2380534"/>
          </a:xfrm>
        </p:grpSpPr>
        <p:grpSp>
          <p:nvGrpSpPr>
            <p:cNvPr id="29" name="Group 28">
              <a:extLst>
                <a:ext uri="{FF2B5EF4-FFF2-40B4-BE49-F238E27FC236}">
                  <a16:creationId xmlns:a16="http://schemas.microsoft.com/office/drawing/2014/main" id="{7721FC65-D88F-4FDD-8D43-EE25F7103E23}"/>
                </a:ext>
              </a:extLst>
            </p:cNvPr>
            <p:cNvGrpSpPr/>
            <p:nvPr/>
          </p:nvGrpSpPr>
          <p:grpSpPr>
            <a:xfrm>
              <a:off x="1194865" y="3939509"/>
              <a:ext cx="10132920" cy="1599341"/>
              <a:chOff x="1194865" y="3939509"/>
              <a:chExt cx="10132920" cy="1599341"/>
            </a:xfrm>
          </p:grpSpPr>
          <p:sp>
            <p:nvSpPr>
              <p:cNvPr id="28" name="Rectangle 27">
                <a:extLst>
                  <a:ext uri="{FF2B5EF4-FFF2-40B4-BE49-F238E27FC236}">
                    <a16:creationId xmlns:a16="http://schemas.microsoft.com/office/drawing/2014/main" id="{BB5E6809-EBC2-45A2-8D1B-3E830962291D}"/>
                  </a:ext>
                </a:extLst>
              </p:cNvPr>
              <p:cNvSpPr/>
              <p:nvPr/>
            </p:nvSpPr>
            <p:spPr>
              <a:xfrm>
                <a:off x="4167051" y="3939509"/>
                <a:ext cx="7160734" cy="1599341"/>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C2028177-264A-496B-AE8D-737966C59D67}"/>
                  </a:ext>
                </a:extLst>
              </p:cNvPr>
              <p:cNvSpPr/>
              <p:nvPr/>
            </p:nvSpPr>
            <p:spPr>
              <a:xfrm>
                <a:off x="1194865" y="4395457"/>
                <a:ext cx="3086624" cy="1143393"/>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TextBox 46">
              <a:extLst>
                <a:ext uri="{FF2B5EF4-FFF2-40B4-BE49-F238E27FC236}">
                  <a16:creationId xmlns:a16="http://schemas.microsoft.com/office/drawing/2014/main" id="{342F7FD3-DDB7-4913-B90D-13476209220E}"/>
                </a:ext>
              </a:extLst>
            </p:cNvPr>
            <p:cNvSpPr txBox="1"/>
            <p:nvPr/>
          </p:nvSpPr>
          <p:spPr>
            <a:xfrm>
              <a:off x="5929357" y="6012266"/>
              <a:ext cx="1109599" cy="307777"/>
            </a:xfrm>
            <a:prstGeom prst="rect">
              <a:avLst/>
            </a:prstGeom>
            <a:solidFill>
              <a:schemeClr val="bg1"/>
            </a:solidFill>
            <a:ln w="57150">
              <a:solidFill>
                <a:schemeClr val="accent1">
                  <a:lumMod val="60000"/>
                  <a:lumOff val="40000"/>
                </a:schemeClr>
              </a:solidFill>
            </a:ln>
          </p:spPr>
          <p:txBody>
            <a:bodyPr wrap="square" rtlCol="0">
              <a:spAutoFit/>
            </a:bodyPr>
            <a:lstStyle/>
            <a:p>
              <a:r>
                <a:rPr lang="en-GB" dirty="0"/>
                <a:t>Parameters</a:t>
              </a:r>
            </a:p>
          </p:txBody>
        </p:sp>
        <p:cxnSp>
          <p:nvCxnSpPr>
            <p:cNvPr id="48" name="Straight Arrow Connector 47">
              <a:extLst>
                <a:ext uri="{FF2B5EF4-FFF2-40B4-BE49-F238E27FC236}">
                  <a16:creationId xmlns:a16="http://schemas.microsoft.com/office/drawing/2014/main" id="{A992EB64-06C4-48D2-BD19-967C81292B13}"/>
                </a:ext>
              </a:extLst>
            </p:cNvPr>
            <p:cNvCxnSpPr>
              <a:cxnSpLocks/>
              <a:endCxn id="28" idx="2"/>
            </p:cNvCxnSpPr>
            <p:nvPr/>
          </p:nvCxnSpPr>
          <p:spPr>
            <a:xfrm flipV="1">
              <a:off x="7050881" y="5538850"/>
              <a:ext cx="696537" cy="45335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24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References</a:t>
            </a:r>
            <a:endParaRPr dirty="0"/>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047885" y="2177170"/>
            <a:ext cx="10986071" cy="4680830"/>
          </a:xfrm>
          <a:prstGeom prst="rect">
            <a:avLst/>
          </a:prstGeom>
          <a:noFill/>
          <a:ln>
            <a:noFill/>
          </a:ln>
        </p:spPr>
        <p:txBody>
          <a:bodyPr spcFirstLastPara="1" wrap="square" lIns="91425" tIns="45700" rIns="91425" bIns="45700" anchor="t" anchorCtr="0">
            <a:normAutofit fontScale="77500" lnSpcReduction="20000"/>
          </a:bodyPr>
          <a:lstStyle/>
          <a:p>
            <a:pPr lvl="0">
              <a:lnSpc>
                <a:spcPct val="120000"/>
              </a:lnSpc>
              <a:buSzPts val="4400"/>
            </a:pPr>
            <a:r>
              <a:rPr lang="en-GB" dirty="0" err="1"/>
              <a:t>Brysbaert</a:t>
            </a:r>
            <a:r>
              <a:rPr lang="en-GB" dirty="0"/>
              <a:t>, M., Mandera, P., &amp; </a:t>
            </a:r>
            <a:r>
              <a:rPr lang="en-GB" dirty="0" err="1"/>
              <a:t>Keuleers</a:t>
            </a:r>
            <a:r>
              <a:rPr lang="en-GB" dirty="0"/>
              <a:t>, E. (2018). The word frequency effect in word processing: An updated review. </a:t>
            </a:r>
            <a:r>
              <a:rPr lang="en-GB" i="1" dirty="0"/>
              <a:t>Current Directions in Psychological Science</a:t>
            </a:r>
            <a:r>
              <a:rPr lang="en-GB" dirty="0"/>
              <a:t>, </a:t>
            </a:r>
            <a:r>
              <a:rPr lang="en-GB" i="1" dirty="0"/>
              <a:t>27</a:t>
            </a:r>
            <a:r>
              <a:rPr lang="en-GB" dirty="0"/>
              <a:t>(1), 45-50. </a:t>
            </a:r>
            <a:r>
              <a:rPr lang="en-GB" dirty="0">
                <a:hlinkClick r:id="rId3"/>
              </a:rPr>
              <a:t>10.1177/0963721417727521</a:t>
            </a:r>
            <a:endParaRPr lang="en-GB" dirty="0"/>
          </a:p>
          <a:p>
            <a:pPr lvl="0">
              <a:lnSpc>
                <a:spcPct val="120000"/>
              </a:lnSpc>
              <a:buSzPts val="4400"/>
            </a:pPr>
            <a:endParaRPr lang="en-GB" dirty="0"/>
          </a:p>
          <a:p>
            <a:pPr lvl="0">
              <a:lnSpc>
                <a:spcPct val="120000"/>
              </a:lnSpc>
              <a:buSzPts val="4400"/>
            </a:pPr>
            <a:r>
              <a:rPr lang="en-GB" dirty="0" err="1"/>
              <a:t>Brysbaert</a:t>
            </a:r>
            <a:r>
              <a:rPr lang="en-GB" dirty="0"/>
              <a:t>, M., Mandera, P., McCormick, S. F., &amp; </a:t>
            </a:r>
            <a:r>
              <a:rPr lang="en-GB" dirty="0" err="1"/>
              <a:t>Keuleers</a:t>
            </a:r>
            <a:r>
              <a:rPr lang="en-GB" dirty="0"/>
              <a:t>, E. (2019). Word prevalence norms for 62,000 English lemmas. </a:t>
            </a:r>
            <a:r>
              <a:rPr lang="en-GB" i="1" dirty="0" err="1"/>
              <a:t>Behavior</a:t>
            </a:r>
            <a:r>
              <a:rPr lang="en-GB" i="1" dirty="0"/>
              <a:t> research methods</a:t>
            </a:r>
            <a:r>
              <a:rPr lang="en-GB" dirty="0"/>
              <a:t>, </a:t>
            </a:r>
            <a:r>
              <a:rPr lang="en-GB" i="1" dirty="0"/>
              <a:t>51</a:t>
            </a:r>
            <a:r>
              <a:rPr lang="en-GB" dirty="0"/>
              <a:t>, 467-479.</a:t>
            </a:r>
            <a:r>
              <a:rPr lang="en-GB" dirty="0">
                <a:hlinkClick r:id="rId4"/>
              </a:rPr>
              <a:t>10.3758/s13428-018-1077-9</a:t>
            </a:r>
            <a:endParaRPr lang="en-GB" dirty="0"/>
          </a:p>
          <a:p>
            <a:pPr lvl="0">
              <a:lnSpc>
                <a:spcPct val="120000"/>
              </a:lnSpc>
              <a:buSzPts val="4400"/>
            </a:pPr>
            <a:endParaRPr lang="en-GB" dirty="0"/>
          </a:p>
          <a:p>
            <a:pPr lvl="0">
              <a:lnSpc>
                <a:spcPct val="120000"/>
              </a:lnSpc>
              <a:buSzPts val="4400"/>
            </a:pPr>
            <a:r>
              <a:rPr lang="en-GB" dirty="0" err="1"/>
              <a:t>Brysbaert</a:t>
            </a:r>
            <a:r>
              <a:rPr lang="en-GB" dirty="0"/>
              <a:t>, M., Warriner, A. B., &amp; </a:t>
            </a:r>
            <a:r>
              <a:rPr lang="en-GB" dirty="0" err="1"/>
              <a:t>Kuperman</a:t>
            </a:r>
            <a:r>
              <a:rPr lang="en-GB" dirty="0"/>
              <a:t>, V. (2014). Concreteness ratings for 40 thousand generally known English word lemmas. </a:t>
            </a:r>
            <a:r>
              <a:rPr lang="en-GB" i="1" dirty="0" err="1"/>
              <a:t>Behavior</a:t>
            </a:r>
            <a:r>
              <a:rPr lang="en-GB" i="1" dirty="0"/>
              <a:t> research methods</a:t>
            </a:r>
            <a:r>
              <a:rPr lang="en-GB" dirty="0"/>
              <a:t>, </a:t>
            </a:r>
            <a:r>
              <a:rPr lang="en-GB" i="1" dirty="0"/>
              <a:t>46</a:t>
            </a:r>
            <a:r>
              <a:rPr lang="en-GB" dirty="0"/>
              <a:t>, 904-911... </a:t>
            </a:r>
            <a:r>
              <a:rPr lang="en-GB" dirty="0">
                <a:hlinkClick r:id="rId5"/>
              </a:rPr>
              <a:t>10.3758/s13428-013-0403-5</a:t>
            </a:r>
            <a:endParaRPr lang="en-GB" dirty="0"/>
          </a:p>
          <a:p>
            <a:pPr lvl="0">
              <a:lnSpc>
                <a:spcPct val="120000"/>
              </a:lnSpc>
              <a:buSzPts val="4400"/>
            </a:pPr>
            <a:endParaRPr lang="en-GB" dirty="0"/>
          </a:p>
          <a:p>
            <a:pPr lvl="0">
              <a:lnSpc>
                <a:spcPct val="120000"/>
              </a:lnSpc>
              <a:buSzPts val="4400"/>
            </a:pPr>
            <a:r>
              <a:rPr lang="en-GB" dirty="0" err="1"/>
              <a:t>Chetail</a:t>
            </a:r>
            <a:r>
              <a:rPr lang="en-GB" dirty="0"/>
              <a:t>, F. (2014). Effect of number of syllables in visual word recognition: New insights from the lexical decision task. </a:t>
            </a:r>
            <a:r>
              <a:rPr lang="en-GB" i="1" dirty="0"/>
              <a:t>Language, Cognition and Neuroscience, 29</a:t>
            </a:r>
            <a:r>
              <a:rPr lang="en-GB" dirty="0"/>
              <a:t>(10), 1249–1256. </a:t>
            </a:r>
            <a:r>
              <a:rPr lang="en-GB" dirty="0">
                <a:hlinkClick r:id="rId6"/>
              </a:rPr>
              <a:t>10.1080/23273798.2013.876504</a:t>
            </a:r>
            <a:endParaRPr lang="en-GB" dirty="0"/>
          </a:p>
          <a:p>
            <a:pPr lvl="0">
              <a:lnSpc>
                <a:spcPct val="120000"/>
              </a:lnSpc>
              <a:buSzPts val="4400"/>
            </a:pPr>
            <a:endParaRPr lang="en-GB" dirty="0"/>
          </a:p>
          <a:p>
            <a:pPr lvl="0">
              <a:lnSpc>
                <a:spcPct val="120000"/>
              </a:lnSpc>
              <a:buSzPts val="4400"/>
            </a:pPr>
            <a:r>
              <a:rPr lang="en-GB" dirty="0"/>
              <a:t>Ferrand, L. (2000). Reading aloud polysyllabic words and nonwords: The syllabic length effect </a:t>
            </a:r>
            <a:r>
              <a:rPr lang="en-GB" dirty="0" err="1"/>
              <a:t>reexamined</a:t>
            </a:r>
            <a:r>
              <a:rPr lang="en-GB" dirty="0"/>
              <a:t>. </a:t>
            </a:r>
            <a:r>
              <a:rPr lang="en-GB" i="1" dirty="0"/>
              <a:t>Psychonomic Bulletin &amp; Review</a:t>
            </a:r>
            <a:r>
              <a:rPr lang="en-GB" dirty="0"/>
              <a:t>, </a:t>
            </a:r>
            <a:r>
              <a:rPr lang="en-GB" i="1" dirty="0"/>
              <a:t>7</a:t>
            </a:r>
            <a:r>
              <a:rPr lang="en-GB" dirty="0"/>
              <a:t>, 142-148. </a:t>
            </a:r>
            <a:r>
              <a:rPr lang="en-GB" dirty="0">
                <a:hlinkClick r:id="rId7"/>
              </a:rPr>
              <a:t>10.3758/bf03210733</a:t>
            </a:r>
            <a:endParaRPr lang="en-GB" dirty="0"/>
          </a:p>
          <a:p>
            <a:pPr lvl="0">
              <a:lnSpc>
                <a:spcPct val="120000"/>
              </a:lnSpc>
              <a:buSzPts val="4400"/>
            </a:pPr>
            <a:endParaRPr lang="en-GB" dirty="0"/>
          </a:p>
          <a:p>
            <a:pPr>
              <a:lnSpc>
                <a:spcPct val="120000"/>
              </a:lnSpc>
              <a:buSzPts val="4400"/>
            </a:pPr>
            <a:r>
              <a:rPr lang="en-GB" dirty="0" err="1"/>
              <a:t>Jalbert</a:t>
            </a:r>
            <a:r>
              <a:rPr lang="en-GB" dirty="0"/>
              <a:t>, A., Neath, I., </a:t>
            </a:r>
            <a:r>
              <a:rPr lang="en-GB" dirty="0" err="1"/>
              <a:t>Bireta</a:t>
            </a:r>
            <a:r>
              <a:rPr lang="en-GB" dirty="0"/>
              <a:t>, T. J., &amp; </a:t>
            </a:r>
            <a:r>
              <a:rPr lang="en-GB" dirty="0" err="1"/>
              <a:t>Surprenant</a:t>
            </a:r>
            <a:r>
              <a:rPr lang="en-GB" dirty="0"/>
              <a:t>, A. M. (2011). When does length cause the word length effect? </a:t>
            </a:r>
            <a:r>
              <a:rPr lang="en-GB" i="1" dirty="0"/>
              <a:t>Journal of Experimental Psychology: Learning, Memory, and Cognition, 37</a:t>
            </a:r>
            <a:r>
              <a:rPr lang="en-GB" dirty="0"/>
              <a:t>(2), 338–353. </a:t>
            </a:r>
            <a:r>
              <a:rPr lang="en-GB" dirty="0">
                <a:hlinkClick r:id="rId8"/>
              </a:rPr>
              <a:t>10.1037/a0021804</a:t>
            </a:r>
            <a:endParaRPr lang="en-GB" dirty="0"/>
          </a:p>
          <a:p>
            <a:pPr>
              <a:lnSpc>
                <a:spcPct val="120000"/>
              </a:lnSpc>
              <a:buSzPts val="4400"/>
            </a:pPr>
            <a:endParaRPr lang="en-GB" dirty="0"/>
          </a:p>
          <a:p>
            <a:pPr lvl="0">
              <a:lnSpc>
                <a:spcPct val="120000"/>
              </a:lnSpc>
              <a:buSzPts val="4400"/>
            </a:pPr>
            <a:r>
              <a:rPr lang="en-GB" dirty="0" err="1"/>
              <a:t>Kuperman</a:t>
            </a:r>
            <a:r>
              <a:rPr lang="en-GB" dirty="0"/>
              <a:t>, V., Estes, Z., </a:t>
            </a:r>
            <a:r>
              <a:rPr lang="en-GB" dirty="0" err="1"/>
              <a:t>Brysbaert</a:t>
            </a:r>
            <a:r>
              <a:rPr lang="en-GB" dirty="0"/>
              <a:t>, M., &amp; Warriner, A. B. (2014). Emotion and language: valence and arousal affect word recognition. </a:t>
            </a:r>
            <a:r>
              <a:rPr lang="en-GB" i="1" dirty="0"/>
              <a:t>Journal of Experimental Psychology: General</a:t>
            </a:r>
            <a:r>
              <a:rPr lang="en-GB" dirty="0"/>
              <a:t>, </a:t>
            </a:r>
            <a:r>
              <a:rPr lang="en-GB" i="1" dirty="0"/>
              <a:t>143</a:t>
            </a:r>
            <a:r>
              <a:rPr lang="en-GB" dirty="0"/>
              <a:t>(3), 1065.</a:t>
            </a:r>
            <a:r>
              <a:rPr lang="en-GB" dirty="0">
                <a:hlinkClick r:id="rId9"/>
              </a:rPr>
              <a:t>10.1037/a0035669</a:t>
            </a:r>
            <a:endParaRPr lang="en-GB" dirty="0"/>
          </a:p>
          <a:p>
            <a:pPr lvl="0">
              <a:lnSpc>
                <a:spcPct val="120000"/>
              </a:lnSpc>
              <a:buSzPts val="4400"/>
            </a:pPr>
            <a:endParaRPr lang="en-GB" dirty="0"/>
          </a:p>
          <a:p>
            <a:pPr lvl="0">
              <a:lnSpc>
                <a:spcPct val="120000"/>
              </a:lnSpc>
              <a:buSzPts val="4400"/>
            </a:pPr>
            <a:r>
              <a:rPr lang="en-GB" dirty="0" err="1"/>
              <a:t>Monsell</a:t>
            </a:r>
            <a:r>
              <a:rPr lang="en-GB" dirty="0"/>
              <a:t>, S., Doyle, M. C., &amp; Haggard, P. N. (1989). Effects of frequency on visual word recognition tasks: Where are they?. </a:t>
            </a:r>
            <a:r>
              <a:rPr lang="en-GB" i="1" dirty="0"/>
              <a:t>Journal of Experimental Psychology: General</a:t>
            </a:r>
            <a:r>
              <a:rPr lang="en-GB" dirty="0"/>
              <a:t>, </a:t>
            </a:r>
            <a:r>
              <a:rPr lang="en-GB" i="1" dirty="0"/>
              <a:t>118</a:t>
            </a:r>
            <a:r>
              <a:rPr lang="en-GB" dirty="0"/>
              <a:t>(1), 43.</a:t>
            </a:r>
            <a:r>
              <a:rPr lang="en-GB" dirty="0">
                <a:hlinkClick r:id="rId10"/>
              </a:rPr>
              <a:t>10.1037/0096-3445.118.1.43</a:t>
            </a:r>
            <a:endParaRPr lang="en-GB" dirty="0"/>
          </a:p>
          <a:p>
            <a:pPr lvl="0">
              <a:lnSpc>
                <a:spcPct val="120000"/>
              </a:lnSpc>
              <a:buSzPts val="4400"/>
            </a:pPr>
            <a:endParaRPr lang="en-GB" dirty="0"/>
          </a:p>
          <a:p>
            <a:pPr lvl="0">
              <a:lnSpc>
                <a:spcPct val="120000"/>
              </a:lnSpc>
              <a:buSzPts val="4400"/>
            </a:pPr>
            <a:r>
              <a:rPr lang="en-GB" dirty="0" err="1"/>
              <a:t>Pexman</a:t>
            </a:r>
            <a:r>
              <a:rPr lang="en-GB" dirty="0"/>
              <a:t>, P. M., </a:t>
            </a:r>
            <a:r>
              <a:rPr lang="en-GB" dirty="0" err="1"/>
              <a:t>Lupker</a:t>
            </a:r>
            <a:r>
              <a:rPr lang="en-GB" dirty="0"/>
              <a:t>, S. J., &amp; Jared, D. (2001). Homophone effects in lexical decision. </a:t>
            </a:r>
            <a:r>
              <a:rPr lang="en-GB" i="1" dirty="0"/>
              <a:t>Journal of Experimental Psychology: Learning, Memory, and Cognition, 27</a:t>
            </a:r>
            <a:r>
              <a:rPr lang="en-GB" dirty="0"/>
              <a:t>(1), 139–156. </a:t>
            </a:r>
            <a:r>
              <a:rPr lang="en-GB" dirty="0">
                <a:hlinkClick r:id="rId11"/>
              </a:rPr>
              <a:t>10.1037/0278-7393.27.1.139</a:t>
            </a:r>
            <a:endParaRPr lang="en-GB" dirty="0"/>
          </a:p>
          <a:p>
            <a:pPr lvl="0">
              <a:lnSpc>
                <a:spcPct val="120000"/>
              </a:lnSpc>
              <a:buSzPts val="4400"/>
            </a:pPr>
            <a:endParaRPr lang="en-GB" dirty="0"/>
          </a:p>
          <a:p>
            <a:pPr lvl="0">
              <a:lnSpc>
                <a:spcPct val="120000"/>
              </a:lnSpc>
              <a:buSzPts val="4400"/>
            </a:pPr>
            <a:r>
              <a:rPr lang="en-GB" dirty="0"/>
              <a:t>Richardson, J. T. (1975). Concreteness and imageability. </a:t>
            </a:r>
            <a:r>
              <a:rPr lang="en-GB" i="1" dirty="0"/>
              <a:t>The Quarterly Journal of Experimental Psychology</a:t>
            </a:r>
            <a:r>
              <a:rPr lang="en-GB" dirty="0"/>
              <a:t>, </a:t>
            </a:r>
            <a:r>
              <a:rPr lang="en-GB" i="1" dirty="0"/>
              <a:t>27</a:t>
            </a:r>
            <a:r>
              <a:rPr lang="en-GB" dirty="0"/>
              <a:t>(2), 235-249. </a:t>
            </a:r>
            <a:r>
              <a:rPr lang="en-GB" dirty="0">
                <a:hlinkClick r:id="rId12"/>
              </a:rPr>
              <a:t>10.1080/14640747508400483</a:t>
            </a:r>
            <a:endParaRPr lang="en-GB" dirty="0"/>
          </a:p>
          <a:p>
            <a:pPr lvl="0">
              <a:lnSpc>
                <a:spcPct val="90000"/>
              </a:lnSpc>
              <a:buSzPts val="4400"/>
            </a:pPr>
            <a:endParaRPr lang="en-GB" dirty="0"/>
          </a:p>
          <a:p>
            <a:pPr lvl="0">
              <a:lnSpc>
                <a:spcPct val="90000"/>
              </a:lnSpc>
              <a:buSzPts val="4400"/>
            </a:pPr>
            <a:endParaRPr dirty="0"/>
          </a:p>
        </p:txBody>
      </p:sp>
    </p:spTree>
    <p:extLst>
      <p:ext uri="{BB962C8B-B14F-4D97-AF65-F5344CB8AC3E}">
        <p14:creationId xmlns:p14="http://schemas.microsoft.com/office/powerpoint/2010/main" val="13199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Background to the assessment</a:t>
            </a:r>
            <a:endParaRPr/>
          </a:p>
        </p:txBody>
      </p:sp>
      <p:sp>
        <p:nvSpPr>
          <p:cNvPr id="119" name="Google Shape;119;p3"/>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GB" dirty="0"/>
              <a:t>In the Core course you have had </a:t>
            </a:r>
            <a:endParaRPr dirty="0"/>
          </a:p>
          <a:p>
            <a:pPr marL="685800" lvl="1" indent="-228600" algn="l" rtl="0">
              <a:lnSpc>
                <a:spcPct val="90000"/>
              </a:lnSpc>
              <a:spcBef>
                <a:spcPts val="500"/>
              </a:spcBef>
              <a:spcAft>
                <a:spcPts val="0"/>
              </a:spcAft>
              <a:buClr>
                <a:schemeClr val="dk1"/>
              </a:buClr>
              <a:buSzPct val="100000"/>
              <a:buChar char="•"/>
            </a:pPr>
            <a:r>
              <a:rPr lang="en-GB" dirty="0"/>
              <a:t>lectures about psychology as a science</a:t>
            </a:r>
            <a:endParaRPr dirty="0"/>
          </a:p>
          <a:p>
            <a:pPr marL="685800" lvl="1" indent="-228600" algn="l" rtl="0">
              <a:lnSpc>
                <a:spcPct val="90000"/>
              </a:lnSpc>
              <a:spcBef>
                <a:spcPts val="500"/>
              </a:spcBef>
              <a:spcAft>
                <a:spcPts val="0"/>
              </a:spcAft>
              <a:buClr>
                <a:schemeClr val="dk1"/>
              </a:buClr>
              <a:buSzPct val="100000"/>
              <a:buChar char="•"/>
            </a:pPr>
            <a:r>
              <a:rPr lang="en-GB" dirty="0"/>
              <a:t>RDA lectures including experimental design</a:t>
            </a:r>
            <a:endParaRPr dirty="0"/>
          </a:p>
          <a:p>
            <a:pPr marL="228600" lvl="0" indent="-228600" algn="l" rtl="0">
              <a:lnSpc>
                <a:spcPct val="90000"/>
              </a:lnSpc>
              <a:spcBef>
                <a:spcPts val="1000"/>
              </a:spcBef>
              <a:spcAft>
                <a:spcPts val="0"/>
              </a:spcAft>
              <a:buClr>
                <a:schemeClr val="dk1"/>
              </a:buClr>
              <a:buSzPct val="100000"/>
              <a:buChar char="•"/>
            </a:pPr>
            <a:r>
              <a:rPr lang="en-GB" dirty="0"/>
              <a:t>Within these (among other things) you considered </a:t>
            </a:r>
            <a:endParaRPr dirty="0"/>
          </a:p>
          <a:p>
            <a:pPr marL="685800" lvl="1" indent="-228600" algn="l" rtl="0">
              <a:lnSpc>
                <a:spcPct val="90000"/>
              </a:lnSpc>
              <a:spcBef>
                <a:spcPts val="500"/>
              </a:spcBef>
              <a:spcAft>
                <a:spcPts val="0"/>
              </a:spcAft>
              <a:buClr>
                <a:schemeClr val="dk1"/>
              </a:buClr>
              <a:buSzPct val="100000"/>
              <a:buChar char="•"/>
            </a:pPr>
            <a:r>
              <a:rPr lang="en-GB" dirty="0"/>
              <a:t>experimental design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685800" lvl="1" indent="-228600" algn="l" rtl="0">
              <a:lnSpc>
                <a:spcPct val="90000"/>
              </a:lnSpc>
              <a:spcBef>
                <a:spcPts val="500"/>
              </a:spcBef>
              <a:spcAft>
                <a:spcPts val="0"/>
              </a:spcAft>
              <a:buClr>
                <a:schemeClr val="dk1"/>
              </a:buClr>
              <a:buSzPct val="100000"/>
              <a:buChar char="•"/>
            </a:pPr>
            <a:r>
              <a:rPr lang="en-GB" dirty="0"/>
              <a:t>how to improve reproducibility</a:t>
            </a:r>
            <a:endParaRPr dirty="0"/>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the purpose of replication in psychology</a:t>
            </a:r>
            <a:endParaRPr dirty="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controlling for extraneous variables in research studies</a:t>
            </a:r>
            <a:endParaRPr dirty="0">
              <a:solidFill>
                <a:srgbClr val="FF0000"/>
              </a:solidFill>
            </a:endParaRPr>
          </a:p>
          <a:p>
            <a:pPr marL="228600" lvl="0" indent="-228600" algn="l" rtl="0">
              <a:lnSpc>
                <a:spcPct val="90000"/>
              </a:lnSpc>
              <a:spcBef>
                <a:spcPts val="1000"/>
              </a:spcBef>
              <a:spcAft>
                <a:spcPts val="0"/>
              </a:spcAft>
              <a:buClr>
                <a:schemeClr val="dk1"/>
              </a:buClr>
              <a:buSzPct val="100000"/>
              <a:buChar char="•"/>
            </a:pPr>
            <a:r>
              <a:rPr lang="en-GB" dirty="0"/>
              <a:t>This assessment will require you to utilise some of that knowledge to support you in designing and implementing your assessment task</a:t>
            </a:r>
            <a:endParaRPr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a:t>
            </a:r>
            <a:br>
              <a:rPr lang="en-GB" b="1" dirty="0">
                <a:solidFill>
                  <a:srgbClr val="FFFFFF"/>
                </a:solidFill>
              </a:rPr>
            </a:br>
            <a:r>
              <a:rPr lang="en-GB" sz="1400" b="1" dirty="0">
                <a:solidFill>
                  <a:schemeClr val="lt1"/>
                </a:solidFill>
              </a:rPr>
              <a:t>Reference:</a:t>
            </a:r>
            <a:r>
              <a:rPr lang="en-GB" sz="1400" dirty="0">
                <a:solidFill>
                  <a:schemeClr val="lt1"/>
                </a:solidFill>
              </a:rPr>
              <a:t> Meyer, D. E., &amp; </a:t>
            </a:r>
            <a:r>
              <a:rPr lang="en-GB" sz="1400" dirty="0" err="1">
                <a:solidFill>
                  <a:schemeClr val="lt1"/>
                </a:solidFill>
              </a:rPr>
              <a:t>Schvaneveldt</a:t>
            </a:r>
            <a:r>
              <a:rPr lang="en-GB" sz="1400" dirty="0">
                <a:solidFill>
                  <a:schemeClr val="lt1"/>
                </a:solidFill>
              </a:rPr>
              <a:t>, R. W. (1971). Facilitation in recognizing pairs of words: Evidence of a dependence between retrieval operations. </a:t>
            </a:r>
            <a:r>
              <a:rPr lang="en-GB" sz="1400" i="1" u="sng" dirty="0">
                <a:solidFill>
                  <a:schemeClr val="lt1"/>
                </a:solidFill>
                <a:hlinkClick r:id="rId3">
                  <a:extLst>
                    <a:ext uri="{A12FA001-AC4F-418D-AE19-62706E023703}">
                      <ahyp:hlinkClr xmlns:ahyp="http://schemas.microsoft.com/office/drawing/2018/hyperlinkcolor" val="tx"/>
                    </a:ext>
                  </a:extLst>
                </a:hlinkClick>
              </a:rPr>
              <a:t>Journal of Experimental Psychology, 90</a:t>
            </a:r>
            <a:r>
              <a:rPr lang="en-GB" sz="1400" dirty="0">
                <a:solidFill>
                  <a:schemeClr val="lt1"/>
                </a:solidFill>
              </a:rPr>
              <a:t>, 227-234.</a:t>
            </a: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970794"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None/>
            </a:pPr>
            <a:r>
              <a:rPr lang="en-GB" sz="3200" dirty="0"/>
              <a:t>Early cognitive studies showed that when participants were presented with pairs of words that were either </a:t>
            </a:r>
            <a:endParaRPr sz="3200" dirty="0"/>
          </a:p>
          <a:p>
            <a:pPr marL="685800" lvl="1" indent="-228600" algn="l" rtl="0">
              <a:lnSpc>
                <a:spcPct val="90000"/>
              </a:lnSpc>
              <a:spcBef>
                <a:spcPts val="500"/>
              </a:spcBef>
              <a:spcAft>
                <a:spcPts val="0"/>
              </a:spcAft>
              <a:buClr>
                <a:schemeClr val="dk1"/>
              </a:buClr>
              <a:buSzPct val="100000"/>
              <a:buChar char="•"/>
            </a:pPr>
            <a:r>
              <a:rPr lang="en-GB" sz="2800" dirty="0"/>
              <a:t>related</a:t>
            </a:r>
            <a:endParaRPr sz="2800" dirty="0"/>
          </a:p>
          <a:p>
            <a:pPr marL="685800" lvl="1" indent="-228600" algn="l" rtl="0">
              <a:lnSpc>
                <a:spcPct val="90000"/>
              </a:lnSpc>
              <a:spcBef>
                <a:spcPts val="500"/>
              </a:spcBef>
              <a:spcAft>
                <a:spcPts val="0"/>
              </a:spcAft>
              <a:buClr>
                <a:schemeClr val="dk1"/>
              </a:buClr>
              <a:buSzPct val="100000"/>
              <a:buChar char="•"/>
            </a:pPr>
            <a:r>
              <a:rPr lang="en-GB" sz="2800" dirty="0"/>
              <a:t>unrelated </a:t>
            </a:r>
            <a:endParaRPr sz="2800" dirty="0"/>
          </a:p>
          <a:p>
            <a:pPr marL="685800" lvl="1" indent="-228600" algn="l" rtl="0">
              <a:lnSpc>
                <a:spcPct val="90000"/>
              </a:lnSpc>
              <a:spcBef>
                <a:spcPts val="500"/>
              </a:spcBef>
              <a:spcAft>
                <a:spcPts val="0"/>
              </a:spcAft>
              <a:buClr>
                <a:schemeClr val="dk1"/>
              </a:buClr>
              <a:buSzPct val="100000"/>
              <a:buChar char="•"/>
            </a:pPr>
            <a:r>
              <a:rPr lang="en-GB" sz="2800" dirty="0"/>
              <a:t>nonsense words/</a:t>
            </a:r>
            <a:r>
              <a:rPr lang="en-GB" sz="2800" u="sng" dirty="0">
                <a:solidFill>
                  <a:schemeClr val="hlink"/>
                </a:solidFill>
                <a:hlinkClick r:id="rId4"/>
              </a:rPr>
              <a:t>pseudowords</a:t>
            </a:r>
            <a:endParaRPr sz="2800" u="sng" dirty="0"/>
          </a:p>
          <a:p>
            <a:pPr marL="0" lvl="0" indent="0" algn="l" rtl="0">
              <a:lnSpc>
                <a:spcPct val="90000"/>
              </a:lnSpc>
              <a:spcBef>
                <a:spcPts val="1000"/>
              </a:spcBef>
              <a:spcAft>
                <a:spcPts val="0"/>
              </a:spcAft>
              <a:buClr>
                <a:schemeClr val="dk1"/>
              </a:buClr>
              <a:buSzPct val="100000"/>
              <a:buNone/>
            </a:pPr>
            <a:r>
              <a:rPr lang="en-GB" sz="3200" dirty="0"/>
              <a:t>they responded faster and with better accuracy to the pairs of words that were related when compared with the unrelated pairs and the nonsense word pairs (Meyer and </a:t>
            </a:r>
            <a:r>
              <a:rPr lang="en-GB" sz="3200" dirty="0" err="1"/>
              <a:t>Schvaneveldt</a:t>
            </a:r>
            <a:r>
              <a:rPr lang="en-GB" sz="3200" dirty="0"/>
              <a:t>, 1971)</a:t>
            </a:r>
            <a:endParaRPr sz="3200"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a:t>
            </a:r>
            <a:br>
              <a:rPr lang="en-GB" b="1" dirty="0">
                <a:solidFill>
                  <a:srgbClr val="FFFFFF"/>
                </a:solidFill>
              </a:rPr>
            </a:br>
            <a:r>
              <a:rPr lang="en-GB" sz="1400" b="1" dirty="0">
                <a:solidFill>
                  <a:schemeClr val="lt1"/>
                </a:solidFill>
              </a:rPr>
              <a:t>Reference:</a:t>
            </a:r>
            <a:r>
              <a:rPr lang="en-GB" sz="1400" dirty="0">
                <a:solidFill>
                  <a:schemeClr val="lt1"/>
                </a:solidFill>
              </a:rPr>
              <a:t> Meyer, D. E., &amp; </a:t>
            </a:r>
            <a:r>
              <a:rPr lang="en-GB" sz="1400" dirty="0" err="1">
                <a:solidFill>
                  <a:schemeClr val="lt1"/>
                </a:solidFill>
              </a:rPr>
              <a:t>Schvaneveldt</a:t>
            </a:r>
            <a:r>
              <a:rPr lang="en-GB" sz="1400" dirty="0">
                <a:solidFill>
                  <a:schemeClr val="lt1"/>
                </a:solidFill>
              </a:rPr>
              <a:t>, R. W. (1971). Facilitation in recognizing pairs of words: Evidence of a dependence between retrieval operations. </a:t>
            </a:r>
            <a:r>
              <a:rPr lang="en-GB" sz="1400" i="1" u="sng" dirty="0">
                <a:solidFill>
                  <a:schemeClr val="lt1"/>
                </a:solidFill>
                <a:hlinkClick r:id="rId3">
                  <a:extLst>
                    <a:ext uri="{A12FA001-AC4F-418D-AE19-62706E023703}">
                      <ahyp:hlinkClr xmlns:ahyp="http://schemas.microsoft.com/office/drawing/2018/hyperlinkcolor" val="tx"/>
                    </a:ext>
                  </a:extLst>
                </a:hlinkClick>
              </a:rPr>
              <a:t>Journal of Experimental Psychology, 90</a:t>
            </a:r>
            <a:r>
              <a:rPr lang="en-GB" sz="1400" dirty="0">
                <a:solidFill>
                  <a:schemeClr val="lt1"/>
                </a:solidFill>
              </a:rPr>
              <a:t>, 227-234.</a:t>
            </a: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525220"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ct val="100000"/>
              <a:buNone/>
            </a:pPr>
            <a:r>
              <a:rPr lang="en-GB" dirty="0"/>
              <a:t>This is the task you will aim to replicate using PsychoPy Builder.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Read the starter reference provided to understand the aims and rationale for the task.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There is an online demonstration of a </a:t>
            </a:r>
            <a:r>
              <a:rPr lang="en-GB" u="sng" dirty="0">
                <a:solidFill>
                  <a:schemeClr val="hlink"/>
                </a:solidFill>
                <a:hlinkClick r:id="rId4"/>
              </a:rPr>
              <a:t>Lexical Decision Task here </a:t>
            </a:r>
            <a:r>
              <a:rPr lang="en-GB" dirty="0"/>
              <a:t>which you can try to see how it works for yourself</a:t>
            </a:r>
            <a:endParaRPr dirty="0"/>
          </a:p>
          <a:p>
            <a:pPr marL="685800" lvl="1" indent="-87630" algn="l" rtl="0">
              <a:lnSpc>
                <a:spcPct val="90000"/>
              </a:lnSpc>
              <a:spcBef>
                <a:spcPts val="500"/>
              </a:spcBef>
              <a:spcAft>
                <a:spcPts val="0"/>
              </a:spcAft>
              <a:buClr>
                <a:schemeClr val="dk1"/>
              </a:buClr>
              <a:buSzPct val="100000"/>
              <a:buNone/>
            </a:pPr>
            <a:endParaRPr dirty="0"/>
          </a:p>
        </p:txBody>
      </p:sp>
    </p:spTree>
    <p:extLst>
      <p:ext uri="{BB962C8B-B14F-4D97-AF65-F5344CB8AC3E}">
        <p14:creationId xmlns:p14="http://schemas.microsoft.com/office/powerpoint/2010/main" val="756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36" name="Google Shape;136;p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Google Shape;141;p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Weighting and deadlines</a:t>
            </a:r>
            <a:endParaRPr dirty="0"/>
          </a:p>
        </p:txBody>
      </p:sp>
      <p:sp>
        <p:nvSpPr>
          <p:cNvPr id="2" name="TextBox 1">
            <a:extLst>
              <a:ext uri="{FF2B5EF4-FFF2-40B4-BE49-F238E27FC236}">
                <a16:creationId xmlns:a16="http://schemas.microsoft.com/office/drawing/2014/main" id="{4AAB34A1-BED0-4BE0-A7F3-52EF421B2E4C}"/>
              </a:ext>
            </a:extLst>
          </p:cNvPr>
          <p:cNvSpPr txBox="1"/>
          <p:nvPr/>
        </p:nvSpPr>
        <p:spPr>
          <a:xfrm>
            <a:off x="1354272" y="2240688"/>
            <a:ext cx="9728791" cy="1754326"/>
          </a:xfrm>
          <a:prstGeom prst="rect">
            <a:avLst/>
          </a:prstGeom>
          <a:noFill/>
        </p:spPr>
        <p:txBody>
          <a:bodyPr wrap="square" rtlCol="0">
            <a:spAutoFit/>
          </a:bodyPr>
          <a:lstStyle/>
          <a:p>
            <a:r>
              <a:rPr lang="en-GB" sz="3600" dirty="0">
                <a:latin typeface="Calibri" panose="020F0502020204030204" pitchFamily="34" charset="0"/>
                <a:cs typeface="Calibri" panose="020F0502020204030204" pitchFamily="34" charset="0"/>
              </a:rPr>
              <a:t>Overall Assessment Weighting  (25% of 60 credits)</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Method Section 12.5%</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PsychoPy Experiment 12.5%</a:t>
            </a:r>
          </a:p>
        </p:txBody>
      </p:sp>
      <p:sp>
        <p:nvSpPr>
          <p:cNvPr id="3" name="TextBox 2">
            <a:extLst>
              <a:ext uri="{FF2B5EF4-FFF2-40B4-BE49-F238E27FC236}">
                <a16:creationId xmlns:a16="http://schemas.microsoft.com/office/drawing/2014/main" id="{B95D041F-2CB3-4A05-8418-35BAB6E86879}"/>
              </a:ext>
            </a:extLst>
          </p:cNvPr>
          <p:cNvSpPr txBox="1"/>
          <p:nvPr/>
        </p:nvSpPr>
        <p:spPr>
          <a:xfrm>
            <a:off x="162970" y="4164535"/>
            <a:ext cx="5792890" cy="1015663"/>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Method Section Submission Deadline:</a:t>
            </a:r>
            <a:endParaRPr lang="en-GB" sz="2800" dirty="0">
              <a:latin typeface="Calibri" panose="020F0502020204030204" pitchFamily="34" charset="0"/>
              <a:cs typeface="Calibri" panose="020F0502020204030204" pitchFamily="34" charset="0"/>
            </a:endParaRPr>
          </a:p>
          <a:p>
            <a:r>
              <a:rPr lang="en-GB" sz="3200" b="1" dirty="0">
                <a:solidFill>
                  <a:srgbClr val="FF0000"/>
                </a:solidFill>
                <a:latin typeface="Calibri" panose="020F0502020204030204" pitchFamily="34" charset="0"/>
                <a:cs typeface="Calibri" panose="020F0502020204030204" pitchFamily="34" charset="0"/>
              </a:rPr>
              <a:t>NOON </a:t>
            </a:r>
            <a:r>
              <a:rPr lang="en-GB" sz="3200" b="1" dirty="0">
                <a:latin typeface="Calibri" panose="020F0502020204030204" pitchFamily="34" charset="0"/>
                <a:cs typeface="Calibri" panose="020F0502020204030204" pitchFamily="34" charset="0"/>
              </a:rPr>
              <a:t>Via EDP </a:t>
            </a:r>
            <a:r>
              <a:rPr lang="en-GB" sz="3200" b="1" u="sng" dirty="0">
                <a:latin typeface="Calibri" panose="020F0502020204030204" pitchFamily="34" charset="0"/>
                <a:cs typeface="Calibri" panose="020F0502020204030204" pitchFamily="34" charset="0"/>
                <a:hlinkClick r:id="rId3"/>
              </a:rPr>
              <a:t>Turnitin</a:t>
            </a:r>
            <a:endParaRPr lang="en-GB"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5FF04BF-D5D2-4185-BFC2-230572D22C48}"/>
              </a:ext>
            </a:extLst>
          </p:cNvPr>
          <p:cNvSpPr txBox="1"/>
          <p:nvPr/>
        </p:nvSpPr>
        <p:spPr>
          <a:xfrm>
            <a:off x="5955860" y="4058530"/>
            <a:ext cx="5750587" cy="1856919"/>
          </a:xfrm>
          <a:prstGeom prst="rect">
            <a:avLst/>
          </a:prstGeom>
          <a:noFill/>
        </p:spPr>
        <p:txBody>
          <a:bodyPr wrap="square" rtlCol="0">
            <a:spAutoFit/>
          </a:bodyPr>
          <a:lstStyle/>
          <a:p>
            <a:pPr>
              <a:spcAft>
                <a:spcPts val="1000"/>
              </a:spcAft>
            </a:pPr>
            <a:r>
              <a:rPr lang="en-GB" sz="2800" b="1" dirty="0">
                <a:latin typeface="Calibri" panose="020F0502020204030204" pitchFamily="34" charset="0"/>
                <a:cs typeface="Calibri" panose="020F0502020204030204" pitchFamily="34" charset="0"/>
              </a:rPr>
              <a:t>PsychoPy Experiment:</a:t>
            </a:r>
            <a:r>
              <a:rPr lang="en-GB" sz="1800" b="1" dirty="0">
                <a:solidFill>
                  <a:srgbClr val="FF0000"/>
                </a:solidFill>
                <a:latin typeface="Calibri" panose="020F0502020204030204" pitchFamily="34" charset="0"/>
                <a:cs typeface="Calibri" panose="020F0502020204030204" pitchFamily="34" charset="0"/>
              </a:rPr>
              <a:t> </a:t>
            </a:r>
            <a:endParaRPr lang="en-GB" dirty="0">
              <a:latin typeface="Calibri" panose="020F0502020204030204" pitchFamily="34" charset="0"/>
              <a:cs typeface="Calibri" panose="020F0502020204030204" pitchFamily="34" charset="0"/>
            </a:endParaRPr>
          </a:p>
          <a:p>
            <a:pPr>
              <a:spcAft>
                <a:spcPts val="1000"/>
              </a:spcAft>
            </a:pPr>
            <a:r>
              <a:rPr lang="en-GB" sz="2800" b="1" dirty="0">
                <a:latin typeface="Calibri" panose="020F0502020204030204" pitchFamily="34" charset="0"/>
                <a:cs typeface="Calibri" panose="020F0502020204030204" pitchFamily="34" charset="0"/>
              </a:rPr>
              <a:t>Via Google Drive Repository</a:t>
            </a:r>
            <a:endParaRPr lang="en-GB" sz="2400" dirty="0">
              <a:latin typeface="Calibri" panose="020F0502020204030204" pitchFamily="34" charset="0"/>
              <a:cs typeface="Calibri" panose="020F0502020204030204" pitchFamily="34" charset="0"/>
            </a:endParaRPr>
          </a:p>
          <a:p>
            <a:pPr>
              <a:spcAft>
                <a:spcPts val="1000"/>
              </a:spcAft>
            </a:pPr>
            <a:r>
              <a:rPr lang="en-GB" b="1" dirty="0">
                <a:solidFill>
                  <a:srgbClr val="6AA84F"/>
                </a:solidFill>
                <a:latin typeface="Calibri" panose="020F0502020204030204" pitchFamily="34" charset="0"/>
                <a:cs typeface="Calibri" panose="020F0502020204030204" pitchFamily="34" charset="0"/>
              </a:rPr>
              <a:t>Please be aware that as this deadline is so late in the academic year there will be no representation opportunity.  If you fail this assessment your next opportunity to take the assessment will be in August 2024</a:t>
            </a:r>
            <a:endParaRPr lang="en-GB"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8" name="Google Shape;148;p6"/>
          <p:cNvGrpSpPr/>
          <p:nvPr/>
        </p:nvGrpSpPr>
        <p:grpSpPr>
          <a:xfrm flipH="1">
            <a:off x="534368" y="532020"/>
            <a:ext cx="4119932" cy="5978614"/>
            <a:chOff x="7513372" y="803186"/>
            <a:chExt cx="4163968" cy="5978614"/>
          </a:xfrm>
        </p:grpSpPr>
        <p:sp>
          <p:nvSpPr>
            <p:cNvPr id="149" name="Google Shape;149;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2" name="Google Shape;152;p6"/>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dirty="0">
                <a:solidFill>
                  <a:srgbClr val="FFFFFF"/>
                </a:solidFill>
              </a:rPr>
              <a:t>Method Section</a:t>
            </a:r>
            <a:endParaRPr sz="4000" dirty="0"/>
          </a:p>
        </p:txBody>
      </p:sp>
      <p:sp>
        <p:nvSpPr>
          <p:cNvPr id="153" name="Google Shape;153;p6"/>
          <p:cNvSpPr txBox="1">
            <a:spLocks noGrp="1"/>
          </p:cNvSpPr>
          <p:nvPr>
            <p:ph type="body" idx="1"/>
          </p:nvPr>
        </p:nvSpPr>
        <p:spPr>
          <a:xfrm>
            <a:off x="4978707" y="885651"/>
            <a:ext cx="6887227" cy="571096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Method section in format of a journal article</a:t>
            </a:r>
            <a:endParaRPr dirty="0"/>
          </a:p>
          <a:p>
            <a:pPr marL="0" lvl="0" indent="0" algn="l" rtl="0">
              <a:lnSpc>
                <a:spcPct val="90000"/>
              </a:lnSpc>
              <a:spcBef>
                <a:spcPts val="1000"/>
              </a:spcBef>
              <a:spcAft>
                <a:spcPts val="0"/>
              </a:spcAft>
              <a:buClr>
                <a:srgbClr val="FF0000"/>
              </a:buClr>
              <a:buSzPct val="100000"/>
              <a:buNone/>
            </a:pPr>
            <a:r>
              <a:rPr lang="en-GB" b="1" dirty="0">
                <a:solidFill>
                  <a:srgbClr val="FF0000"/>
                </a:solidFill>
              </a:rPr>
              <a:t>Word Document (maximum 600 words)</a:t>
            </a:r>
            <a:endParaRPr dirty="0"/>
          </a:p>
          <a:p>
            <a:pPr marL="228600" lvl="0" indent="-228600" algn="l" rtl="0">
              <a:lnSpc>
                <a:spcPct val="90000"/>
              </a:lnSpc>
              <a:spcBef>
                <a:spcPts val="1000"/>
              </a:spcBef>
              <a:spcAft>
                <a:spcPts val="0"/>
              </a:spcAft>
              <a:buClr>
                <a:schemeClr val="dk1"/>
              </a:buClr>
              <a:buSzPct val="100000"/>
              <a:buChar char="•"/>
            </a:pPr>
            <a:r>
              <a:rPr lang="en-GB" dirty="0"/>
              <a:t>Design </a:t>
            </a:r>
            <a:endParaRPr dirty="0"/>
          </a:p>
          <a:p>
            <a:pPr marL="685800" lvl="1" indent="-228600" algn="l" rtl="0">
              <a:lnSpc>
                <a:spcPct val="90000"/>
              </a:lnSpc>
              <a:spcBef>
                <a:spcPts val="500"/>
              </a:spcBef>
              <a:spcAft>
                <a:spcPts val="0"/>
              </a:spcAft>
              <a:buClr>
                <a:schemeClr val="dk1"/>
              </a:buClr>
              <a:buSzPct val="100000"/>
              <a:buChar char="•"/>
            </a:pPr>
            <a:r>
              <a:rPr lang="en-GB" dirty="0"/>
              <a:t>Between/within/correlational?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1143000" lvl="2" indent="-228600" algn="l" rtl="0">
              <a:lnSpc>
                <a:spcPct val="90000"/>
              </a:lnSpc>
              <a:spcBef>
                <a:spcPts val="500"/>
              </a:spcBef>
              <a:spcAft>
                <a:spcPts val="0"/>
              </a:spcAft>
              <a:buClr>
                <a:schemeClr val="dk1"/>
              </a:buClr>
              <a:buSzPct val="100000"/>
              <a:buChar char="•"/>
            </a:pPr>
            <a:r>
              <a:rPr lang="en-GB" dirty="0"/>
              <a:t>IV - Levels</a:t>
            </a:r>
            <a:endParaRPr dirty="0"/>
          </a:p>
          <a:p>
            <a:pPr marL="1143000" lvl="2" indent="-228600" algn="l" rtl="0">
              <a:lnSpc>
                <a:spcPct val="90000"/>
              </a:lnSpc>
              <a:spcBef>
                <a:spcPts val="500"/>
              </a:spcBef>
              <a:spcAft>
                <a:spcPts val="0"/>
              </a:spcAft>
              <a:buClr>
                <a:schemeClr val="dk1"/>
              </a:buClr>
              <a:buSzPct val="100000"/>
              <a:buChar char="•"/>
            </a:pPr>
            <a:r>
              <a:rPr lang="en-GB" dirty="0"/>
              <a:t>DVs</a:t>
            </a:r>
            <a:endParaRPr dirty="0"/>
          </a:p>
          <a:p>
            <a:pPr marL="228600" lvl="0" indent="-228600" algn="l" rtl="0">
              <a:lnSpc>
                <a:spcPct val="90000"/>
              </a:lnSpc>
              <a:spcBef>
                <a:spcPts val="1000"/>
              </a:spcBef>
              <a:spcAft>
                <a:spcPts val="0"/>
              </a:spcAft>
              <a:buClr>
                <a:schemeClr val="dk1"/>
              </a:buClr>
              <a:buSzPct val="100000"/>
              <a:buChar char="•"/>
            </a:pPr>
            <a:r>
              <a:rPr lang="en-GB" dirty="0"/>
              <a:t>Materials</a:t>
            </a:r>
            <a:endParaRPr dirty="0"/>
          </a:p>
          <a:p>
            <a:pPr marL="685800" lvl="1" indent="-228600" algn="l" rtl="0">
              <a:lnSpc>
                <a:spcPct val="90000"/>
              </a:lnSpc>
              <a:spcBef>
                <a:spcPts val="500"/>
              </a:spcBef>
              <a:spcAft>
                <a:spcPts val="0"/>
              </a:spcAft>
              <a:buClr>
                <a:schemeClr val="dk1"/>
              </a:buClr>
              <a:buSzPct val="100000"/>
              <a:buChar char="•"/>
            </a:pPr>
            <a:r>
              <a:rPr lang="en-GB" dirty="0"/>
              <a:t>Describe the parameters that you set to control your stimuli in the experiment</a:t>
            </a:r>
            <a:endParaRPr dirty="0"/>
          </a:p>
          <a:p>
            <a:pPr marL="685800" lvl="1" indent="-228600" algn="l" rtl="0">
              <a:lnSpc>
                <a:spcPct val="90000"/>
              </a:lnSpc>
              <a:spcBef>
                <a:spcPts val="500"/>
              </a:spcBef>
              <a:spcAft>
                <a:spcPts val="0"/>
              </a:spcAft>
              <a:buClr>
                <a:schemeClr val="dk1"/>
              </a:buClr>
              <a:buSzPct val="100000"/>
              <a:buChar char="•"/>
            </a:pPr>
            <a:r>
              <a:rPr lang="en-GB" dirty="0"/>
              <a:t>See the Stimuli section of the reference provided for an example</a:t>
            </a:r>
            <a:endParaRPr dirty="0"/>
          </a:p>
          <a:p>
            <a:pPr marL="228600" lvl="0" indent="-228600" algn="l" rtl="0">
              <a:lnSpc>
                <a:spcPct val="90000"/>
              </a:lnSpc>
              <a:spcBef>
                <a:spcPts val="1000"/>
              </a:spcBef>
              <a:spcAft>
                <a:spcPts val="0"/>
              </a:spcAft>
              <a:buClr>
                <a:schemeClr val="dk1"/>
              </a:buClr>
              <a:buSzPct val="100000"/>
              <a:buChar char="•"/>
            </a:pPr>
            <a:r>
              <a:rPr lang="en-GB" dirty="0"/>
              <a:t>Procedure</a:t>
            </a:r>
            <a:endParaRPr dirty="0"/>
          </a:p>
          <a:p>
            <a:pPr marL="685800" lvl="1" indent="-228600" algn="l" rtl="0">
              <a:lnSpc>
                <a:spcPct val="90000"/>
              </a:lnSpc>
              <a:spcBef>
                <a:spcPts val="500"/>
              </a:spcBef>
              <a:spcAft>
                <a:spcPts val="0"/>
              </a:spcAft>
              <a:buClr>
                <a:schemeClr val="dk1"/>
              </a:buClr>
              <a:buSzPct val="100000"/>
              <a:buChar char="•"/>
            </a:pPr>
            <a:r>
              <a:rPr lang="en-GB" dirty="0"/>
              <a:t>Describe how a participant would run the task </a:t>
            </a:r>
            <a:endParaRPr dirty="0"/>
          </a:p>
          <a:p>
            <a:pPr marL="685800" lvl="1" indent="-228600" algn="l" rtl="0">
              <a:lnSpc>
                <a:spcPct val="90000"/>
              </a:lnSpc>
              <a:spcBef>
                <a:spcPts val="500"/>
              </a:spcBef>
              <a:spcAft>
                <a:spcPts val="0"/>
              </a:spcAft>
              <a:buClr>
                <a:schemeClr val="dk1"/>
              </a:buClr>
              <a:buSzPct val="100000"/>
              <a:buChar char="•"/>
            </a:pPr>
            <a:r>
              <a:rPr lang="en-GB" dirty="0"/>
              <a:t>See the Procedure section of the reference provided for an example</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7"/>
          <p:cNvGrpSpPr/>
          <p:nvPr/>
        </p:nvGrpSpPr>
        <p:grpSpPr>
          <a:xfrm flipH="1">
            <a:off x="534368" y="563918"/>
            <a:ext cx="4119932" cy="5978614"/>
            <a:chOff x="7513372" y="803186"/>
            <a:chExt cx="4163968" cy="5978614"/>
          </a:xfrm>
        </p:grpSpPr>
        <p:sp>
          <p:nvSpPr>
            <p:cNvPr id="160" name="Google Shape;160;p7"/>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3" name="Google Shape;163;p7"/>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Experiment</a:t>
            </a:r>
            <a:endParaRPr/>
          </a:p>
        </p:txBody>
      </p:sp>
      <p:sp>
        <p:nvSpPr>
          <p:cNvPr id="164" name="Google Shape;164;p7"/>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PsychoPy Builder Experiment</a:t>
            </a:r>
            <a:endParaRPr dirty="0">
              <a:solidFill>
                <a:srgbClr val="FF0000"/>
              </a:solidFill>
            </a:endParaRPr>
          </a:p>
          <a:p>
            <a:pPr marL="0" lvl="0" indent="0"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GB" dirty="0"/>
              <a:t>.</a:t>
            </a:r>
            <a:r>
              <a:rPr lang="en-GB" dirty="0" err="1"/>
              <a:t>psyexp</a:t>
            </a:r>
            <a:r>
              <a:rPr lang="en-GB" dirty="0"/>
              <a:t>  format with any associated conds files and stimuli </a:t>
            </a:r>
            <a:endParaRPr dirty="0"/>
          </a:p>
          <a:p>
            <a:pPr marL="228600" lvl="0" indent="-228600" algn="l" rtl="0">
              <a:lnSpc>
                <a:spcPct val="90000"/>
              </a:lnSpc>
              <a:spcBef>
                <a:spcPts val="1000"/>
              </a:spcBef>
              <a:spcAft>
                <a:spcPts val="0"/>
              </a:spcAft>
              <a:buClr>
                <a:schemeClr val="dk1"/>
              </a:buClr>
              <a:buSzPct val="100000"/>
              <a:buChar char="•"/>
            </a:pPr>
            <a:r>
              <a:rPr lang="en-GB" dirty="0"/>
              <a:t>Participant instructions</a:t>
            </a:r>
            <a:endParaRPr dirty="0"/>
          </a:p>
          <a:p>
            <a:pPr marL="228600" lvl="0" indent="-228600" algn="l" rtl="0">
              <a:lnSpc>
                <a:spcPct val="90000"/>
              </a:lnSpc>
              <a:spcBef>
                <a:spcPts val="1000"/>
              </a:spcBef>
              <a:spcAft>
                <a:spcPts val="0"/>
              </a:spcAft>
              <a:buClr>
                <a:schemeClr val="dk1"/>
              </a:buClr>
              <a:buSzPct val="100000"/>
              <a:buChar char="•"/>
            </a:pPr>
            <a:r>
              <a:rPr lang="en-GB" dirty="0"/>
              <a:t>Practice block with 8 trials, with feedback</a:t>
            </a:r>
            <a:endParaRPr dirty="0"/>
          </a:p>
          <a:p>
            <a:pPr marL="228600" lvl="0" indent="-228600" algn="l" rtl="0">
              <a:lnSpc>
                <a:spcPct val="90000"/>
              </a:lnSpc>
              <a:spcBef>
                <a:spcPts val="1000"/>
              </a:spcBef>
              <a:spcAft>
                <a:spcPts val="0"/>
              </a:spcAft>
              <a:buClr>
                <a:schemeClr val="dk1"/>
              </a:buClr>
              <a:buSzPct val="100000"/>
              <a:buChar char="•"/>
            </a:pPr>
            <a:r>
              <a:rPr lang="en-GB" dirty="0"/>
              <a:t>Trial block with 36 trials (must collect accuracy and RT data)</a:t>
            </a:r>
            <a:endParaRPr dirty="0"/>
          </a:p>
          <a:p>
            <a:pPr marL="228600" lvl="0" indent="-228600" algn="l" rtl="0">
              <a:lnSpc>
                <a:spcPct val="90000"/>
              </a:lnSpc>
              <a:spcBef>
                <a:spcPts val="1000"/>
              </a:spcBef>
              <a:spcAft>
                <a:spcPts val="0"/>
              </a:spcAft>
              <a:buClr>
                <a:schemeClr val="dk1"/>
              </a:buClr>
              <a:buSzPct val="100000"/>
              <a:buChar char="•"/>
            </a:pPr>
            <a:r>
              <a:rPr lang="en-GB" dirty="0"/>
              <a:t>Debrief</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8"/>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8"/>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172" name="Google Shape;172;p8"/>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2: Experimental confounds and controls</a:t>
            </a:r>
            <a:endParaRPr/>
          </a:p>
        </p:txBody>
      </p:sp>
      <p:sp>
        <p:nvSpPr>
          <p:cNvPr id="176" name="Google Shape;176;p8"/>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1742</Words>
  <Application>Microsoft Office PowerPoint</Application>
  <PresentationFormat>Widescreen</PresentationFormat>
  <Paragraphs>183</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experimental design &amp; programming</vt:lpstr>
      <vt:lpstr>This week</vt:lpstr>
      <vt:lpstr>Background to the assessment</vt:lpstr>
      <vt:lpstr>Dual Lexical Decision  Task Reference: Meyer, D. E., &amp; Schvaneveldt, R. W. (1971). Facilitation in recognizing pairs of words: Evidence of a dependence between retrieval operations. Journal of Experimental Psychology, 90, 227-234. </vt:lpstr>
      <vt:lpstr>Dual Lexical Decision  Task Reference: Meyer, D. E., &amp; Schvaneveldt, R. W. (1971). Facilitation in recognizing pairs of words: Evidence of a dependence between retrieval operations. Journal of Experimental Psychology, 90, 227-234. </vt:lpstr>
      <vt:lpstr>Weighting and deadlines</vt:lpstr>
      <vt:lpstr>Method Section</vt:lpstr>
      <vt:lpstr>Experiment</vt:lpstr>
      <vt:lpstr>experimental design &amp; programming</vt:lpstr>
      <vt:lpstr>What is an experimental confound?</vt:lpstr>
      <vt:lpstr>Why is this bad?</vt:lpstr>
      <vt:lpstr>Can you explain some confounds?</vt:lpstr>
      <vt:lpstr>Other possible confounds?</vt:lpstr>
      <vt:lpstr>Example 1: Concreteness</vt:lpstr>
      <vt:lpstr>Example 2: Imageability</vt:lpstr>
      <vt:lpstr>Example 3: Word length/syllabic effects</vt:lpstr>
      <vt:lpstr>Example 4: Word frequency</vt:lpstr>
      <vt:lpstr>Valence/Arousal</vt:lpstr>
      <vt:lpstr>So, what do we do?</vt:lpstr>
      <vt:lpstr>How do we do it?</vt:lpstr>
      <vt:lpstr>How does this fit with the assessment?</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15</cp:revision>
  <dcterms:created xsi:type="dcterms:W3CDTF">2021-01-25T12:25:17Z</dcterms:created>
  <dcterms:modified xsi:type="dcterms:W3CDTF">2023-10-12T10:24:33Z</dcterms:modified>
</cp:coreProperties>
</file>