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3"/>
  </p:notesMasterIdLst>
  <p:sldIdLst>
    <p:sldId id="256" r:id="rId2"/>
    <p:sldId id="260" r:id="rId3"/>
    <p:sldId id="292" r:id="rId4"/>
    <p:sldId id="289" r:id="rId5"/>
    <p:sldId id="290" r:id="rId6"/>
    <p:sldId id="291" r:id="rId7"/>
    <p:sldId id="293" r:id="rId8"/>
    <p:sldId id="275" r:id="rId9"/>
    <p:sldId id="294" r:id="rId10"/>
    <p:sldId id="29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7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3" autoAdjust="0"/>
    <p:restoredTop sz="94657"/>
  </p:normalViewPr>
  <p:slideViewPr>
    <p:cSldViewPr snapToGrid="0" snapToObjects="1">
      <p:cViewPr varScale="1">
        <p:scale>
          <a:sx n="90" d="100"/>
          <a:sy n="90" d="100"/>
        </p:scale>
        <p:origin x="2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81A6A-03CD-F341-B09C-CC55D753E4D3}"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6BC35-F677-8443-B5C8-D84217933C21}" type="slidenum">
              <a:rPr lang="en-US" smtClean="0"/>
              <a:t>‹#›</a:t>
            </a:fld>
            <a:endParaRPr lang="en-US"/>
          </a:p>
        </p:txBody>
      </p:sp>
    </p:spTree>
    <p:extLst>
      <p:ext uri="{BB962C8B-B14F-4D97-AF65-F5344CB8AC3E}">
        <p14:creationId xmlns:p14="http://schemas.microsoft.com/office/powerpoint/2010/main" val="19779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A3AE-B064-DB4C-B8E0-926C5DDD75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D12D461-5979-9E41-A5B4-24F15BAC5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22E18FF-1A7A-0149-96AE-BA84FBD8B1AF}"/>
              </a:ext>
            </a:extLst>
          </p:cNvPr>
          <p:cNvSpPr>
            <a:spLocks noGrp="1"/>
          </p:cNvSpPr>
          <p:nvPr>
            <p:ph type="dt" sz="half" idx="10"/>
          </p:nvPr>
        </p:nvSpPr>
        <p:spPr/>
        <p:txBody>
          <a:bodyPr/>
          <a:lstStyle/>
          <a:p>
            <a:fld id="{1160EA64-D806-43AC-9DF2-F8C432F32B4C}" type="datetimeFigureOut">
              <a:rPr lang="en-US" smtClean="0"/>
              <a:t>10/12/2023</a:t>
            </a:fld>
            <a:endParaRPr lang="en-US" dirty="0"/>
          </a:p>
        </p:txBody>
      </p:sp>
      <p:sp>
        <p:nvSpPr>
          <p:cNvPr id="5" name="Footer Placeholder 4">
            <a:extLst>
              <a:ext uri="{FF2B5EF4-FFF2-40B4-BE49-F238E27FC236}">
                <a16:creationId xmlns:a16="http://schemas.microsoft.com/office/drawing/2014/main" id="{1B256EAD-3FD2-7A48-AAB2-483D281C2B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23E1A1-9510-7747-9D1A-C62F2B4B5FA0}"/>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6177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956B-6B12-6444-83FC-1D631CF282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4944AB-8EF5-9A4A-B593-29AD16620D4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55FADF-2D2E-D548-8A01-5BBEE8BF0A62}"/>
              </a:ext>
            </a:extLst>
          </p:cNvPr>
          <p:cNvSpPr>
            <a:spLocks noGrp="1"/>
          </p:cNvSpPr>
          <p:nvPr>
            <p:ph type="dt" sz="half" idx="10"/>
          </p:nvPr>
        </p:nvSpPr>
        <p:spPr/>
        <p:txBody>
          <a:bodyPr/>
          <a:lstStyle/>
          <a:p>
            <a:fld id="{E9F9C37B-1D36-470B-8223-D6C91242EC14}" type="datetimeFigureOut">
              <a:rPr lang="en-US" smtClean="0"/>
              <a:t>10/12/2023</a:t>
            </a:fld>
            <a:endParaRPr lang="en-US" dirty="0"/>
          </a:p>
        </p:txBody>
      </p:sp>
      <p:sp>
        <p:nvSpPr>
          <p:cNvPr id="5" name="Footer Placeholder 4">
            <a:extLst>
              <a:ext uri="{FF2B5EF4-FFF2-40B4-BE49-F238E27FC236}">
                <a16:creationId xmlns:a16="http://schemas.microsoft.com/office/drawing/2014/main" id="{B5A02C13-BDC0-FD49-9A4B-EB10CDBD03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D7CE6F-BD20-294C-B0F0-7E337A3568D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955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ACB53-A119-024D-A16A-D6198A795D1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080EC5-7671-9B4F-947D-22D4DD3B6F5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B5F4E2-BFF8-424E-9F0C-66577EC8DE73}"/>
              </a:ext>
            </a:extLst>
          </p:cNvPr>
          <p:cNvSpPr>
            <a:spLocks noGrp="1"/>
          </p:cNvSpPr>
          <p:nvPr>
            <p:ph type="dt" sz="half" idx="10"/>
          </p:nvPr>
        </p:nvSpPr>
        <p:spPr/>
        <p:txBody>
          <a:bodyPr/>
          <a:lstStyle/>
          <a:p>
            <a:fld id="{67C6F52A-A82B-47A2-A83A-8C4C91F2D59F}" type="datetimeFigureOut">
              <a:rPr lang="en-US" smtClean="0"/>
              <a:t>10/12/2023</a:t>
            </a:fld>
            <a:endParaRPr lang="en-US" dirty="0"/>
          </a:p>
        </p:txBody>
      </p:sp>
      <p:sp>
        <p:nvSpPr>
          <p:cNvPr id="5" name="Footer Placeholder 4">
            <a:extLst>
              <a:ext uri="{FF2B5EF4-FFF2-40B4-BE49-F238E27FC236}">
                <a16:creationId xmlns:a16="http://schemas.microsoft.com/office/drawing/2014/main" id="{9AA7B38C-28EC-8240-A216-EEB629CEDE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F49885-7F8E-614A-BD67-74D8698339A5}"/>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852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4BD0-C7F9-3244-9F89-397C476723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EF986D-2696-5E4D-AA61-EC1D89F530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9A3C3D-4AB1-BA41-A648-DF824EE01FE0}"/>
              </a:ext>
            </a:extLst>
          </p:cNvPr>
          <p:cNvSpPr>
            <a:spLocks noGrp="1"/>
          </p:cNvSpPr>
          <p:nvPr>
            <p:ph type="dt" sz="half" idx="10"/>
          </p:nvPr>
        </p:nvSpPr>
        <p:spPr/>
        <p:txBody>
          <a:bodyPr/>
          <a:lstStyle/>
          <a:p>
            <a:fld id="{F070A7B3-6521-4DCA-87E5-044747A908C1}" type="datetimeFigureOut">
              <a:rPr lang="en-US" smtClean="0"/>
              <a:t>10/12/2023</a:t>
            </a:fld>
            <a:endParaRPr lang="en-US" dirty="0"/>
          </a:p>
        </p:txBody>
      </p:sp>
      <p:sp>
        <p:nvSpPr>
          <p:cNvPr id="5" name="Footer Placeholder 4">
            <a:extLst>
              <a:ext uri="{FF2B5EF4-FFF2-40B4-BE49-F238E27FC236}">
                <a16:creationId xmlns:a16="http://schemas.microsoft.com/office/drawing/2014/main" id="{50A5DDDE-C140-044E-A000-C49A6DA864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CB1707-D5C2-E34A-8A71-75FF1088409D}"/>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640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BA8F-A798-854E-A992-DF98CF9B06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3FFCDF-C2BC-FC43-BCB7-4C29C8D41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ADC1EF-96A8-4A48-8B62-B5A886C1DD71}"/>
              </a:ext>
            </a:extLst>
          </p:cNvPr>
          <p:cNvSpPr>
            <a:spLocks noGrp="1"/>
          </p:cNvSpPr>
          <p:nvPr>
            <p:ph type="dt" sz="half" idx="10"/>
          </p:nvPr>
        </p:nvSpPr>
        <p:spPr/>
        <p:txBody>
          <a:bodyPr/>
          <a:lstStyle/>
          <a:p>
            <a:fld id="{1160EA64-D806-43AC-9DF2-F8C432F32B4C}" type="datetimeFigureOut">
              <a:rPr lang="en-US" smtClean="0"/>
              <a:t>10/12/2023</a:t>
            </a:fld>
            <a:endParaRPr lang="en-US" dirty="0"/>
          </a:p>
        </p:txBody>
      </p:sp>
      <p:sp>
        <p:nvSpPr>
          <p:cNvPr id="5" name="Footer Placeholder 4">
            <a:extLst>
              <a:ext uri="{FF2B5EF4-FFF2-40B4-BE49-F238E27FC236}">
                <a16:creationId xmlns:a16="http://schemas.microsoft.com/office/drawing/2014/main" id="{D3328449-CC07-9747-8246-9540A88349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17848-26F1-A34A-A9CC-0873B4F12B34}"/>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208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ECAF-DC92-B245-A3E7-52F8456096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E880B47-8B7F-494B-8809-FCFDF5F1BC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053FBA-8073-2142-87A0-C010E4DA47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F1073A-16A6-A741-962C-56DAA58E5418}"/>
              </a:ext>
            </a:extLst>
          </p:cNvPr>
          <p:cNvSpPr>
            <a:spLocks noGrp="1"/>
          </p:cNvSpPr>
          <p:nvPr>
            <p:ph type="dt" sz="half" idx="10"/>
          </p:nvPr>
        </p:nvSpPr>
        <p:spPr/>
        <p:txBody>
          <a:bodyPr/>
          <a:lstStyle/>
          <a:p>
            <a:fld id="{AB134690-1557-4C89-A502-4959FE7FAD70}" type="datetimeFigureOut">
              <a:rPr lang="en-US" smtClean="0"/>
              <a:t>10/12/2023</a:t>
            </a:fld>
            <a:endParaRPr lang="en-US" dirty="0"/>
          </a:p>
        </p:txBody>
      </p:sp>
      <p:sp>
        <p:nvSpPr>
          <p:cNvPr id="6" name="Footer Placeholder 5">
            <a:extLst>
              <a:ext uri="{FF2B5EF4-FFF2-40B4-BE49-F238E27FC236}">
                <a16:creationId xmlns:a16="http://schemas.microsoft.com/office/drawing/2014/main" id="{5B80233F-5552-4041-A573-B90D294C0C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557ADA-A02B-D241-82C9-5D3A6CE869C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5887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8B39-3556-8545-A2AA-BE1F99180D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5C42B0-2B74-F44E-8965-3465D887C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01D6A0-EC5F-414C-8340-439BA4CD87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6FC5776-14D8-954D-A189-6D9B852BA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2C82320-FC45-ED4F-845C-1A873C7D555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2865E9-5C76-F944-BD92-BADC46A45D1D}"/>
              </a:ext>
            </a:extLst>
          </p:cNvPr>
          <p:cNvSpPr>
            <a:spLocks noGrp="1"/>
          </p:cNvSpPr>
          <p:nvPr>
            <p:ph type="dt" sz="half" idx="10"/>
          </p:nvPr>
        </p:nvSpPr>
        <p:spPr/>
        <p:txBody>
          <a:bodyPr/>
          <a:lstStyle/>
          <a:p>
            <a:fld id="{1160EA64-D806-43AC-9DF2-F8C432F32B4C}" type="datetimeFigureOut">
              <a:rPr lang="en-US" smtClean="0"/>
              <a:t>10/12/2023</a:t>
            </a:fld>
            <a:endParaRPr lang="en-US" dirty="0"/>
          </a:p>
        </p:txBody>
      </p:sp>
      <p:sp>
        <p:nvSpPr>
          <p:cNvPr id="8" name="Footer Placeholder 7">
            <a:extLst>
              <a:ext uri="{FF2B5EF4-FFF2-40B4-BE49-F238E27FC236}">
                <a16:creationId xmlns:a16="http://schemas.microsoft.com/office/drawing/2014/main" id="{F8CCD8E3-1C77-CB47-A9E3-A9C8DAAFCF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251DDF-967F-404B-B4EB-997FEAE91B51}"/>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95582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A64E-DA9C-9745-A48D-4B3E77E88DD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A7F390-38F0-674A-A81B-08A3DBB9D20A}"/>
              </a:ext>
            </a:extLst>
          </p:cNvPr>
          <p:cNvSpPr>
            <a:spLocks noGrp="1"/>
          </p:cNvSpPr>
          <p:nvPr>
            <p:ph type="dt" sz="half" idx="10"/>
          </p:nvPr>
        </p:nvSpPr>
        <p:spPr/>
        <p:txBody>
          <a:bodyPr/>
          <a:lstStyle/>
          <a:p>
            <a:fld id="{E1037C31-9E7A-4F99-8774-A0E530DE1A42}" type="datetimeFigureOut">
              <a:rPr lang="en-US" smtClean="0"/>
              <a:t>10/12/2023</a:t>
            </a:fld>
            <a:endParaRPr lang="en-US" dirty="0"/>
          </a:p>
        </p:txBody>
      </p:sp>
      <p:sp>
        <p:nvSpPr>
          <p:cNvPr id="4" name="Footer Placeholder 3">
            <a:extLst>
              <a:ext uri="{FF2B5EF4-FFF2-40B4-BE49-F238E27FC236}">
                <a16:creationId xmlns:a16="http://schemas.microsoft.com/office/drawing/2014/main" id="{0F94BD55-BD50-BD42-A99C-11A278EA24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409779C-94B2-FC4C-8912-3FECEBD51790}"/>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8968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1E130-BDCE-3A40-A9FA-766C2E84AC10}"/>
              </a:ext>
            </a:extLst>
          </p:cNvPr>
          <p:cNvSpPr>
            <a:spLocks noGrp="1"/>
          </p:cNvSpPr>
          <p:nvPr>
            <p:ph type="dt" sz="half" idx="10"/>
          </p:nvPr>
        </p:nvSpPr>
        <p:spPr/>
        <p:txBody>
          <a:bodyPr/>
          <a:lstStyle/>
          <a:p>
            <a:fld id="{C278504F-A551-4DE0-9316-4DCD1D8CC752}" type="datetimeFigureOut">
              <a:rPr lang="en-US" smtClean="0"/>
              <a:t>10/12/2023</a:t>
            </a:fld>
            <a:endParaRPr lang="en-US" dirty="0"/>
          </a:p>
        </p:txBody>
      </p:sp>
      <p:sp>
        <p:nvSpPr>
          <p:cNvPr id="3" name="Footer Placeholder 2">
            <a:extLst>
              <a:ext uri="{FF2B5EF4-FFF2-40B4-BE49-F238E27FC236}">
                <a16:creationId xmlns:a16="http://schemas.microsoft.com/office/drawing/2014/main" id="{E9F151E5-7B90-3F48-837E-E51A925B23F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E458F5-2D23-E546-962D-8503B19372E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28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11E3-8D5C-0741-B89B-2502AC112E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A1B2C7D-7BDA-6844-8EFE-D5720F852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4B44B6B-06CA-1445-A29F-F26C561E4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B622D6-56C3-004B-A347-8EAEE8FA95BB}"/>
              </a:ext>
            </a:extLst>
          </p:cNvPr>
          <p:cNvSpPr>
            <a:spLocks noGrp="1"/>
          </p:cNvSpPr>
          <p:nvPr>
            <p:ph type="dt" sz="half" idx="10"/>
          </p:nvPr>
        </p:nvSpPr>
        <p:spPr/>
        <p:txBody>
          <a:bodyPr/>
          <a:lstStyle/>
          <a:p>
            <a:fld id="{D1BE4249-C0D0-4B06-8692-E8BB871AF643}" type="datetimeFigureOut">
              <a:rPr lang="en-US" smtClean="0"/>
              <a:t>10/12/2023</a:t>
            </a:fld>
            <a:endParaRPr lang="en-US" dirty="0"/>
          </a:p>
        </p:txBody>
      </p:sp>
      <p:sp>
        <p:nvSpPr>
          <p:cNvPr id="6" name="Footer Placeholder 5">
            <a:extLst>
              <a:ext uri="{FF2B5EF4-FFF2-40B4-BE49-F238E27FC236}">
                <a16:creationId xmlns:a16="http://schemas.microsoft.com/office/drawing/2014/main" id="{1208FB96-5F6B-5346-AD04-6C7C94E38C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EEF035-4568-BB4D-87FF-8ABA65353217}"/>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822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C98F-A025-A145-BA1F-EC2C2760EC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34290F4-D926-6B4D-8A21-C3F2256FC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7DAD6C-5962-7947-B71A-4C484685F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113056-9295-7D4F-9360-06C0099C3562}"/>
              </a:ext>
            </a:extLst>
          </p:cNvPr>
          <p:cNvSpPr>
            <a:spLocks noGrp="1"/>
          </p:cNvSpPr>
          <p:nvPr>
            <p:ph type="dt" sz="half" idx="10"/>
          </p:nvPr>
        </p:nvSpPr>
        <p:spPr/>
        <p:txBody>
          <a:bodyPr/>
          <a:lstStyle/>
          <a:p>
            <a:fld id="{042B0DB6-F5C7-45FB-8CF3-31B45F9C2DAC}" type="datetimeFigureOut">
              <a:rPr lang="en-US" smtClean="0"/>
              <a:t>10/12/2023</a:t>
            </a:fld>
            <a:endParaRPr lang="en-US" dirty="0"/>
          </a:p>
        </p:txBody>
      </p:sp>
      <p:sp>
        <p:nvSpPr>
          <p:cNvPr id="6" name="Footer Placeholder 5">
            <a:extLst>
              <a:ext uri="{FF2B5EF4-FFF2-40B4-BE49-F238E27FC236}">
                <a16:creationId xmlns:a16="http://schemas.microsoft.com/office/drawing/2014/main" id="{918A406E-63EA-0649-8674-EA4B413EEB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A720A0-3ADD-2B4F-8324-D9A2FC932942}"/>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662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36133-85CB-7C45-AE5B-9C41A947F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7E716F-9117-A347-B649-C40B77710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573EB-760C-FA4B-A75B-0CCB6FBE9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10/12/2023</a:t>
            </a:fld>
            <a:endParaRPr lang="en-US" dirty="0"/>
          </a:p>
        </p:txBody>
      </p:sp>
      <p:sp>
        <p:nvSpPr>
          <p:cNvPr id="5" name="Footer Placeholder 4">
            <a:extLst>
              <a:ext uri="{FF2B5EF4-FFF2-40B4-BE49-F238E27FC236}">
                <a16:creationId xmlns:a16="http://schemas.microsoft.com/office/drawing/2014/main" id="{A6C22799-4BA9-AD49-89B7-4201181E4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3DB3D35-AAF4-024B-A4C6-ADEDF46B5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501104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36C82-C15D-2846-B19C-9C10161C3E25}"/>
              </a:ext>
            </a:extLst>
          </p:cNvPr>
          <p:cNvSpPr>
            <a:spLocks noGrp="1"/>
          </p:cNvSpPr>
          <p:nvPr>
            <p:ph type="ctrTitle"/>
          </p:nvPr>
        </p:nvSpPr>
        <p:spPr>
          <a:xfrm>
            <a:off x="795342" y="637953"/>
            <a:ext cx="8272458" cy="3189507"/>
          </a:xfrm>
        </p:spPr>
        <p:txBody>
          <a:bodyPr>
            <a:normAutofit/>
          </a:bodyPr>
          <a:lstStyle/>
          <a:p>
            <a:pPr algn="l"/>
            <a:r>
              <a:rPr lang="en-US" sz="7400" dirty="0">
                <a:solidFill>
                  <a:srgbClr val="FFFFFF"/>
                </a:solidFill>
              </a:rPr>
              <a:t>experimental design &amp; programming</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16002247-79F6-664E-88F9-C4EC5FEA292B}"/>
              </a:ext>
            </a:extLst>
          </p:cNvPr>
          <p:cNvSpPr>
            <a:spLocks noGrp="1"/>
          </p:cNvSpPr>
          <p:nvPr>
            <p:ph type="subTitle" idx="1"/>
          </p:nvPr>
        </p:nvSpPr>
        <p:spPr>
          <a:xfrm>
            <a:off x="795342" y="4377268"/>
            <a:ext cx="7970903" cy="1280582"/>
          </a:xfrm>
        </p:spPr>
        <p:txBody>
          <a:bodyPr anchor="t">
            <a:normAutofit/>
          </a:bodyPr>
          <a:lstStyle/>
          <a:p>
            <a:pPr algn="l"/>
            <a:r>
              <a:rPr lang="en-US" sz="3200" dirty="0">
                <a:solidFill>
                  <a:srgbClr val="FEFFFF"/>
                </a:solidFill>
              </a:rPr>
              <a:t>Marking Criteria and Rubric</a:t>
            </a:r>
          </a:p>
          <a:p>
            <a:pPr algn="l"/>
            <a:endParaRPr lang="en-US" sz="3200" dirty="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941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PsychoPy Experiment</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2220053715"/>
              </p:ext>
            </p:extLst>
          </p:nvPr>
        </p:nvGraphicFramePr>
        <p:xfrm>
          <a:off x="611321" y="2691515"/>
          <a:ext cx="11339676" cy="3610676"/>
        </p:xfrm>
        <a:graphic>
          <a:graphicData uri="http://schemas.openxmlformats.org/drawingml/2006/table">
            <a:tbl>
              <a:tblPr firstRow="1" bandRow="1">
                <a:tableStyleId>{5C22544A-7EE6-4342-B048-85BDC9FD1C3A}</a:tableStyleId>
              </a:tblPr>
              <a:tblGrid>
                <a:gridCol w="1889946">
                  <a:extLst>
                    <a:ext uri="{9D8B030D-6E8A-4147-A177-3AD203B41FA5}">
                      <a16:colId xmlns:a16="http://schemas.microsoft.com/office/drawing/2014/main" val="328066089"/>
                    </a:ext>
                  </a:extLst>
                </a:gridCol>
                <a:gridCol w="1889946">
                  <a:extLst>
                    <a:ext uri="{9D8B030D-6E8A-4147-A177-3AD203B41FA5}">
                      <a16:colId xmlns:a16="http://schemas.microsoft.com/office/drawing/2014/main" val="4083656169"/>
                    </a:ext>
                  </a:extLst>
                </a:gridCol>
                <a:gridCol w="1889946">
                  <a:extLst>
                    <a:ext uri="{9D8B030D-6E8A-4147-A177-3AD203B41FA5}">
                      <a16:colId xmlns:a16="http://schemas.microsoft.com/office/drawing/2014/main" val="2608995121"/>
                    </a:ext>
                  </a:extLst>
                </a:gridCol>
                <a:gridCol w="1889946">
                  <a:extLst>
                    <a:ext uri="{9D8B030D-6E8A-4147-A177-3AD203B41FA5}">
                      <a16:colId xmlns:a16="http://schemas.microsoft.com/office/drawing/2014/main" val="842930060"/>
                    </a:ext>
                  </a:extLst>
                </a:gridCol>
                <a:gridCol w="1889946">
                  <a:extLst>
                    <a:ext uri="{9D8B030D-6E8A-4147-A177-3AD203B41FA5}">
                      <a16:colId xmlns:a16="http://schemas.microsoft.com/office/drawing/2014/main" val="2336328953"/>
                    </a:ext>
                  </a:extLst>
                </a:gridCol>
                <a:gridCol w="1889946">
                  <a:extLst>
                    <a:ext uri="{9D8B030D-6E8A-4147-A177-3AD203B41FA5}">
                      <a16:colId xmlns:a16="http://schemas.microsoft.com/office/drawing/2014/main" val="3172988818"/>
                    </a:ext>
                  </a:extLst>
                </a:gridCol>
              </a:tblGrid>
              <a:tr h="501716">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3023875">
                <a:tc>
                  <a:txBody>
                    <a:bodyPr/>
                    <a:lstStyle/>
                    <a:p>
                      <a:r>
                        <a:rPr lang="en-GB" dirty="0"/>
                        <a:t>Lexical Decision Task -Flow Level</a:t>
                      </a:r>
                    </a:p>
                    <a:p>
                      <a:r>
                        <a:rPr lang="en-GB" dirty="0"/>
                        <a:t>Flow should contain </a:t>
                      </a:r>
                      <a:r>
                        <a:rPr lang="en-GB" dirty="0" err="1"/>
                        <a:t>Prac</a:t>
                      </a:r>
                      <a:r>
                        <a:rPr lang="en-GB" dirty="0"/>
                        <a:t> Instructions</a:t>
                      </a:r>
                    </a:p>
                    <a:p>
                      <a:r>
                        <a:rPr lang="en-GB" dirty="0" err="1"/>
                        <a:t>Prac</a:t>
                      </a:r>
                      <a:r>
                        <a:rPr lang="en-GB" dirty="0"/>
                        <a:t> Block (Loop)</a:t>
                      </a:r>
                    </a:p>
                    <a:p>
                      <a:r>
                        <a:rPr lang="en-GB" dirty="0"/>
                        <a:t>Trial Instructions</a:t>
                      </a:r>
                    </a:p>
                    <a:p>
                      <a:r>
                        <a:rPr lang="en-GB" dirty="0"/>
                        <a:t>Trial Block (Loop)</a:t>
                      </a:r>
                    </a:p>
                    <a:p>
                      <a:r>
                        <a:rPr lang="en-GB" dirty="0"/>
                        <a:t>Debrief</a:t>
                      </a:r>
                    </a:p>
                  </a:txBody>
                  <a:tcPr/>
                </a:tc>
                <a:tc>
                  <a:txBody>
                    <a:bodyPr/>
                    <a:lstStyle/>
                    <a:p>
                      <a:r>
                        <a:rPr lang="en-GB" dirty="0"/>
                        <a:t>Flow is not appropriate for the experiment or is missing</a:t>
                      </a:r>
                    </a:p>
                    <a:p>
                      <a:r>
                        <a:rPr lang="en-GB" dirty="0"/>
                        <a:t>Flow is poorly conceptualised and does not fulfil the task requirements in the elements outlined</a:t>
                      </a:r>
                    </a:p>
                  </a:txBody>
                  <a:tcPr/>
                </a:tc>
                <a:tc>
                  <a:txBody>
                    <a:bodyPr/>
                    <a:lstStyle/>
                    <a:p>
                      <a:r>
                        <a:rPr lang="en-GB" dirty="0"/>
                        <a:t>Flow is poorly conceptualised but does  fulfil the basic task requirements (e.g. may not move to next block, loops may not correctly reference conds files)</a:t>
                      </a:r>
                    </a:p>
                  </a:txBody>
                  <a:tcPr/>
                </a:tc>
                <a:tc>
                  <a:txBody>
                    <a:bodyPr/>
                    <a:lstStyle/>
                    <a:p>
                      <a:r>
                        <a:rPr lang="en-GB" dirty="0"/>
                        <a:t>Conceptualisation of the flow is of a  competent  standard . There are several errors such as poor instructions, durations/ responses to instructions</a:t>
                      </a:r>
                    </a:p>
                  </a:txBody>
                  <a:tcPr/>
                </a:tc>
                <a:tc>
                  <a:txBody>
                    <a:bodyPr/>
                    <a:lstStyle/>
                    <a:p>
                      <a:r>
                        <a:rPr lang="en-GB" dirty="0"/>
                        <a:t>Conceptualisation of the flow is of a very good standard . There are few errors, task runs appropriately</a:t>
                      </a:r>
                    </a:p>
                  </a:txBody>
                  <a:tcPr/>
                </a:tc>
                <a:tc>
                  <a:txBody>
                    <a:bodyPr/>
                    <a:lstStyle/>
                    <a:p>
                      <a:r>
                        <a:rPr lang="en-GB" dirty="0"/>
                        <a:t>Conceptualisation of the experiment is of an outstanding standard </a:t>
                      </a:r>
                    </a:p>
                    <a:p>
                      <a:r>
                        <a:rPr lang="en-GB" dirty="0"/>
                        <a:t>There are  no errors, task runs well and collects required data</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305161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PsychoPy Experiment</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1838310118"/>
              </p:ext>
            </p:extLst>
          </p:nvPr>
        </p:nvGraphicFramePr>
        <p:xfrm>
          <a:off x="644055" y="2060945"/>
          <a:ext cx="11339676" cy="4707956"/>
        </p:xfrm>
        <a:graphic>
          <a:graphicData uri="http://schemas.openxmlformats.org/drawingml/2006/table">
            <a:tbl>
              <a:tblPr firstRow="1" bandRow="1">
                <a:tableStyleId>{5C22544A-7EE6-4342-B048-85BDC9FD1C3A}</a:tableStyleId>
              </a:tblPr>
              <a:tblGrid>
                <a:gridCol w="1889946">
                  <a:extLst>
                    <a:ext uri="{9D8B030D-6E8A-4147-A177-3AD203B41FA5}">
                      <a16:colId xmlns:a16="http://schemas.microsoft.com/office/drawing/2014/main" val="328066089"/>
                    </a:ext>
                  </a:extLst>
                </a:gridCol>
                <a:gridCol w="1889946">
                  <a:extLst>
                    <a:ext uri="{9D8B030D-6E8A-4147-A177-3AD203B41FA5}">
                      <a16:colId xmlns:a16="http://schemas.microsoft.com/office/drawing/2014/main" val="4083656169"/>
                    </a:ext>
                  </a:extLst>
                </a:gridCol>
                <a:gridCol w="1889946">
                  <a:extLst>
                    <a:ext uri="{9D8B030D-6E8A-4147-A177-3AD203B41FA5}">
                      <a16:colId xmlns:a16="http://schemas.microsoft.com/office/drawing/2014/main" val="2608995121"/>
                    </a:ext>
                  </a:extLst>
                </a:gridCol>
                <a:gridCol w="1889946">
                  <a:extLst>
                    <a:ext uri="{9D8B030D-6E8A-4147-A177-3AD203B41FA5}">
                      <a16:colId xmlns:a16="http://schemas.microsoft.com/office/drawing/2014/main" val="842930060"/>
                    </a:ext>
                  </a:extLst>
                </a:gridCol>
                <a:gridCol w="1889946">
                  <a:extLst>
                    <a:ext uri="{9D8B030D-6E8A-4147-A177-3AD203B41FA5}">
                      <a16:colId xmlns:a16="http://schemas.microsoft.com/office/drawing/2014/main" val="2336328953"/>
                    </a:ext>
                  </a:extLst>
                </a:gridCol>
                <a:gridCol w="1889946">
                  <a:extLst>
                    <a:ext uri="{9D8B030D-6E8A-4147-A177-3AD203B41FA5}">
                      <a16:colId xmlns:a16="http://schemas.microsoft.com/office/drawing/2014/main" val="3172988818"/>
                    </a:ext>
                  </a:extLst>
                </a:gridCol>
              </a:tblGrid>
              <a:tr h="501716">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3023875">
                <a:tc>
                  <a:txBody>
                    <a:bodyPr/>
                    <a:lstStyle/>
                    <a:p>
                      <a:r>
                        <a:rPr lang="en-GB" dirty="0"/>
                        <a:t>Lexical Decision Task -Trial Level</a:t>
                      </a:r>
                    </a:p>
                    <a:p>
                      <a:r>
                        <a:rPr lang="en-GB" dirty="0"/>
                        <a:t>Trial should contain</a:t>
                      </a:r>
                    </a:p>
                    <a:p>
                      <a:r>
                        <a:rPr lang="en-GB" dirty="0"/>
                        <a:t>Fixation routine</a:t>
                      </a:r>
                    </a:p>
                    <a:p>
                      <a:r>
                        <a:rPr lang="en-GB" dirty="0"/>
                        <a:t>Word pair</a:t>
                      </a:r>
                    </a:p>
                    <a:p>
                      <a:r>
                        <a:rPr lang="en-GB" dirty="0"/>
                        <a:t>Keyboard Response (collecting data)</a:t>
                      </a:r>
                    </a:p>
                    <a:p>
                      <a:r>
                        <a:rPr lang="en-GB" dirty="0"/>
                        <a:t>(Feedback on </a:t>
                      </a:r>
                      <a:r>
                        <a:rPr lang="en-GB" dirty="0" err="1"/>
                        <a:t>Prac</a:t>
                      </a:r>
                      <a:r>
                        <a:rPr lang="en-GB" dirty="0"/>
                        <a:t> Trials)</a:t>
                      </a:r>
                    </a:p>
                    <a:p>
                      <a:r>
                        <a:rPr lang="en-GB" dirty="0"/>
                        <a:t>Blank Screen</a:t>
                      </a:r>
                    </a:p>
                  </a:txBody>
                  <a:tcPr/>
                </a:tc>
                <a:tc>
                  <a:txBody>
                    <a:bodyPr/>
                    <a:lstStyle/>
                    <a:p>
                      <a:r>
                        <a:rPr lang="en-GB" dirty="0"/>
                        <a:t>Content at the Trials level is incorrect or missing</a:t>
                      </a:r>
                    </a:p>
                    <a:p>
                      <a:r>
                        <a:rPr lang="en-GB" dirty="0"/>
                        <a:t>Trials are poorly conceptualised and does not fulfil the task requirements in several of the elements outlined</a:t>
                      </a:r>
                    </a:p>
                  </a:txBody>
                  <a:tcPr/>
                </a:tc>
                <a:tc>
                  <a:txBody>
                    <a:bodyPr/>
                    <a:lstStyle/>
                    <a:p>
                      <a:r>
                        <a:rPr lang="en-GB" dirty="0"/>
                        <a:t>Trial is poorly conceptualised but does  fulfil the basic task requirements in the elements outlined. (e.g. Inappropriate stimulus use, does not collect data, incorrect positioning and poor referencing of conds files, feedback absent)</a:t>
                      </a:r>
                    </a:p>
                  </a:txBody>
                  <a:tcPr/>
                </a:tc>
                <a:tc>
                  <a:txBody>
                    <a:bodyPr/>
                    <a:lstStyle/>
                    <a:p>
                      <a:r>
                        <a:rPr lang="en-GB" dirty="0"/>
                        <a:t>Conceptualisation of the trial is of a satisfactory standard . There may be minor errors in aspects such as stimulus duration/ response errors/ positioning of stimuli, errors in feedback code</a:t>
                      </a:r>
                    </a:p>
                  </a:txBody>
                  <a:tcPr/>
                </a:tc>
                <a:tc>
                  <a:txBody>
                    <a:bodyPr/>
                    <a:lstStyle/>
                    <a:p>
                      <a:r>
                        <a:rPr lang="en-GB" dirty="0"/>
                        <a:t>Conceptualisation of the trial is of a very good standard . There are no  errors in aspects such as stimulus duration/response errors/ positioning of stimuli</a:t>
                      </a:r>
                    </a:p>
                  </a:txBody>
                  <a:tcPr/>
                </a:tc>
                <a:tc>
                  <a:txBody>
                    <a:bodyPr/>
                    <a:lstStyle/>
                    <a:p>
                      <a:r>
                        <a:rPr lang="en-GB" dirty="0"/>
                        <a:t>Conceptualisation of the trial is of an outstanding standard . There are  no errors, task runs well and collects required data</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19065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Method Section - Purpose</a:t>
            </a:r>
          </a:p>
        </p:txBody>
      </p:sp>
      <p:sp>
        <p:nvSpPr>
          <p:cNvPr id="3" name="Content Placeholder 2"/>
          <p:cNvSpPr>
            <a:spLocks noGrp="1"/>
          </p:cNvSpPr>
          <p:nvPr>
            <p:ph idx="1"/>
          </p:nvPr>
        </p:nvSpPr>
        <p:spPr>
          <a:xfrm>
            <a:off x="1119322" y="2558628"/>
            <a:ext cx="9708995" cy="3567173"/>
          </a:xfrm>
        </p:spPr>
        <p:txBody>
          <a:bodyPr anchor="ctr">
            <a:normAutofit/>
          </a:bodyPr>
          <a:lstStyle/>
          <a:p>
            <a:pPr lvl="1"/>
            <a:r>
              <a:rPr lang="en-GB" sz="3200" dirty="0"/>
              <a:t>For students to understand the importance of writing in an academic style for research replication</a:t>
            </a:r>
          </a:p>
          <a:p>
            <a:pPr lvl="1"/>
            <a:r>
              <a:rPr lang="en-GB" sz="3200" dirty="0"/>
              <a:t>To understand how to structure a method section in the style of a journal article</a:t>
            </a:r>
          </a:p>
          <a:p>
            <a:pPr lvl="1"/>
            <a:endParaRPr lang="en-GB" dirty="0"/>
          </a:p>
        </p:txBody>
      </p:sp>
    </p:spTree>
    <p:extLst>
      <p:ext uri="{BB962C8B-B14F-4D97-AF65-F5344CB8AC3E}">
        <p14:creationId xmlns:p14="http://schemas.microsoft.com/office/powerpoint/2010/main" val="322272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Method Section - Requirements</a:t>
            </a:r>
          </a:p>
        </p:txBody>
      </p:sp>
      <p:sp>
        <p:nvSpPr>
          <p:cNvPr id="3" name="Content Placeholder 2"/>
          <p:cNvSpPr>
            <a:spLocks noGrp="1"/>
          </p:cNvSpPr>
          <p:nvPr>
            <p:ph idx="1"/>
          </p:nvPr>
        </p:nvSpPr>
        <p:spPr>
          <a:xfrm>
            <a:off x="1119322" y="2309835"/>
            <a:ext cx="4508304" cy="4035538"/>
          </a:xfrm>
        </p:spPr>
        <p:txBody>
          <a:bodyPr anchor="ctr">
            <a:normAutofit lnSpcReduction="10000"/>
          </a:bodyPr>
          <a:lstStyle/>
          <a:p>
            <a:r>
              <a:rPr lang="en-GB" sz="2200" dirty="0"/>
              <a:t>To comprise of a Design, Materials &amp; Procedure Section of a Method section submitted as a Word Document, in the format of a method section of a psychological journal </a:t>
            </a:r>
            <a:r>
              <a:rPr lang="en-GB" sz="2200" b="1" i="1" dirty="0"/>
              <a:t>(600 words maximum)</a:t>
            </a:r>
            <a:endParaRPr lang="en-GB" sz="2200" dirty="0"/>
          </a:p>
          <a:p>
            <a:r>
              <a:rPr lang="en-GB" sz="2200" b="1" i="1" dirty="0"/>
              <a:t>It should be written in a scientific style and contain:</a:t>
            </a:r>
            <a:endParaRPr lang="en-GB" sz="2200" dirty="0"/>
          </a:p>
          <a:p>
            <a:pPr fontAlgn="base"/>
            <a:r>
              <a:rPr lang="en-GB" sz="2200" b="1" dirty="0"/>
              <a:t>Design</a:t>
            </a:r>
            <a:endParaRPr lang="en-GB" sz="2200" dirty="0"/>
          </a:p>
          <a:p>
            <a:pPr lvl="1" fontAlgn="base"/>
            <a:r>
              <a:rPr lang="en-GB" sz="1800" dirty="0"/>
              <a:t>the type of study design you are proposing to use</a:t>
            </a:r>
            <a:endParaRPr lang="en-GB" sz="1400" dirty="0"/>
          </a:p>
          <a:p>
            <a:pPr lvl="1" fontAlgn="base"/>
            <a:r>
              <a:rPr lang="en-GB" sz="1800" dirty="0"/>
              <a:t> IVs and Levels</a:t>
            </a:r>
            <a:endParaRPr lang="en-GB" sz="1400" dirty="0"/>
          </a:p>
          <a:p>
            <a:pPr lvl="1" fontAlgn="base"/>
            <a:r>
              <a:rPr lang="en-GB" sz="1800" dirty="0"/>
              <a:t>DVs</a:t>
            </a:r>
            <a:endParaRPr lang="en-GB" sz="1400" dirty="0"/>
          </a:p>
        </p:txBody>
      </p:sp>
      <p:sp>
        <p:nvSpPr>
          <p:cNvPr id="11" name="Content Placeholder 2">
            <a:extLst>
              <a:ext uri="{FF2B5EF4-FFF2-40B4-BE49-F238E27FC236}">
                <a16:creationId xmlns:a16="http://schemas.microsoft.com/office/drawing/2014/main" id="{2A6BD6EC-EED4-4660-A5D0-8DC174F65C0B}"/>
              </a:ext>
            </a:extLst>
          </p:cNvPr>
          <p:cNvSpPr txBox="1">
            <a:spLocks/>
          </p:cNvSpPr>
          <p:nvPr/>
        </p:nvSpPr>
        <p:spPr>
          <a:xfrm>
            <a:off x="5841527" y="2513271"/>
            <a:ext cx="5381676" cy="3567173"/>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GB" b="1" dirty="0"/>
              <a:t>Materials</a:t>
            </a:r>
            <a:endParaRPr lang="en-GB" sz="2000" dirty="0"/>
          </a:p>
          <a:p>
            <a:pPr lvl="1" fontAlgn="base"/>
            <a:r>
              <a:rPr lang="en-GB" dirty="0"/>
              <a:t>Describe the parameters that you set to control your stimuli in the experiment</a:t>
            </a:r>
            <a:endParaRPr lang="en-GB" sz="1800" dirty="0"/>
          </a:p>
          <a:p>
            <a:pPr lvl="1" fontAlgn="base"/>
            <a:r>
              <a:rPr lang="en-GB" dirty="0"/>
              <a:t>See the Stimuli section of the starter reference for an example</a:t>
            </a:r>
            <a:endParaRPr lang="en-GB" sz="1800" dirty="0"/>
          </a:p>
          <a:p>
            <a:pPr fontAlgn="base"/>
            <a:r>
              <a:rPr lang="en-GB" b="1" dirty="0"/>
              <a:t>Procedure</a:t>
            </a:r>
            <a:endParaRPr lang="en-GB" sz="2000" dirty="0"/>
          </a:p>
          <a:p>
            <a:pPr lvl="1" fontAlgn="base"/>
            <a:r>
              <a:rPr lang="en-GB" dirty="0"/>
              <a:t>Describe how a participant would run the task</a:t>
            </a:r>
            <a:endParaRPr lang="en-GB" sz="1800" dirty="0"/>
          </a:p>
          <a:p>
            <a:pPr lvl="1" fontAlgn="base"/>
            <a:r>
              <a:rPr lang="en-GB" dirty="0"/>
              <a:t>See the Procedure section of the starter reference for an example</a:t>
            </a:r>
            <a:endParaRPr lang="en-GB" sz="1800" dirty="0"/>
          </a:p>
          <a:p>
            <a:pPr fontAlgn="base"/>
            <a:r>
              <a:rPr lang="en-GB" b="1" dirty="0"/>
              <a:t>References (APA Style)</a:t>
            </a:r>
            <a:endParaRPr lang="en-GB" sz="2000" dirty="0"/>
          </a:p>
          <a:p>
            <a:pPr lvl="1" fontAlgn="base"/>
            <a:r>
              <a:rPr lang="en-GB" dirty="0"/>
              <a:t>In-text Citations </a:t>
            </a:r>
            <a:endParaRPr lang="en-GB" sz="1800" dirty="0"/>
          </a:p>
          <a:p>
            <a:pPr lvl="1" fontAlgn="base"/>
            <a:r>
              <a:rPr lang="en-GB" dirty="0"/>
              <a:t>A reference Section </a:t>
            </a:r>
            <a:endParaRPr lang="en-GB" sz="1800" dirty="0"/>
          </a:p>
          <a:p>
            <a:pPr lvl="1"/>
            <a:endParaRPr lang="en-GB" dirty="0"/>
          </a:p>
        </p:txBody>
      </p:sp>
    </p:spTree>
    <p:extLst>
      <p:ext uri="{BB962C8B-B14F-4D97-AF65-F5344CB8AC3E}">
        <p14:creationId xmlns:p14="http://schemas.microsoft.com/office/powerpoint/2010/main" val="246440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Design Section</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524726356"/>
              </p:ext>
            </p:extLst>
          </p:nvPr>
        </p:nvGraphicFramePr>
        <p:xfrm>
          <a:off x="812935" y="3380918"/>
          <a:ext cx="10738878" cy="2253193"/>
        </p:xfrm>
        <a:graphic>
          <a:graphicData uri="http://schemas.openxmlformats.org/drawingml/2006/table">
            <a:tbl>
              <a:tblPr firstRow="1" bandRow="1">
                <a:tableStyleId>{5C22544A-7EE6-4342-B048-85BDC9FD1C3A}</a:tableStyleId>
              </a:tblPr>
              <a:tblGrid>
                <a:gridCol w="1789813">
                  <a:extLst>
                    <a:ext uri="{9D8B030D-6E8A-4147-A177-3AD203B41FA5}">
                      <a16:colId xmlns:a16="http://schemas.microsoft.com/office/drawing/2014/main" val="328066089"/>
                    </a:ext>
                  </a:extLst>
                </a:gridCol>
                <a:gridCol w="1789813">
                  <a:extLst>
                    <a:ext uri="{9D8B030D-6E8A-4147-A177-3AD203B41FA5}">
                      <a16:colId xmlns:a16="http://schemas.microsoft.com/office/drawing/2014/main" val="4083656169"/>
                    </a:ext>
                  </a:extLst>
                </a:gridCol>
                <a:gridCol w="1789813">
                  <a:extLst>
                    <a:ext uri="{9D8B030D-6E8A-4147-A177-3AD203B41FA5}">
                      <a16:colId xmlns:a16="http://schemas.microsoft.com/office/drawing/2014/main" val="2608995121"/>
                    </a:ext>
                  </a:extLst>
                </a:gridCol>
                <a:gridCol w="1789813">
                  <a:extLst>
                    <a:ext uri="{9D8B030D-6E8A-4147-A177-3AD203B41FA5}">
                      <a16:colId xmlns:a16="http://schemas.microsoft.com/office/drawing/2014/main" val="842930060"/>
                    </a:ext>
                  </a:extLst>
                </a:gridCol>
                <a:gridCol w="1789813">
                  <a:extLst>
                    <a:ext uri="{9D8B030D-6E8A-4147-A177-3AD203B41FA5}">
                      <a16:colId xmlns:a16="http://schemas.microsoft.com/office/drawing/2014/main" val="2336328953"/>
                    </a:ext>
                  </a:extLst>
                </a:gridCol>
                <a:gridCol w="1789813">
                  <a:extLst>
                    <a:ext uri="{9D8B030D-6E8A-4147-A177-3AD203B41FA5}">
                      <a16:colId xmlns:a16="http://schemas.microsoft.com/office/drawing/2014/main" val="3172988818"/>
                    </a:ext>
                  </a:extLst>
                </a:gridCol>
              </a:tblGrid>
              <a:tr h="515833">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1338345">
                <a:tc>
                  <a:txBody>
                    <a:bodyPr/>
                    <a:lstStyle/>
                    <a:p>
                      <a:r>
                        <a:rPr lang="en-GB" dirty="0"/>
                        <a:t>Design Section </a:t>
                      </a:r>
                    </a:p>
                    <a:p>
                      <a:r>
                        <a:rPr lang="en-GB" dirty="0"/>
                        <a:t>Study Design</a:t>
                      </a:r>
                    </a:p>
                    <a:p>
                      <a:r>
                        <a:rPr lang="en-GB" dirty="0"/>
                        <a:t>IVs and DVs specified</a:t>
                      </a:r>
                    </a:p>
                  </a:txBody>
                  <a:tcPr/>
                </a:tc>
                <a:tc>
                  <a:txBody>
                    <a:bodyPr/>
                    <a:lstStyle/>
                    <a:p>
                      <a:r>
                        <a:rPr lang="en-GB" dirty="0"/>
                        <a:t>Missing or incorrect</a:t>
                      </a:r>
                    </a:p>
                  </a:txBody>
                  <a:tcPr/>
                </a:tc>
                <a:tc>
                  <a:txBody>
                    <a:bodyPr/>
                    <a:lstStyle/>
                    <a:p>
                      <a:r>
                        <a:rPr lang="en-GB" dirty="0"/>
                        <a:t>Limited evidence of understanding</a:t>
                      </a:r>
                    </a:p>
                  </a:txBody>
                  <a:tcPr/>
                </a:tc>
                <a:tc>
                  <a:txBody>
                    <a:bodyPr/>
                    <a:lstStyle/>
                    <a:p>
                      <a:r>
                        <a:rPr lang="en-GB" dirty="0"/>
                        <a:t>Competent but lacking detail</a:t>
                      </a:r>
                    </a:p>
                  </a:txBody>
                  <a:tcPr/>
                </a:tc>
                <a:tc>
                  <a:txBody>
                    <a:bodyPr/>
                    <a:lstStyle/>
                    <a:p>
                      <a:r>
                        <a:rPr lang="en-GB" dirty="0"/>
                        <a:t>A good level of understanding is evident</a:t>
                      </a:r>
                    </a:p>
                  </a:txBody>
                  <a:tcPr/>
                </a:tc>
                <a:tc>
                  <a:txBody>
                    <a:bodyPr/>
                    <a:lstStyle/>
                    <a:p>
                      <a:r>
                        <a:rPr lang="en-GB" dirty="0"/>
                        <a:t>Thorough understanding of study design/levels of measurement/IV/DV shown</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422272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Materials Section</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418300307"/>
              </p:ext>
            </p:extLst>
          </p:nvPr>
        </p:nvGraphicFramePr>
        <p:xfrm>
          <a:off x="239254" y="3117851"/>
          <a:ext cx="11312664" cy="3566160"/>
        </p:xfrm>
        <a:graphic>
          <a:graphicData uri="http://schemas.openxmlformats.org/drawingml/2006/table">
            <a:tbl>
              <a:tblPr firstRow="1" bandRow="1">
                <a:tableStyleId>{5C22544A-7EE6-4342-B048-85BDC9FD1C3A}</a:tableStyleId>
              </a:tblPr>
              <a:tblGrid>
                <a:gridCol w="1885444">
                  <a:extLst>
                    <a:ext uri="{9D8B030D-6E8A-4147-A177-3AD203B41FA5}">
                      <a16:colId xmlns:a16="http://schemas.microsoft.com/office/drawing/2014/main" val="328066089"/>
                    </a:ext>
                  </a:extLst>
                </a:gridCol>
                <a:gridCol w="1885444">
                  <a:extLst>
                    <a:ext uri="{9D8B030D-6E8A-4147-A177-3AD203B41FA5}">
                      <a16:colId xmlns:a16="http://schemas.microsoft.com/office/drawing/2014/main" val="4083656169"/>
                    </a:ext>
                  </a:extLst>
                </a:gridCol>
                <a:gridCol w="1885444">
                  <a:extLst>
                    <a:ext uri="{9D8B030D-6E8A-4147-A177-3AD203B41FA5}">
                      <a16:colId xmlns:a16="http://schemas.microsoft.com/office/drawing/2014/main" val="2608995121"/>
                    </a:ext>
                  </a:extLst>
                </a:gridCol>
                <a:gridCol w="1885444">
                  <a:extLst>
                    <a:ext uri="{9D8B030D-6E8A-4147-A177-3AD203B41FA5}">
                      <a16:colId xmlns:a16="http://schemas.microsoft.com/office/drawing/2014/main" val="842930060"/>
                    </a:ext>
                  </a:extLst>
                </a:gridCol>
                <a:gridCol w="1885444">
                  <a:extLst>
                    <a:ext uri="{9D8B030D-6E8A-4147-A177-3AD203B41FA5}">
                      <a16:colId xmlns:a16="http://schemas.microsoft.com/office/drawing/2014/main" val="2336328953"/>
                    </a:ext>
                  </a:extLst>
                </a:gridCol>
                <a:gridCol w="1885444">
                  <a:extLst>
                    <a:ext uri="{9D8B030D-6E8A-4147-A177-3AD203B41FA5}">
                      <a16:colId xmlns:a16="http://schemas.microsoft.com/office/drawing/2014/main" val="3172988818"/>
                    </a:ext>
                  </a:extLst>
                </a:gridCol>
              </a:tblGrid>
              <a:tr h="0">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1338345">
                <a:tc>
                  <a:txBody>
                    <a:bodyPr/>
                    <a:lstStyle/>
                    <a:p>
                      <a:r>
                        <a:rPr lang="en-GB" dirty="0"/>
                        <a:t>Materials </a:t>
                      </a:r>
                    </a:p>
                    <a:p>
                      <a:r>
                        <a:rPr lang="en-GB" dirty="0"/>
                        <a:t>Evidence of database use</a:t>
                      </a:r>
                    </a:p>
                    <a:p>
                      <a:r>
                        <a:rPr lang="en-GB" dirty="0"/>
                        <a:t>Stimulus parameters defined </a:t>
                      </a:r>
                    </a:p>
                    <a:p>
                      <a:r>
                        <a:rPr lang="en-GB" dirty="0"/>
                        <a:t>Appropriate stimuli used</a:t>
                      </a:r>
                    </a:p>
                    <a:p>
                      <a:r>
                        <a:rPr lang="en-GB" dirty="0"/>
                        <a:t>Trial visualisation or description</a:t>
                      </a:r>
                    </a:p>
                    <a:p>
                      <a:endParaRPr lang="en-GB" dirty="0"/>
                    </a:p>
                  </a:txBody>
                  <a:tcPr/>
                </a:tc>
                <a:tc>
                  <a:txBody>
                    <a:bodyPr/>
                    <a:lstStyle/>
                    <a:p>
                      <a:r>
                        <a:rPr lang="en-GB" dirty="0"/>
                        <a:t>Missing or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Missing trial level information</a:t>
                      </a:r>
                    </a:p>
                    <a:p>
                      <a:endParaRPr lang="en-GB" dirty="0"/>
                    </a:p>
                  </a:txBody>
                  <a:tcPr/>
                </a:tc>
                <a:tc>
                  <a:txBody>
                    <a:bodyPr/>
                    <a:lstStyle/>
                    <a:p>
                      <a:r>
                        <a:rPr lang="en-GB" dirty="0"/>
                        <a:t>Sparse knowledge of database use and setting appropriate parameters for stimuli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Missing or weak trial level information</a:t>
                      </a:r>
                    </a:p>
                    <a:p>
                      <a:endParaRPr lang="en-GB" dirty="0"/>
                    </a:p>
                  </a:txBody>
                  <a:tcPr/>
                </a:tc>
                <a:tc>
                  <a:txBody>
                    <a:bodyPr/>
                    <a:lstStyle/>
                    <a:p>
                      <a:r>
                        <a:rPr lang="en-GB" dirty="0"/>
                        <a:t>Clear attempts made to use the databases and set sensible parameters</a:t>
                      </a:r>
                    </a:p>
                    <a:p>
                      <a:r>
                        <a:rPr lang="en-GB" dirty="0"/>
                        <a:t>Attempts at providing trial level information</a:t>
                      </a:r>
                    </a:p>
                  </a:txBody>
                  <a:tcPr/>
                </a:tc>
                <a:tc>
                  <a:txBody>
                    <a:bodyPr/>
                    <a:lstStyle/>
                    <a:p>
                      <a:r>
                        <a:rPr lang="en-GB" dirty="0"/>
                        <a:t>Competent use of databases and parameters for stimuli</a:t>
                      </a:r>
                    </a:p>
                    <a:p>
                      <a:r>
                        <a:rPr lang="en-GB" dirty="0"/>
                        <a:t>Good trial level detail</a:t>
                      </a:r>
                    </a:p>
                  </a:txBody>
                  <a:tcPr/>
                </a:tc>
                <a:tc>
                  <a:txBody>
                    <a:bodyPr/>
                    <a:lstStyle/>
                    <a:p>
                      <a:r>
                        <a:rPr lang="en-GB" dirty="0"/>
                        <a:t>Thorough understanding of database use, well-reported and possible to replicate </a:t>
                      </a:r>
                    </a:p>
                    <a:p>
                      <a:r>
                        <a:rPr lang="en-GB" dirty="0"/>
                        <a:t>Excellent level of detail</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207276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Procedure Section</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1172201727"/>
              </p:ext>
            </p:extLst>
          </p:nvPr>
        </p:nvGraphicFramePr>
        <p:xfrm>
          <a:off x="239254" y="3117851"/>
          <a:ext cx="11312664" cy="3291840"/>
        </p:xfrm>
        <a:graphic>
          <a:graphicData uri="http://schemas.openxmlformats.org/drawingml/2006/table">
            <a:tbl>
              <a:tblPr firstRow="1" bandRow="1">
                <a:tableStyleId>{5C22544A-7EE6-4342-B048-85BDC9FD1C3A}</a:tableStyleId>
              </a:tblPr>
              <a:tblGrid>
                <a:gridCol w="1885444">
                  <a:extLst>
                    <a:ext uri="{9D8B030D-6E8A-4147-A177-3AD203B41FA5}">
                      <a16:colId xmlns:a16="http://schemas.microsoft.com/office/drawing/2014/main" val="328066089"/>
                    </a:ext>
                  </a:extLst>
                </a:gridCol>
                <a:gridCol w="1885444">
                  <a:extLst>
                    <a:ext uri="{9D8B030D-6E8A-4147-A177-3AD203B41FA5}">
                      <a16:colId xmlns:a16="http://schemas.microsoft.com/office/drawing/2014/main" val="4083656169"/>
                    </a:ext>
                  </a:extLst>
                </a:gridCol>
                <a:gridCol w="1885444">
                  <a:extLst>
                    <a:ext uri="{9D8B030D-6E8A-4147-A177-3AD203B41FA5}">
                      <a16:colId xmlns:a16="http://schemas.microsoft.com/office/drawing/2014/main" val="2608995121"/>
                    </a:ext>
                  </a:extLst>
                </a:gridCol>
                <a:gridCol w="1885444">
                  <a:extLst>
                    <a:ext uri="{9D8B030D-6E8A-4147-A177-3AD203B41FA5}">
                      <a16:colId xmlns:a16="http://schemas.microsoft.com/office/drawing/2014/main" val="842930060"/>
                    </a:ext>
                  </a:extLst>
                </a:gridCol>
                <a:gridCol w="1885444">
                  <a:extLst>
                    <a:ext uri="{9D8B030D-6E8A-4147-A177-3AD203B41FA5}">
                      <a16:colId xmlns:a16="http://schemas.microsoft.com/office/drawing/2014/main" val="2336328953"/>
                    </a:ext>
                  </a:extLst>
                </a:gridCol>
                <a:gridCol w="1885444">
                  <a:extLst>
                    <a:ext uri="{9D8B030D-6E8A-4147-A177-3AD203B41FA5}">
                      <a16:colId xmlns:a16="http://schemas.microsoft.com/office/drawing/2014/main" val="3172988818"/>
                    </a:ext>
                  </a:extLst>
                </a:gridCol>
              </a:tblGrid>
              <a:tr h="0">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1279252">
                <a:tc>
                  <a:txBody>
                    <a:bodyPr/>
                    <a:lstStyle/>
                    <a:p>
                      <a:r>
                        <a:rPr lang="en-GB" dirty="0"/>
                        <a:t>Accurate description of procedure</a:t>
                      </a:r>
                    </a:p>
                    <a:p>
                      <a:r>
                        <a:rPr lang="en-GB" dirty="0"/>
                        <a:t>Concise</a:t>
                      </a:r>
                    </a:p>
                    <a:p>
                      <a:r>
                        <a:rPr lang="en-GB" dirty="0"/>
                        <a:t>Could be replicated</a:t>
                      </a:r>
                    </a:p>
                  </a:txBody>
                  <a:tcPr/>
                </a:tc>
                <a:tc>
                  <a:txBody>
                    <a:bodyPr/>
                    <a:lstStyle/>
                    <a:p>
                      <a:r>
                        <a:rPr lang="en-GB" dirty="0"/>
                        <a:t>Missing or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Unable to replicate</a:t>
                      </a:r>
                    </a:p>
                    <a:p>
                      <a:endParaRPr lang="en-GB" dirty="0"/>
                    </a:p>
                  </a:txBody>
                  <a:tcPr/>
                </a:tc>
                <a:tc>
                  <a:txBody>
                    <a:bodyPr/>
                    <a:lstStyle/>
                    <a:p>
                      <a:r>
                        <a:rPr lang="en-GB" dirty="0"/>
                        <a:t>Limited grasp of concepts and content of a procedure 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Poorly written</a:t>
                      </a:r>
                    </a:p>
                    <a:p>
                      <a:r>
                        <a:rPr lang="en-GB" dirty="0"/>
                        <a:t>Unable to replicate</a:t>
                      </a:r>
                    </a:p>
                  </a:txBody>
                  <a:tcPr/>
                </a:tc>
                <a:tc>
                  <a:txBody>
                    <a:bodyPr/>
                    <a:lstStyle/>
                    <a:p>
                      <a:r>
                        <a:rPr lang="en-GB" dirty="0"/>
                        <a:t>Competent procedure section, lacking in some important detail </a:t>
                      </a:r>
                    </a:p>
                    <a:p>
                      <a:r>
                        <a:rPr lang="en-GB" dirty="0"/>
                        <a:t>Lacking clarity or poorly organised making replication difficult</a:t>
                      </a:r>
                    </a:p>
                  </a:txBody>
                  <a:tcPr/>
                </a:tc>
                <a:tc>
                  <a:txBody>
                    <a:bodyPr/>
                    <a:lstStyle/>
                    <a:p>
                      <a:r>
                        <a:rPr lang="en-GB" dirty="0"/>
                        <a:t>A good level of understanding is evident</a:t>
                      </a:r>
                    </a:p>
                    <a:p>
                      <a:r>
                        <a:rPr lang="en-GB" dirty="0"/>
                        <a:t>Replication probable</a:t>
                      </a:r>
                    </a:p>
                    <a:p>
                      <a:endParaRPr lang="en-GB" dirty="0"/>
                    </a:p>
                  </a:txBody>
                  <a:tcPr/>
                </a:tc>
                <a:tc>
                  <a:txBody>
                    <a:bodyPr/>
                    <a:lstStyle/>
                    <a:p>
                      <a:r>
                        <a:rPr lang="en-GB" dirty="0"/>
                        <a:t>Thorough understanding of the procedure section shown </a:t>
                      </a:r>
                    </a:p>
                    <a:p>
                      <a:r>
                        <a:rPr lang="en-GB" dirty="0"/>
                        <a:t>Well written, clear and concise</a:t>
                      </a:r>
                    </a:p>
                    <a:p>
                      <a:r>
                        <a:rPr lang="en-GB" dirty="0"/>
                        <a:t>Replication possible</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111984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References Section</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330506834"/>
              </p:ext>
            </p:extLst>
          </p:nvPr>
        </p:nvGraphicFramePr>
        <p:xfrm>
          <a:off x="239254" y="3117851"/>
          <a:ext cx="11312664" cy="2468880"/>
        </p:xfrm>
        <a:graphic>
          <a:graphicData uri="http://schemas.openxmlformats.org/drawingml/2006/table">
            <a:tbl>
              <a:tblPr firstRow="1" bandRow="1">
                <a:tableStyleId>{5C22544A-7EE6-4342-B048-85BDC9FD1C3A}</a:tableStyleId>
              </a:tblPr>
              <a:tblGrid>
                <a:gridCol w="1885444">
                  <a:extLst>
                    <a:ext uri="{9D8B030D-6E8A-4147-A177-3AD203B41FA5}">
                      <a16:colId xmlns:a16="http://schemas.microsoft.com/office/drawing/2014/main" val="328066089"/>
                    </a:ext>
                  </a:extLst>
                </a:gridCol>
                <a:gridCol w="1885444">
                  <a:extLst>
                    <a:ext uri="{9D8B030D-6E8A-4147-A177-3AD203B41FA5}">
                      <a16:colId xmlns:a16="http://schemas.microsoft.com/office/drawing/2014/main" val="4083656169"/>
                    </a:ext>
                  </a:extLst>
                </a:gridCol>
                <a:gridCol w="1885444">
                  <a:extLst>
                    <a:ext uri="{9D8B030D-6E8A-4147-A177-3AD203B41FA5}">
                      <a16:colId xmlns:a16="http://schemas.microsoft.com/office/drawing/2014/main" val="2608995121"/>
                    </a:ext>
                  </a:extLst>
                </a:gridCol>
                <a:gridCol w="1885444">
                  <a:extLst>
                    <a:ext uri="{9D8B030D-6E8A-4147-A177-3AD203B41FA5}">
                      <a16:colId xmlns:a16="http://schemas.microsoft.com/office/drawing/2014/main" val="842930060"/>
                    </a:ext>
                  </a:extLst>
                </a:gridCol>
                <a:gridCol w="1885444">
                  <a:extLst>
                    <a:ext uri="{9D8B030D-6E8A-4147-A177-3AD203B41FA5}">
                      <a16:colId xmlns:a16="http://schemas.microsoft.com/office/drawing/2014/main" val="2336328953"/>
                    </a:ext>
                  </a:extLst>
                </a:gridCol>
                <a:gridCol w="1885444">
                  <a:extLst>
                    <a:ext uri="{9D8B030D-6E8A-4147-A177-3AD203B41FA5}">
                      <a16:colId xmlns:a16="http://schemas.microsoft.com/office/drawing/2014/main" val="3172988818"/>
                    </a:ext>
                  </a:extLst>
                </a:gridCol>
              </a:tblGrid>
              <a:tr h="0">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1279252">
                <a:tc>
                  <a:txBody>
                    <a:bodyPr/>
                    <a:lstStyle/>
                    <a:p>
                      <a:r>
                        <a:rPr lang="en-GB" dirty="0"/>
                        <a:t>In-text citations used and in APA style</a:t>
                      </a:r>
                    </a:p>
                    <a:p>
                      <a:r>
                        <a:rPr lang="en-GB" dirty="0"/>
                        <a:t>Reference section formatted correctly in APA style</a:t>
                      </a:r>
                    </a:p>
                  </a:txBody>
                  <a:tcPr/>
                </a:tc>
                <a:tc>
                  <a:txBody>
                    <a:bodyPr/>
                    <a:lstStyle/>
                    <a:p>
                      <a:r>
                        <a:rPr lang="en-GB" dirty="0"/>
                        <a:t>Missing or incorrect</a:t>
                      </a:r>
                    </a:p>
                    <a:p>
                      <a:endParaRPr lang="en-GB" dirty="0"/>
                    </a:p>
                  </a:txBody>
                  <a:tcPr/>
                </a:tc>
                <a:tc>
                  <a:txBody>
                    <a:bodyPr/>
                    <a:lstStyle/>
                    <a:p>
                      <a:r>
                        <a:rPr lang="en-GB" dirty="0"/>
                        <a:t>Limited grasp of referencing evident</a:t>
                      </a:r>
                    </a:p>
                    <a:p>
                      <a:r>
                        <a:rPr lang="en-GB" dirty="0"/>
                        <a:t>Incorrect sources</a:t>
                      </a:r>
                    </a:p>
                  </a:txBody>
                  <a:tcPr/>
                </a:tc>
                <a:tc>
                  <a:txBody>
                    <a:bodyPr/>
                    <a:lstStyle/>
                    <a:p>
                      <a:r>
                        <a:rPr lang="en-GB" dirty="0"/>
                        <a:t>Clear attempts at referencing</a:t>
                      </a:r>
                    </a:p>
                    <a:p>
                      <a:r>
                        <a:rPr lang="en-GB" dirty="0"/>
                        <a:t>Several errors</a:t>
                      </a:r>
                    </a:p>
                  </a:txBody>
                  <a:tcPr/>
                </a:tc>
                <a:tc>
                  <a:txBody>
                    <a:bodyPr/>
                    <a:lstStyle/>
                    <a:p>
                      <a:r>
                        <a:rPr lang="en-GB" dirty="0"/>
                        <a:t>A good standard of referencing</a:t>
                      </a:r>
                    </a:p>
                    <a:p>
                      <a:r>
                        <a:rPr lang="en-GB" dirty="0"/>
                        <a:t>Minor errors</a:t>
                      </a:r>
                    </a:p>
                  </a:txBody>
                  <a:tcPr/>
                </a:tc>
                <a:tc>
                  <a:txBody>
                    <a:bodyPr/>
                    <a:lstStyle/>
                    <a:p>
                      <a:r>
                        <a:rPr lang="en-GB" dirty="0"/>
                        <a:t>Excellent referencing</a:t>
                      </a:r>
                    </a:p>
                    <a:p>
                      <a:r>
                        <a:rPr lang="en-GB" dirty="0"/>
                        <a:t>No errors</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26179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PsychoPy Experiment - Purpose</a:t>
            </a:r>
          </a:p>
        </p:txBody>
      </p:sp>
      <p:sp>
        <p:nvSpPr>
          <p:cNvPr id="3" name="Content Placeholder 2"/>
          <p:cNvSpPr>
            <a:spLocks noGrp="1"/>
          </p:cNvSpPr>
          <p:nvPr>
            <p:ph idx="1"/>
          </p:nvPr>
        </p:nvSpPr>
        <p:spPr>
          <a:xfrm>
            <a:off x="1316765" y="3040594"/>
            <a:ext cx="10235153" cy="3567173"/>
          </a:xfrm>
        </p:spPr>
        <p:txBody>
          <a:bodyPr anchor="t">
            <a:normAutofit/>
          </a:bodyPr>
          <a:lstStyle/>
          <a:p>
            <a:pPr marL="285750" indent="-285750"/>
            <a:r>
              <a:rPr lang="en-GB" dirty="0"/>
              <a:t>To consolidate understanding about experimental study design, replication, levels of measurement from Core 1</a:t>
            </a:r>
          </a:p>
          <a:p>
            <a:pPr marL="285750" indent="-285750"/>
            <a:r>
              <a:rPr lang="en-GB" dirty="0"/>
              <a:t>To develop skills in experimental research design and implementation</a:t>
            </a:r>
          </a:p>
          <a:p>
            <a:pPr marL="285750" indent="-285750"/>
            <a:r>
              <a:rPr lang="en-GB" dirty="0"/>
              <a:t>To work on problem solving skills and attention to detail</a:t>
            </a:r>
          </a:p>
        </p:txBody>
      </p:sp>
    </p:spTree>
    <p:extLst>
      <p:ext uri="{BB962C8B-B14F-4D97-AF65-F5344CB8AC3E}">
        <p14:creationId xmlns:p14="http://schemas.microsoft.com/office/powerpoint/2010/main" val="221074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PsychoPy Experiment- Requirements</a:t>
            </a:r>
          </a:p>
        </p:txBody>
      </p:sp>
      <p:sp>
        <p:nvSpPr>
          <p:cNvPr id="3" name="Content Placeholder 2"/>
          <p:cNvSpPr>
            <a:spLocks noGrp="1"/>
          </p:cNvSpPr>
          <p:nvPr>
            <p:ph idx="1"/>
          </p:nvPr>
        </p:nvSpPr>
        <p:spPr>
          <a:xfrm>
            <a:off x="1119322" y="2309835"/>
            <a:ext cx="9162362" cy="4035538"/>
          </a:xfrm>
        </p:spPr>
        <p:txBody>
          <a:bodyPr anchor="ctr">
            <a:normAutofit/>
          </a:bodyPr>
          <a:lstStyle/>
          <a:p>
            <a:r>
              <a:rPr lang="en-GB" sz="3200" b="1" dirty="0"/>
              <a:t>.</a:t>
            </a:r>
            <a:r>
              <a:rPr lang="en-GB" sz="3200" b="1" dirty="0" err="1"/>
              <a:t>psyexp</a:t>
            </a:r>
            <a:r>
              <a:rPr lang="en-GB" sz="3200" b="1" dirty="0"/>
              <a:t>  format with any associated conds files</a:t>
            </a:r>
            <a:endParaRPr lang="en-GB" dirty="0"/>
          </a:p>
          <a:p>
            <a:r>
              <a:rPr lang="en-GB" sz="3200" b="1" dirty="0"/>
              <a:t>Must contain</a:t>
            </a:r>
            <a:endParaRPr lang="en-GB" dirty="0"/>
          </a:p>
          <a:p>
            <a:pPr lvl="1" fontAlgn="base"/>
            <a:r>
              <a:rPr lang="en-GB" sz="2800" dirty="0"/>
              <a:t>Participant instructions</a:t>
            </a:r>
          </a:p>
          <a:p>
            <a:pPr lvl="1" fontAlgn="base"/>
            <a:r>
              <a:rPr lang="en-GB" sz="2800" dirty="0"/>
              <a:t>Practice block of 8 trials, with feedback</a:t>
            </a:r>
          </a:p>
          <a:p>
            <a:pPr lvl="1" fontAlgn="base"/>
            <a:r>
              <a:rPr lang="en-GB" sz="2800" dirty="0"/>
              <a:t>Trial block of 36 trials  which must collect accuracy and RT data</a:t>
            </a:r>
          </a:p>
          <a:p>
            <a:pPr lvl="1" fontAlgn="base"/>
            <a:r>
              <a:rPr lang="en-GB" sz="2800" dirty="0"/>
              <a:t>Debrief</a:t>
            </a:r>
          </a:p>
        </p:txBody>
      </p:sp>
    </p:spTree>
    <p:extLst>
      <p:ext uri="{BB962C8B-B14F-4D97-AF65-F5344CB8AC3E}">
        <p14:creationId xmlns:p14="http://schemas.microsoft.com/office/powerpoint/2010/main" val="3885823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10479</TotalTime>
  <Words>872</Words>
  <Application>Microsoft Office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experimental design &amp; programming</vt:lpstr>
      <vt:lpstr>Method Section - Purpose</vt:lpstr>
      <vt:lpstr>Method Section - Requirements</vt:lpstr>
      <vt:lpstr>Criteria for Success – Design Section</vt:lpstr>
      <vt:lpstr>Criteria for Success – Materials Section</vt:lpstr>
      <vt:lpstr>Criteria for Success – Procedure Section</vt:lpstr>
      <vt:lpstr>Criteria for Success – References Section</vt:lpstr>
      <vt:lpstr>PsychoPy Experiment - Purpose</vt:lpstr>
      <vt:lpstr>PsychoPy Experiment- Requirements</vt:lpstr>
      <vt:lpstr>Criteria for Success – PsychoPy Experiment</vt:lpstr>
      <vt:lpstr>Criteria for Success – PsychoPy 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28</cp:revision>
  <dcterms:created xsi:type="dcterms:W3CDTF">2021-01-25T12:25:17Z</dcterms:created>
  <dcterms:modified xsi:type="dcterms:W3CDTF">2023-10-12T10:27:08Z</dcterms:modified>
</cp:coreProperties>
</file>