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 id="2147483965" r:id="rId2"/>
  </p:sldMasterIdLst>
  <p:notesMasterIdLst>
    <p:notesMasterId r:id="rId32"/>
  </p:notesMasterIdLst>
  <p:sldIdLst>
    <p:sldId id="256" r:id="rId3"/>
    <p:sldId id="258" r:id="rId4"/>
    <p:sldId id="274" r:id="rId5"/>
    <p:sldId id="257" r:id="rId6"/>
    <p:sldId id="259" r:id="rId7"/>
    <p:sldId id="260" r:id="rId8"/>
    <p:sldId id="261" r:id="rId9"/>
    <p:sldId id="262" r:id="rId10"/>
    <p:sldId id="265" r:id="rId11"/>
    <p:sldId id="266" r:id="rId12"/>
    <p:sldId id="263" r:id="rId13"/>
    <p:sldId id="280" r:id="rId14"/>
    <p:sldId id="281" r:id="rId15"/>
    <p:sldId id="283" r:id="rId16"/>
    <p:sldId id="275" r:id="rId17"/>
    <p:sldId id="276" r:id="rId18"/>
    <p:sldId id="277" r:id="rId19"/>
    <p:sldId id="278" r:id="rId20"/>
    <p:sldId id="264" r:id="rId21"/>
    <p:sldId id="269" r:id="rId22"/>
    <p:sldId id="273" r:id="rId23"/>
    <p:sldId id="284" r:id="rId24"/>
    <p:sldId id="285" r:id="rId25"/>
    <p:sldId id="286" r:id="rId26"/>
    <p:sldId id="282" r:id="rId27"/>
    <p:sldId id="270" r:id="rId28"/>
    <p:sldId id="279" r:id="rId29"/>
    <p:sldId id="271" r:id="rId30"/>
    <p:sldId id="27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FFFF"/>
    <a:srgbClr val="111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12" autoAdjust="0"/>
    <p:restoredTop sz="94660"/>
  </p:normalViewPr>
  <p:slideViewPr>
    <p:cSldViewPr snapToGrid="0">
      <p:cViewPr varScale="1">
        <p:scale>
          <a:sx n="86" d="100"/>
          <a:sy n="86" d="100"/>
        </p:scale>
        <p:origin x="2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37123-0998-465B-9584-FDFD2861FDEF}" type="datetimeFigureOut">
              <a:rPr lang="en-IN" smtClean="0"/>
              <a:t>31-03-2022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E243F-09BF-4B49-8891-CA82BB47DC0C}" type="slidenum">
              <a:rPr lang="en-IN" smtClean="0"/>
              <a:t>‹#›</a:t>
            </a:fld>
            <a:endParaRPr lang="en-IN"/>
          </a:p>
        </p:txBody>
      </p:sp>
    </p:spTree>
    <p:extLst>
      <p:ext uri="{BB962C8B-B14F-4D97-AF65-F5344CB8AC3E}">
        <p14:creationId xmlns:p14="http://schemas.microsoft.com/office/powerpoint/2010/main" val="1176033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02EEE-244B-4581-B11C-CA27ACFDA8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553CEF-A371-4977-89EF-820DCA9812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5F1518-5120-4715-BF0B-3CC5532F8DB8}"/>
              </a:ext>
            </a:extLst>
          </p:cNvPr>
          <p:cNvSpPr>
            <a:spLocks noGrp="1"/>
          </p:cNvSpPr>
          <p:nvPr>
            <p:ph type="dt" sz="half" idx="10"/>
          </p:nvPr>
        </p:nvSpPr>
        <p:spPr/>
        <p:txBody>
          <a:bodyPr/>
          <a:lstStyle/>
          <a:p>
            <a:fld id="{58E5E26B-ED51-4702-9EC1-B57CBB6A8956}" type="datetimeFigureOut">
              <a:rPr lang="en-IN" smtClean="0"/>
              <a:t>31-03-2022</a:t>
            </a:fld>
            <a:endParaRPr lang="en-IN"/>
          </a:p>
        </p:txBody>
      </p:sp>
      <p:sp>
        <p:nvSpPr>
          <p:cNvPr id="5" name="Footer Placeholder 4">
            <a:extLst>
              <a:ext uri="{FF2B5EF4-FFF2-40B4-BE49-F238E27FC236}">
                <a16:creationId xmlns:a16="http://schemas.microsoft.com/office/drawing/2014/main" id="{B0E04274-283E-4ED4-8F0B-CB8CBE6A50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FF5AA8-1AC3-4E41-BD25-7D69140DBBA6}"/>
              </a:ext>
            </a:extLst>
          </p:cNvPr>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338398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AB55-9475-4135-B31C-16F1205A8F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E86ED4-9E97-44FB-B56F-B15D0D4F9A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DA777E-8D49-427D-A0CE-AFE2228A6454}"/>
              </a:ext>
            </a:extLst>
          </p:cNvPr>
          <p:cNvSpPr>
            <a:spLocks noGrp="1"/>
          </p:cNvSpPr>
          <p:nvPr>
            <p:ph type="dt" sz="half" idx="10"/>
          </p:nvPr>
        </p:nvSpPr>
        <p:spPr/>
        <p:txBody>
          <a:bodyPr/>
          <a:lstStyle/>
          <a:p>
            <a:fld id="{58E5E26B-ED51-4702-9EC1-B57CBB6A8956}" type="datetimeFigureOut">
              <a:rPr lang="en-IN" smtClean="0"/>
              <a:t>31-03-2022</a:t>
            </a:fld>
            <a:endParaRPr lang="en-IN"/>
          </a:p>
        </p:txBody>
      </p:sp>
      <p:sp>
        <p:nvSpPr>
          <p:cNvPr id="5" name="Footer Placeholder 4">
            <a:extLst>
              <a:ext uri="{FF2B5EF4-FFF2-40B4-BE49-F238E27FC236}">
                <a16:creationId xmlns:a16="http://schemas.microsoft.com/office/drawing/2014/main" id="{FF020F7F-B180-4640-B847-788C4FD0DD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E286CA-7F87-4319-9D6B-6D890F9ED718}"/>
              </a:ext>
            </a:extLst>
          </p:cNvPr>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253749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3B0F1A-4ADA-4DEB-BA80-2380FB2077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991B52-181B-4AC3-BC32-9A1A8318B2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B9B1E2-E1E8-46B8-97C0-9C547DA616DD}"/>
              </a:ext>
            </a:extLst>
          </p:cNvPr>
          <p:cNvSpPr>
            <a:spLocks noGrp="1"/>
          </p:cNvSpPr>
          <p:nvPr>
            <p:ph type="dt" sz="half" idx="10"/>
          </p:nvPr>
        </p:nvSpPr>
        <p:spPr/>
        <p:txBody>
          <a:bodyPr/>
          <a:lstStyle/>
          <a:p>
            <a:fld id="{58E5E26B-ED51-4702-9EC1-B57CBB6A8956}" type="datetimeFigureOut">
              <a:rPr lang="en-IN" smtClean="0"/>
              <a:t>31-03-2022</a:t>
            </a:fld>
            <a:endParaRPr lang="en-IN"/>
          </a:p>
        </p:txBody>
      </p:sp>
      <p:sp>
        <p:nvSpPr>
          <p:cNvPr id="5" name="Footer Placeholder 4">
            <a:extLst>
              <a:ext uri="{FF2B5EF4-FFF2-40B4-BE49-F238E27FC236}">
                <a16:creationId xmlns:a16="http://schemas.microsoft.com/office/drawing/2014/main" id="{7BD0F503-1766-457A-81EB-3CD662C877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25BF79-1733-4537-9C33-D27ECE45FE4D}"/>
              </a:ext>
            </a:extLst>
          </p:cNvPr>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3203685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8E5E26B-ED51-4702-9EC1-B57CBB6A8956}" type="datetimeFigureOut">
              <a:rPr lang="en-IN" smtClean="0"/>
              <a:t>31-03-2022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3681470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5E26B-ED51-4702-9EC1-B57CBB6A8956}"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3007927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5E26B-ED51-4702-9EC1-B57CBB6A8956}"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193014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E5E26B-ED51-4702-9EC1-B57CBB6A8956}" type="datetimeFigureOut">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3851371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E5E26B-ED51-4702-9EC1-B57CBB6A8956}" type="datetimeFigureOut">
              <a:rPr lang="en-IN" smtClean="0"/>
              <a:t>31-03-2022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725012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E5E26B-ED51-4702-9EC1-B57CBB6A8956}" type="datetimeFigureOut">
              <a:rPr lang="en-IN" smtClean="0"/>
              <a:t>31-03-2022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15979080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5E26B-ED51-4702-9EC1-B57CBB6A8956}" type="datetimeFigureOut">
              <a:rPr lang="en-IN" smtClean="0"/>
              <a:t>31-03-2022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31448223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E5E26B-ED51-4702-9EC1-B57CBB6A8956}" type="datetimeFigureOut">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3191257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F8310-12E5-49B0-BEB1-F662551488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7B89F7-5AA7-49A2-979B-C9A41E1A27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24E6AB-151C-4218-AAB2-1CD6CDBCFC5F}"/>
              </a:ext>
            </a:extLst>
          </p:cNvPr>
          <p:cNvSpPr>
            <a:spLocks noGrp="1"/>
          </p:cNvSpPr>
          <p:nvPr>
            <p:ph type="dt" sz="half" idx="10"/>
          </p:nvPr>
        </p:nvSpPr>
        <p:spPr/>
        <p:txBody>
          <a:bodyPr/>
          <a:lstStyle/>
          <a:p>
            <a:fld id="{58E5E26B-ED51-4702-9EC1-B57CBB6A8956}" type="datetimeFigureOut">
              <a:rPr lang="en-IN" smtClean="0"/>
              <a:t>31-03-2022</a:t>
            </a:fld>
            <a:endParaRPr lang="en-IN"/>
          </a:p>
        </p:txBody>
      </p:sp>
      <p:sp>
        <p:nvSpPr>
          <p:cNvPr id="5" name="Footer Placeholder 4">
            <a:extLst>
              <a:ext uri="{FF2B5EF4-FFF2-40B4-BE49-F238E27FC236}">
                <a16:creationId xmlns:a16="http://schemas.microsoft.com/office/drawing/2014/main" id="{D56FB4D3-9A05-48B8-8914-32466BBE82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16B6B1-5A99-433E-BD84-570363670130}"/>
              </a:ext>
            </a:extLst>
          </p:cNvPr>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671439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E5E26B-ED51-4702-9EC1-B57CBB6A8956}" type="datetimeFigureOut">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4007481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E5E26B-ED51-4702-9EC1-B57CBB6A8956}" type="datetimeFigureOut">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1922111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E5E26B-ED51-4702-9EC1-B57CBB6A8956}" type="datetimeFigureOut">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3878892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E5E26B-ED51-4702-9EC1-B57CBB6A8956}" type="datetimeFigureOut">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82786E-3DD3-4701-B5CF-413EC72672E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65845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E5E26B-ED51-4702-9EC1-B57CBB6A8956}" type="datetimeFigureOut">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17247942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E5E26B-ED51-4702-9EC1-B57CBB6A8956}" type="datetimeFigureOut">
              <a:rPr lang="en-IN" smtClean="0"/>
              <a:t>31-03-2022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19552308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E5E26B-ED51-4702-9EC1-B57CBB6A8956}" type="datetimeFigureOut">
              <a:rPr lang="en-IN" smtClean="0"/>
              <a:t>31-03-2022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28111778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5E26B-ED51-4702-9EC1-B57CBB6A8956}"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35578552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5E26B-ED51-4702-9EC1-B57CBB6A8956}"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3979297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01C2-2E74-4CE9-9EA5-213D363408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1A5594-1423-449E-AAEF-910BE0B293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AA7B05-0A82-465E-8789-FE53380910F0}"/>
              </a:ext>
            </a:extLst>
          </p:cNvPr>
          <p:cNvSpPr>
            <a:spLocks noGrp="1"/>
          </p:cNvSpPr>
          <p:nvPr>
            <p:ph type="dt" sz="half" idx="10"/>
          </p:nvPr>
        </p:nvSpPr>
        <p:spPr/>
        <p:txBody>
          <a:bodyPr/>
          <a:lstStyle/>
          <a:p>
            <a:fld id="{58E5E26B-ED51-4702-9EC1-B57CBB6A8956}" type="datetimeFigureOut">
              <a:rPr lang="en-IN" smtClean="0"/>
              <a:t>31-03-2022</a:t>
            </a:fld>
            <a:endParaRPr lang="en-IN"/>
          </a:p>
        </p:txBody>
      </p:sp>
      <p:sp>
        <p:nvSpPr>
          <p:cNvPr id="5" name="Footer Placeholder 4">
            <a:extLst>
              <a:ext uri="{FF2B5EF4-FFF2-40B4-BE49-F238E27FC236}">
                <a16:creationId xmlns:a16="http://schemas.microsoft.com/office/drawing/2014/main" id="{4EEEB7B8-C933-45B7-A7FB-DBC00311F6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84B693-4D49-42E1-9C4F-51A9C57BD205}"/>
              </a:ext>
            </a:extLst>
          </p:cNvPr>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213753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94A7-AB9B-4660-931C-2FF5D69CA6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E0D51C-53CF-4106-9C51-EB0256E585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3CBDF8-216B-4E08-8F87-53E5538D9D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18376B-8BAE-4089-A3CD-05746ACAD43F}"/>
              </a:ext>
            </a:extLst>
          </p:cNvPr>
          <p:cNvSpPr>
            <a:spLocks noGrp="1"/>
          </p:cNvSpPr>
          <p:nvPr>
            <p:ph type="dt" sz="half" idx="10"/>
          </p:nvPr>
        </p:nvSpPr>
        <p:spPr/>
        <p:txBody>
          <a:bodyPr/>
          <a:lstStyle/>
          <a:p>
            <a:fld id="{58E5E26B-ED51-4702-9EC1-B57CBB6A8956}" type="datetimeFigureOut">
              <a:rPr lang="en-IN" smtClean="0"/>
              <a:t>31-03-2022</a:t>
            </a:fld>
            <a:endParaRPr lang="en-IN"/>
          </a:p>
        </p:txBody>
      </p:sp>
      <p:sp>
        <p:nvSpPr>
          <p:cNvPr id="6" name="Footer Placeholder 5">
            <a:extLst>
              <a:ext uri="{FF2B5EF4-FFF2-40B4-BE49-F238E27FC236}">
                <a16:creationId xmlns:a16="http://schemas.microsoft.com/office/drawing/2014/main" id="{8991E7C3-C317-4F99-905D-DC9A6C72A8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B9197-9352-4A09-A078-178CB2CDDF7B}"/>
              </a:ext>
            </a:extLst>
          </p:cNvPr>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291599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57BE-09F2-4CAB-8CAD-128D663B60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33CF0C-78FE-40FD-847F-9F69D68D9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9E684F-5DE0-4961-9C96-C0314D58F2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7A3D54-C469-4541-B794-203C3A2E3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0AC19F-DB1F-4340-B1EC-A40989D921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16659F-55E0-4413-824C-8948BE56CF96}"/>
              </a:ext>
            </a:extLst>
          </p:cNvPr>
          <p:cNvSpPr>
            <a:spLocks noGrp="1"/>
          </p:cNvSpPr>
          <p:nvPr>
            <p:ph type="dt" sz="half" idx="10"/>
          </p:nvPr>
        </p:nvSpPr>
        <p:spPr/>
        <p:txBody>
          <a:bodyPr/>
          <a:lstStyle/>
          <a:p>
            <a:fld id="{58E5E26B-ED51-4702-9EC1-B57CBB6A8956}" type="datetimeFigureOut">
              <a:rPr lang="en-IN" smtClean="0"/>
              <a:t>31-03-2022</a:t>
            </a:fld>
            <a:endParaRPr lang="en-IN"/>
          </a:p>
        </p:txBody>
      </p:sp>
      <p:sp>
        <p:nvSpPr>
          <p:cNvPr id="8" name="Footer Placeholder 7">
            <a:extLst>
              <a:ext uri="{FF2B5EF4-FFF2-40B4-BE49-F238E27FC236}">
                <a16:creationId xmlns:a16="http://schemas.microsoft.com/office/drawing/2014/main" id="{F9CAD651-2B2A-4BFF-9F11-9AFD4A0F93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4F66D1-460C-43B3-94DE-1F6D0DC847A4}"/>
              </a:ext>
            </a:extLst>
          </p:cNvPr>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3817096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7907-34AA-4B25-9AAE-4F316544EE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003244-D3E1-4C7F-B64B-AC4F6AA219B4}"/>
              </a:ext>
            </a:extLst>
          </p:cNvPr>
          <p:cNvSpPr>
            <a:spLocks noGrp="1"/>
          </p:cNvSpPr>
          <p:nvPr>
            <p:ph type="dt" sz="half" idx="10"/>
          </p:nvPr>
        </p:nvSpPr>
        <p:spPr/>
        <p:txBody>
          <a:bodyPr/>
          <a:lstStyle/>
          <a:p>
            <a:fld id="{58E5E26B-ED51-4702-9EC1-B57CBB6A8956}" type="datetimeFigureOut">
              <a:rPr lang="en-IN" smtClean="0"/>
              <a:t>31-03-2022</a:t>
            </a:fld>
            <a:endParaRPr lang="en-IN"/>
          </a:p>
        </p:txBody>
      </p:sp>
      <p:sp>
        <p:nvSpPr>
          <p:cNvPr id="4" name="Footer Placeholder 3">
            <a:extLst>
              <a:ext uri="{FF2B5EF4-FFF2-40B4-BE49-F238E27FC236}">
                <a16:creationId xmlns:a16="http://schemas.microsoft.com/office/drawing/2014/main" id="{0C9F6938-D78F-46AF-A6F5-F5B3A3D1E8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5E065F-14B9-480A-BE51-62EAB98789A2}"/>
              </a:ext>
            </a:extLst>
          </p:cNvPr>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4180253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F64F8C-335B-4A57-9BFD-EF883CD3B3A9}"/>
              </a:ext>
            </a:extLst>
          </p:cNvPr>
          <p:cNvSpPr>
            <a:spLocks noGrp="1"/>
          </p:cNvSpPr>
          <p:nvPr>
            <p:ph type="dt" sz="half" idx="10"/>
          </p:nvPr>
        </p:nvSpPr>
        <p:spPr/>
        <p:txBody>
          <a:bodyPr/>
          <a:lstStyle/>
          <a:p>
            <a:fld id="{58E5E26B-ED51-4702-9EC1-B57CBB6A8956}" type="datetimeFigureOut">
              <a:rPr lang="en-IN" smtClean="0"/>
              <a:t>31-03-2022</a:t>
            </a:fld>
            <a:endParaRPr lang="en-IN"/>
          </a:p>
        </p:txBody>
      </p:sp>
      <p:sp>
        <p:nvSpPr>
          <p:cNvPr id="3" name="Footer Placeholder 2">
            <a:extLst>
              <a:ext uri="{FF2B5EF4-FFF2-40B4-BE49-F238E27FC236}">
                <a16:creationId xmlns:a16="http://schemas.microsoft.com/office/drawing/2014/main" id="{8872EBCF-89C1-4AF3-9D9B-194CAF020B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C80945-D776-49B2-B9CB-473C85D9B706}"/>
              </a:ext>
            </a:extLst>
          </p:cNvPr>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3033284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78ED-2085-4952-AAAE-37C4D7F16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2281E8-E87C-45BA-93A0-19F5A11A1F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3E77C7-7C11-43A4-83C9-83D7AC528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1D6669-F31A-4A34-A521-DE402EA25A98}"/>
              </a:ext>
            </a:extLst>
          </p:cNvPr>
          <p:cNvSpPr>
            <a:spLocks noGrp="1"/>
          </p:cNvSpPr>
          <p:nvPr>
            <p:ph type="dt" sz="half" idx="10"/>
          </p:nvPr>
        </p:nvSpPr>
        <p:spPr/>
        <p:txBody>
          <a:bodyPr/>
          <a:lstStyle/>
          <a:p>
            <a:fld id="{58E5E26B-ED51-4702-9EC1-B57CBB6A8956}" type="datetimeFigureOut">
              <a:rPr lang="en-IN" smtClean="0"/>
              <a:t>31-03-2022</a:t>
            </a:fld>
            <a:endParaRPr lang="en-IN"/>
          </a:p>
        </p:txBody>
      </p:sp>
      <p:sp>
        <p:nvSpPr>
          <p:cNvPr id="6" name="Footer Placeholder 5">
            <a:extLst>
              <a:ext uri="{FF2B5EF4-FFF2-40B4-BE49-F238E27FC236}">
                <a16:creationId xmlns:a16="http://schemas.microsoft.com/office/drawing/2014/main" id="{39E8C145-16FF-430B-BAFB-B12EC02A3F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37EA21-C501-4C5A-9B3B-E11B9FB8D125}"/>
              </a:ext>
            </a:extLst>
          </p:cNvPr>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10030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D43A-BE87-4CBF-A2E0-B1EC27F2E0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7A707B-EF60-4E7E-816A-8C88B559F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084DDD-E9DF-4757-B907-3BDA3B413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C35AAD-D777-42A8-B6DF-2C2211317A4B}"/>
              </a:ext>
            </a:extLst>
          </p:cNvPr>
          <p:cNvSpPr>
            <a:spLocks noGrp="1"/>
          </p:cNvSpPr>
          <p:nvPr>
            <p:ph type="dt" sz="half" idx="10"/>
          </p:nvPr>
        </p:nvSpPr>
        <p:spPr/>
        <p:txBody>
          <a:bodyPr/>
          <a:lstStyle/>
          <a:p>
            <a:fld id="{58E5E26B-ED51-4702-9EC1-B57CBB6A8956}" type="datetimeFigureOut">
              <a:rPr lang="en-IN" smtClean="0"/>
              <a:t>31-03-2022</a:t>
            </a:fld>
            <a:endParaRPr lang="en-IN"/>
          </a:p>
        </p:txBody>
      </p:sp>
      <p:sp>
        <p:nvSpPr>
          <p:cNvPr id="6" name="Footer Placeholder 5">
            <a:extLst>
              <a:ext uri="{FF2B5EF4-FFF2-40B4-BE49-F238E27FC236}">
                <a16:creationId xmlns:a16="http://schemas.microsoft.com/office/drawing/2014/main" id="{FC3E922E-CC02-4058-85CD-47C3F37D87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7DA96C-4D4C-4D15-9DFC-F695F03E324C}"/>
              </a:ext>
            </a:extLst>
          </p:cNvPr>
          <p:cNvSpPr>
            <a:spLocks noGrp="1"/>
          </p:cNvSpPr>
          <p:nvPr>
            <p:ph type="sldNum" sz="quarter" idx="12"/>
          </p:nvPr>
        </p:nvSpPr>
        <p:spPr/>
        <p:txBody>
          <a:bodyPr/>
          <a:lstStyle/>
          <a:p>
            <a:fld id="{AE82786E-3DD3-4701-B5CF-413EC72672EF}" type="slidenum">
              <a:rPr lang="en-IN" smtClean="0"/>
              <a:t>‹#›</a:t>
            </a:fld>
            <a:endParaRPr lang="en-IN"/>
          </a:p>
        </p:txBody>
      </p:sp>
    </p:spTree>
    <p:extLst>
      <p:ext uri="{BB962C8B-B14F-4D97-AF65-F5344CB8AC3E}">
        <p14:creationId xmlns:p14="http://schemas.microsoft.com/office/powerpoint/2010/main" val="1923792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8EABEC-F7E7-4B8D-B156-51741E4849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39A17B-219E-42A0-8845-775CBF565C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C0B95-B3F7-466C-B479-58D0855508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5E26B-ED51-4702-9EC1-B57CBB6A8956}" type="datetimeFigureOut">
              <a:rPr lang="en-IN" smtClean="0"/>
              <a:t>31-03-2022</a:t>
            </a:fld>
            <a:endParaRPr lang="en-IN"/>
          </a:p>
        </p:txBody>
      </p:sp>
      <p:sp>
        <p:nvSpPr>
          <p:cNvPr id="5" name="Footer Placeholder 4">
            <a:extLst>
              <a:ext uri="{FF2B5EF4-FFF2-40B4-BE49-F238E27FC236}">
                <a16:creationId xmlns:a16="http://schemas.microsoft.com/office/drawing/2014/main" id="{0E3432A6-8581-49E4-A3E9-93422232F0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4D1926-07A1-4640-A697-7713FC9969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82786E-3DD3-4701-B5CF-413EC72672EF}" type="slidenum">
              <a:rPr lang="en-IN" smtClean="0"/>
              <a:t>‹#›</a:t>
            </a:fld>
            <a:endParaRPr lang="en-IN"/>
          </a:p>
        </p:txBody>
      </p:sp>
    </p:spTree>
    <p:extLst>
      <p:ext uri="{BB962C8B-B14F-4D97-AF65-F5344CB8AC3E}">
        <p14:creationId xmlns:p14="http://schemas.microsoft.com/office/powerpoint/2010/main" val="842513789"/>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8E5E26B-ED51-4702-9EC1-B57CBB6A8956}" type="datetimeFigureOut">
              <a:rPr lang="en-IN" smtClean="0"/>
              <a:t>31-03-2022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E82786E-3DD3-4701-B5CF-413EC72672EF}" type="slidenum">
              <a:rPr lang="en-IN" smtClean="0"/>
              <a:t>‹#›</a:t>
            </a:fld>
            <a:endParaRPr lang="en-IN"/>
          </a:p>
        </p:txBody>
      </p:sp>
    </p:spTree>
    <p:extLst>
      <p:ext uri="{BB962C8B-B14F-4D97-AF65-F5344CB8AC3E}">
        <p14:creationId xmlns:p14="http://schemas.microsoft.com/office/powerpoint/2010/main" val="3171032343"/>
      </p:ext>
    </p:extLst>
  </p:cSld>
  <p:clrMap bg1="dk1" tx1="lt1" bg2="dk2" tx2="lt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 id="214748398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hrns/49943667068/" TargetMode="External"/><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8" Type="http://schemas.openxmlformats.org/officeDocument/2006/relationships/hyperlink" Target="https://towardsdatascience.com/understanding-automatic-text-summarization-2-abstractive-methods-7099fa8656fe" TargetMode="External"/><Relationship Id="rId13" Type="http://schemas.openxmlformats.org/officeDocument/2006/relationships/hyperlink" Target="https://towardsdatascience.com/summarization-has-gotten-commoditized-thanks-to-bert-9bb73f2d6922" TargetMode="External"/><Relationship Id="rId3" Type="http://schemas.openxmlformats.org/officeDocument/2006/relationships/hyperlink" Target="https://www.researchgate.net/publication/335660514_Web-Based_Automation_Speech-to-Text_Application_using_Audio_Recording_for_Meeting_Speech" TargetMode="External"/><Relationship Id="rId7" Type="http://schemas.openxmlformats.org/officeDocument/2006/relationships/hyperlink" Target="https://towardsdatascience.com/understanding-automatic-text-summarization-1-extractive-methods-8eb512b21ecc" TargetMode="External"/><Relationship Id="rId12" Type="http://schemas.openxmlformats.org/officeDocument/2006/relationships/hyperlink" Target="https://towardsdatascience.com/text-summarization-using-deep-neural-networks-e7ee7521d804" TargetMode="External"/><Relationship Id="rId2" Type="http://schemas.openxmlformats.org/officeDocument/2006/relationships/hyperlink" Target="https://api.semanticscholar.org/CorpusID:204861059" TargetMode="External"/><Relationship Id="rId1" Type="http://schemas.openxmlformats.org/officeDocument/2006/relationships/slideLayout" Target="../slideLayouts/slideLayout17.xml"/><Relationship Id="rId6" Type="http://schemas.openxmlformats.org/officeDocument/2006/relationships/hyperlink" Target="https://www.youtube.com/redirect?event=video_description&amp;redir_token=QUFFLUhqbEhDZmJJVjBMVzZyZE5kV1Z6LTRlR09NVmRFd3xBQ3Jtc0tsbzg1eE0yVUpESllob2NGcXF3R2NQSkt2b2RYNWxubEtoVHhCMVFqbjVKYnJnSjE0QjJqYzA3ckxTbkIzYkRkS0FfVHZHc1NIbGNpV2Jmb1RBajBFN2p6MXZCYkt3Vnk3UjAtMnZWSGF3eWhBamlNRQ&amp;q=https%3A%2F%2Farxiv.org%2Fpdf%2F1912.08777.pdf" TargetMode="External"/><Relationship Id="rId11" Type="http://schemas.openxmlformats.org/officeDocument/2006/relationships/hyperlink" Target="https://medium.com/luisfredgs/automatic-text-summarization-with-machine-learning-an-overview-68ded5717a25" TargetMode="External"/><Relationship Id="rId5" Type="http://schemas.openxmlformats.org/officeDocument/2006/relationships/hyperlink" Target="https://easychair.org/publications/preprint/KdNl" TargetMode="External"/><Relationship Id="rId10" Type="http://schemas.openxmlformats.org/officeDocument/2006/relationships/hyperlink" Target="https://www.geeksforgeeks.org/multilingual-google-meet-summarizer-python-project/" TargetMode="External"/><Relationship Id="rId4" Type="http://schemas.openxmlformats.org/officeDocument/2006/relationships/hyperlink" Target="https://www.researchgate.net/publication/320673140_A_New_Human_Voice_Recognition_System/link/5a9aef57aca2721e3f3015c2/download" TargetMode="External"/><Relationship Id="rId9" Type="http://schemas.openxmlformats.org/officeDocument/2006/relationships/hyperlink" Target="https://www.nltk.org/" TargetMode="External"/><Relationship Id="rId14" Type="http://schemas.openxmlformats.org/officeDocument/2006/relationships/hyperlink" Target="https://medium.com/analytics-vidhya/text-summarization-using-bert-gpt2-xlnet-5ee80608e961"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7.xml"/><Relationship Id="rId5" Type="http://schemas.openxmlformats.org/officeDocument/2006/relationships/hyperlink" Target="https://creativecommons.org/licenses/by/3.0/" TargetMode="External"/><Relationship Id="rId4" Type="http://schemas.openxmlformats.org/officeDocument/2006/relationships/hyperlink" Target="https://www.flickr.com/photos/iaea_imagebank/5048988639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CD180-8CDE-45BB-895A-ABB0DA28A1BB}"/>
              </a:ext>
            </a:extLst>
          </p:cNvPr>
          <p:cNvSpPr>
            <a:spLocks noGrp="1"/>
          </p:cNvSpPr>
          <p:nvPr>
            <p:ph type="ctrTitle"/>
          </p:nvPr>
        </p:nvSpPr>
        <p:spPr>
          <a:xfrm>
            <a:off x="1641985" y="1433642"/>
            <a:ext cx="8750710" cy="1865710"/>
          </a:xfrm>
        </p:spPr>
        <p:txBody>
          <a:bodyPr>
            <a:noAutofit/>
          </a:bodyPr>
          <a:lstStyle/>
          <a:p>
            <a:r>
              <a:rPr lang="en-IN" sz="3600" dirty="0">
                <a:solidFill>
                  <a:schemeClr val="bg1"/>
                </a:solidFill>
              </a:rPr>
              <a:t>Fr. Conceicao Rodrigues College of Engineering</a:t>
            </a:r>
            <a:br>
              <a:rPr lang="en-IN" sz="3600" dirty="0">
                <a:solidFill>
                  <a:schemeClr val="bg1"/>
                </a:solidFill>
              </a:rPr>
            </a:br>
            <a:r>
              <a:rPr lang="en-IN" sz="3600" dirty="0">
                <a:solidFill>
                  <a:schemeClr val="bg1"/>
                </a:solidFill>
              </a:rPr>
              <a:t>SE-Mini Project</a:t>
            </a:r>
            <a:br>
              <a:rPr lang="en-IN" sz="3600" dirty="0">
                <a:solidFill>
                  <a:schemeClr val="bg1"/>
                </a:solidFill>
              </a:rPr>
            </a:br>
            <a:r>
              <a:rPr lang="en-IN" sz="3600" dirty="0">
                <a:solidFill>
                  <a:schemeClr val="bg1"/>
                </a:solidFill>
              </a:rPr>
              <a:t>Department of Computer Engineering</a:t>
            </a:r>
          </a:p>
        </p:txBody>
      </p:sp>
      <p:sp>
        <p:nvSpPr>
          <p:cNvPr id="3" name="Subtitle 2">
            <a:extLst>
              <a:ext uri="{FF2B5EF4-FFF2-40B4-BE49-F238E27FC236}">
                <a16:creationId xmlns:a16="http://schemas.microsoft.com/office/drawing/2014/main" id="{9A2297B8-979F-4A7E-9F89-A4C1EA96E7DB}"/>
              </a:ext>
            </a:extLst>
          </p:cNvPr>
          <p:cNvSpPr>
            <a:spLocks noGrp="1"/>
          </p:cNvSpPr>
          <p:nvPr>
            <p:ph type="subTitle" idx="1"/>
          </p:nvPr>
        </p:nvSpPr>
        <p:spPr>
          <a:xfrm>
            <a:off x="0" y="4400550"/>
            <a:ext cx="9144000" cy="2257425"/>
          </a:xfrm>
        </p:spPr>
        <p:txBody>
          <a:bodyPr>
            <a:noAutofit/>
          </a:bodyPr>
          <a:lstStyle/>
          <a:p>
            <a:pPr algn="l"/>
            <a:r>
              <a:rPr lang="en-IN" sz="2000" dirty="0">
                <a:solidFill>
                  <a:schemeClr val="bg1">
                    <a:lumMod val="75000"/>
                  </a:schemeClr>
                </a:solidFill>
              </a:rPr>
              <a:t>Under Guidance of: Prof. Kranti Wagle</a:t>
            </a:r>
          </a:p>
          <a:p>
            <a:pPr algn="l"/>
            <a:r>
              <a:rPr lang="en-IN" sz="1700" dirty="0">
                <a:solidFill>
                  <a:schemeClr val="bg1">
                    <a:lumMod val="75000"/>
                  </a:schemeClr>
                </a:solidFill>
              </a:rPr>
              <a:t>SE-Computers (Div - B)- Group 6</a:t>
            </a:r>
          </a:p>
          <a:p>
            <a:pPr marL="457200" indent="-457200" algn="l">
              <a:buAutoNum type="arabicPeriod"/>
            </a:pPr>
            <a:r>
              <a:rPr lang="en-IN" sz="1700" dirty="0">
                <a:solidFill>
                  <a:schemeClr val="bg1">
                    <a:lumMod val="75000"/>
                  </a:schemeClr>
                </a:solidFill>
              </a:rPr>
              <a:t>Shubham Ojha (9276)</a:t>
            </a:r>
          </a:p>
          <a:p>
            <a:pPr marL="457200" indent="-457200" algn="l">
              <a:buAutoNum type="arabicPeriod"/>
            </a:pPr>
            <a:r>
              <a:rPr lang="en-IN" sz="1700" dirty="0">
                <a:solidFill>
                  <a:schemeClr val="bg1">
                    <a:lumMod val="75000"/>
                  </a:schemeClr>
                </a:solidFill>
              </a:rPr>
              <a:t>Glenn Mendonca(9272)</a:t>
            </a:r>
          </a:p>
          <a:p>
            <a:pPr marL="457200" indent="-457200" algn="l">
              <a:buAutoNum type="arabicPeriod"/>
            </a:pPr>
            <a:r>
              <a:rPr lang="en-IN" sz="1700" dirty="0">
                <a:solidFill>
                  <a:schemeClr val="bg1">
                    <a:lumMod val="75000"/>
                  </a:schemeClr>
                </a:solidFill>
              </a:rPr>
              <a:t>Glen Rodrigues(9287)</a:t>
            </a:r>
          </a:p>
          <a:p>
            <a:pPr marL="457200" indent="-457200" algn="l">
              <a:buAutoNum type="arabicPeriod"/>
            </a:pPr>
            <a:r>
              <a:rPr lang="en-IN" sz="1700" dirty="0">
                <a:solidFill>
                  <a:schemeClr val="bg1">
                    <a:lumMod val="75000"/>
                  </a:schemeClr>
                </a:solidFill>
              </a:rPr>
              <a:t>Divyansh Dalmia(9249)</a:t>
            </a:r>
          </a:p>
        </p:txBody>
      </p:sp>
      <p:pic>
        <p:nvPicPr>
          <p:cNvPr id="4" name="Picture 3">
            <a:extLst>
              <a:ext uri="{FF2B5EF4-FFF2-40B4-BE49-F238E27FC236}">
                <a16:creationId xmlns:a16="http://schemas.microsoft.com/office/drawing/2014/main" id="{586FCF2C-2C2D-4A64-8E3C-D0325617AFED}"/>
              </a:ext>
            </a:extLst>
          </p:cNvPr>
          <p:cNvPicPr>
            <a:picLocks noChangeAspect="1"/>
          </p:cNvPicPr>
          <p:nvPr/>
        </p:nvPicPr>
        <p:blipFill>
          <a:blip r:embed="rId4"/>
          <a:stretch>
            <a:fillRect/>
          </a:stretch>
        </p:blipFill>
        <p:spPr>
          <a:xfrm>
            <a:off x="10491019" y="3430"/>
            <a:ext cx="1700981" cy="1430212"/>
          </a:xfrm>
          <a:prstGeom prst="rect">
            <a:avLst/>
          </a:prstGeom>
        </p:spPr>
      </p:pic>
    </p:spTree>
    <p:extLst>
      <p:ext uri="{BB962C8B-B14F-4D97-AF65-F5344CB8AC3E}">
        <p14:creationId xmlns:p14="http://schemas.microsoft.com/office/powerpoint/2010/main" val="27483461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0F35-F558-4098-91B7-DAA97C0C7B75}"/>
              </a:ext>
            </a:extLst>
          </p:cNvPr>
          <p:cNvSpPr>
            <a:spLocks noGrp="1"/>
          </p:cNvSpPr>
          <p:nvPr>
            <p:ph type="title"/>
          </p:nvPr>
        </p:nvSpPr>
        <p:spPr>
          <a:xfrm>
            <a:off x="1141413" y="399443"/>
            <a:ext cx="9905998" cy="1478570"/>
          </a:xfrm>
        </p:spPr>
        <p:txBody>
          <a:bodyPr/>
          <a:lstStyle/>
          <a:p>
            <a:pPr algn="ctr"/>
            <a:r>
              <a:rPr lang="en-US" dirty="0">
                <a:solidFill>
                  <a:schemeClr val="tx1">
                    <a:lumMod val="85000"/>
                  </a:schemeClr>
                </a:solidFill>
                <a:latin typeface="Arial Rounded MT Bold" panose="020F0704030504030204" pitchFamily="34" charset="0"/>
              </a:rPr>
              <a:t>Literature Survey</a:t>
            </a:r>
            <a:endParaRPr lang="en-IN" dirty="0"/>
          </a:p>
        </p:txBody>
      </p:sp>
      <p:sp>
        <p:nvSpPr>
          <p:cNvPr id="3" name="TextBox 2">
            <a:extLst>
              <a:ext uri="{FF2B5EF4-FFF2-40B4-BE49-F238E27FC236}">
                <a16:creationId xmlns:a16="http://schemas.microsoft.com/office/drawing/2014/main" id="{6F836175-03CA-47CF-B51D-E1DAED6BEC0D}"/>
              </a:ext>
            </a:extLst>
          </p:cNvPr>
          <p:cNvSpPr txBox="1"/>
          <p:nvPr/>
        </p:nvSpPr>
        <p:spPr>
          <a:xfrm>
            <a:off x="949911" y="1690687"/>
            <a:ext cx="10097500" cy="4647426"/>
          </a:xfrm>
          <a:prstGeom prst="rect">
            <a:avLst/>
          </a:prstGeom>
          <a:noFill/>
        </p:spPr>
        <p:txBody>
          <a:bodyPr wrap="square" rtlCol="0">
            <a:spAutoFit/>
          </a:bodyPr>
          <a:lstStyle/>
          <a:p>
            <a:r>
              <a:rPr lang="en-US" sz="2400" dirty="0"/>
              <a:t>By comparing a variety of meeting types, they have tried to get a reasonable typology of meetings, summarized the types of possible minutes, described the meetings, datasets and made a survey of methods of meeting summarization. </a:t>
            </a:r>
          </a:p>
          <a:p>
            <a:endParaRPr lang="en-US" sz="2400" dirty="0"/>
          </a:p>
          <a:p>
            <a:r>
              <a:rPr lang="en-US" sz="2400" dirty="0"/>
              <a:t>• They also have drafted the first steps to the creation of the corpus of meetings and minutes which will be further used for developing automatic minuting</a:t>
            </a:r>
            <a:r>
              <a:rPr lang="en-US" sz="2000" dirty="0"/>
              <a:t>. </a:t>
            </a:r>
          </a:p>
          <a:p>
            <a:endParaRPr lang="en-US" sz="2800" dirty="0"/>
          </a:p>
          <a:p>
            <a:r>
              <a:rPr lang="en-US" sz="2800" b="1" dirty="0"/>
              <a:t>Research Gap </a:t>
            </a:r>
          </a:p>
          <a:p>
            <a:r>
              <a:rPr lang="en-US" sz="2400" dirty="0"/>
              <a:t>• This application gives a ton of theoretical knowledge about the various methods of meeting summarization/ classification. </a:t>
            </a:r>
          </a:p>
          <a:p>
            <a:r>
              <a:rPr lang="en-US" sz="2400" dirty="0"/>
              <a:t>• However, it lacks using the summarized data to further schedule tasks, deadlines or basically to check if desired meeting objective is met.</a:t>
            </a:r>
            <a:endParaRPr lang="en-IN" sz="2400" dirty="0"/>
          </a:p>
        </p:txBody>
      </p:sp>
    </p:spTree>
    <p:extLst>
      <p:ext uri="{BB962C8B-B14F-4D97-AF65-F5344CB8AC3E}">
        <p14:creationId xmlns:p14="http://schemas.microsoft.com/office/powerpoint/2010/main" val="421609175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0F35-F558-4098-91B7-DAA97C0C7B75}"/>
              </a:ext>
            </a:extLst>
          </p:cNvPr>
          <p:cNvSpPr>
            <a:spLocks noGrp="1"/>
          </p:cNvSpPr>
          <p:nvPr>
            <p:ph type="title"/>
          </p:nvPr>
        </p:nvSpPr>
        <p:spPr>
          <a:xfrm>
            <a:off x="1141413" y="227993"/>
            <a:ext cx="9905998" cy="1478570"/>
          </a:xfrm>
        </p:spPr>
        <p:txBody>
          <a:bodyPr/>
          <a:lstStyle/>
          <a:p>
            <a:pPr algn="ctr"/>
            <a:r>
              <a:rPr lang="en-US" dirty="0">
                <a:solidFill>
                  <a:schemeClr val="tx1">
                    <a:lumMod val="85000"/>
                  </a:schemeClr>
                </a:solidFill>
                <a:latin typeface="Arial Rounded MT Bold" panose="020F0704030504030204" pitchFamily="34" charset="0"/>
              </a:rPr>
              <a:t>Literature Survey</a:t>
            </a:r>
            <a:endParaRPr lang="en-IN" dirty="0"/>
          </a:p>
        </p:txBody>
      </p:sp>
      <p:sp>
        <p:nvSpPr>
          <p:cNvPr id="3" name="TextBox 2">
            <a:extLst>
              <a:ext uri="{FF2B5EF4-FFF2-40B4-BE49-F238E27FC236}">
                <a16:creationId xmlns:a16="http://schemas.microsoft.com/office/drawing/2014/main" id="{F7EE3FD8-56EA-43DC-9A28-0DE6B0EA058C}"/>
              </a:ext>
            </a:extLst>
          </p:cNvPr>
          <p:cNvSpPr txBox="1"/>
          <p:nvPr/>
        </p:nvSpPr>
        <p:spPr>
          <a:xfrm>
            <a:off x="523782" y="1429305"/>
            <a:ext cx="11248007" cy="5078313"/>
          </a:xfrm>
          <a:prstGeom prst="rect">
            <a:avLst/>
          </a:prstGeom>
          <a:noFill/>
        </p:spPr>
        <p:txBody>
          <a:bodyPr wrap="square" rtlCol="0">
            <a:spAutoFit/>
          </a:bodyPr>
          <a:lstStyle/>
          <a:p>
            <a:r>
              <a:rPr lang="en-IN" sz="2800" u="sng" dirty="0"/>
              <a:t>Need for Speech-to-Text [2]</a:t>
            </a:r>
            <a:br>
              <a:rPr lang="en-IN" sz="2800" u="sng" dirty="0"/>
            </a:br>
            <a:br>
              <a:rPr lang="en-IN" sz="2800" dirty="0"/>
            </a:br>
            <a:r>
              <a:rPr lang="en-IN" sz="2400" dirty="0">
                <a:effectLst/>
                <a:latin typeface="Calibri" panose="020F0502020204030204" pitchFamily="34" charset="0"/>
                <a:ea typeface="Calibri" panose="020F0502020204030204" pitchFamily="34" charset="0"/>
                <a:cs typeface="Times New Roman" panose="02020603050405020304" pitchFamily="18" charset="0"/>
              </a:rPr>
              <a:t>The use of technology is very important nowadays. Most of everyday activities are documented and stored in digital form. One of those activity is recording. Activity of an organization is very important, therefore recording of meeting material is one of those important activities. Usually the meeting material is documented by writing them into papers or typing them and stored them into computer.</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 Sometimes, the meeting information is written or typed incorrectly so a speech-to-text application is required to solve this problem. In this study, the solution offered is to implement a web-based automation speech-to-text application which can record the voice of meeting participants then converted them into text automatically, so the results of the recording process of meeting materials are more effective and efficient.</a:t>
            </a:r>
          </a:p>
          <a:p>
            <a:endParaRPr lang="en-IN" sz="2800" dirty="0"/>
          </a:p>
        </p:txBody>
      </p:sp>
    </p:spTree>
    <p:extLst>
      <p:ext uri="{BB962C8B-B14F-4D97-AF65-F5344CB8AC3E}">
        <p14:creationId xmlns:p14="http://schemas.microsoft.com/office/powerpoint/2010/main" val="139716490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0F35-F558-4098-91B7-DAA97C0C7B75}"/>
              </a:ext>
            </a:extLst>
          </p:cNvPr>
          <p:cNvSpPr>
            <a:spLocks noGrp="1"/>
          </p:cNvSpPr>
          <p:nvPr>
            <p:ph type="title"/>
          </p:nvPr>
        </p:nvSpPr>
        <p:spPr>
          <a:xfrm>
            <a:off x="1141413" y="227993"/>
            <a:ext cx="9905998" cy="1478570"/>
          </a:xfrm>
        </p:spPr>
        <p:txBody>
          <a:bodyPr/>
          <a:lstStyle/>
          <a:p>
            <a:pPr algn="ctr"/>
            <a:r>
              <a:rPr lang="en-US" dirty="0">
                <a:solidFill>
                  <a:schemeClr val="tx1">
                    <a:lumMod val="85000"/>
                  </a:schemeClr>
                </a:solidFill>
                <a:latin typeface="Arial Rounded MT Bold" panose="020F0704030504030204" pitchFamily="34" charset="0"/>
              </a:rPr>
              <a:t>Literature Survey</a:t>
            </a:r>
            <a:endParaRPr lang="en-IN" dirty="0"/>
          </a:p>
        </p:txBody>
      </p:sp>
      <p:sp>
        <p:nvSpPr>
          <p:cNvPr id="3" name="TextBox 2">
            <a:extLst>
              <a:ext uri="{FF2B5EF4-FFF2-40B4-BE49-F238E27FC236}">
                <a16:creationId xmlns:a16="http://schemas.microsoft.com/office/drawing/2014/main" id="{F7EE3FD8-56EA-43DC-9A28-0DE6B0EA058C}"/>
              </a:ext>
            </a:extLst>
          </p:cNvPr>
          <p:cNvSpPr txBox="1"/>
          <p:nvPr/>
        </p:nvSpPr>
        <p:spPr>
          <a:xfrm>
            <a:off x="523782" y="1429305"/>
            <a:ext cx="11248007" cy="4416658"/>
          </a:xfrm>
          <a:prstGeom prst="rect">
            <a:avLst/>
          </a:prstGeom>
          <a:noFill/>
        </p:spPr>
        <p:txBody>
          <a:bodyPr wrap="square" rtlCol="0">
            <a:spAutoFit/>
          </a:bodyPr>
          <a:lstStyle/>
          <a:p>
            <a:pPr>
              <a:lnSpc>
                <a:spcPct val="107000"/>
              </a:lnSpc>
              <a:spcAft>
                <a:spcPts val="800"/>
              </a:spcAft>
            </a:pPr>
            <a:r>
              <a:rPr lang="en-IN" sz="2800" u="sng" dirty="0"/>
              <a:t>Human Voice Recognition System [3]</a:t>
            </a:r>
            <a:br>
              <a:rPr lang="en-IN" sz="2800" u="sng" dirty="0"/>
            </a:br>
            <a:br>
              <a:rPr lang="en-IN" sz="2800" dirty="0"/>
            </a:br>
            <a:r>
              <a:rPr lang="en-IN" sz="2400" dirty="0">
                <a:effectLst/>
                <a:latin typeface="Calibri" panose="020F0502020204030204" pitchFamily="34" charset="0"/>
                <a:ea typeface="Calibri" panose="020F0502020204030204" pitchFamily="34" charset="0"/>
                <a:cs typeface="Calibri" panose="020F0502020204030204" pitchFamily="34" charset="0"/>
              </a:rPr>
              <a:t>This research presents an effective and robust method for extracting features for speech processing. Here, we proposed a new human voice recognition system using the combination of decimated wavelet (DW) and Relative Spectra Algorithm with Linear Predictive coding.</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Calibri" panose="020F0502020204030204" pitchFamily="34" charset="0"/>
              </a:rPr>
              <a:t>The proposed scheme has performed superior to the existing technique by using the fifty preloaded voice signals from six individuals, the verification tests have been carried and an accuracy rate of approximately 90 % has been achieved.</a:t>
            </a:r>
          </a:p>
          <a:p>
            <a:endParaRPr lang="en-IN" sz="2800" dirty="0"/>
          </a:p>
        </p:txBody>
      </p:sp>
    </p:spTree>
    <p:extLst>
      <p:ext uri="{BB962C8B-B14F-4D97-AF65-F5344CB8AC3E}">
        <p14:creationId xmlns:p14="http://schemas.microsoft.com/office/powerpoint/2010/main" val="219934122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0F35-F558-4098-91B7-DAA97C0C7B75}"/>
              </a:ext>
            </a:extLst>
          </p:cNvPr>
          <p:cNvSpPr>
            <a:spLocks noGrp="1"/>
          </p:cNvSpPr>
          <p:nvPr>
            <p:ph type="title"/>
          </p:nvPr>
        </p:nvSpPr>
        <p:spPr>
          <a:xfrm>
            <a:off x="1141413" y="227993"/>
            <a:ext cx="9905998" cy="1478570"/>
          </a:xfrm>
        </p:spPr>
        <p:txBody>
          <a:bodyPr/>
          <a:lstStyle/>
          <a:p>
            <a:pPr algn="ctr"/>
            <a:r>
              <a:rPr lang="en-US" dirty="0">
                <a:solidFill>
                  <a:schemeClr val="tx1">
                    <a:lumMod val="85000"/>
                  </a:schemeClr>
                </a:solidFill>
                <a:latin typeface="Arial Rounded MT Bold" panose="020F0704030504030204" pitchFamily="34" charset="0"/>
              </a:rPr>
              <a:t>Literature Survey</a:t>
            </a:r>
            <a:endParaRPr lang="en-IN" dirty="0"/>
          </a:p>
        </p:txBody>
      </p:sp>
      <p:sp>
        <p:nvSpPr>
          <p:cNvPr id="3" name="TextBox 2">
            <a:extLst>
              <a:ext uri="{FF2B5EF4-FFF2-40B4-BE49-F238E27FC236}">
                <a16:creationId xmlns:a16="http://schemas.microsoft.com/office/drawing/2014/main" id="{F7EE3FD8-56EA-43DC-9A28-0DE6B0EA058C}"/>
              </a:ext>
            </a:extLst>
          </p:cNvPr>
          <p:cNvSpPr txBox="1"/>
          <p:nvPr/>
        </p:nvSpPr>
        <p:spPr>
          <a:xfrm>
            <a:off x="523782" y="1429305"/>
            <a:ext cx="11248007" cy="3918893"/>
          </a:xfrm>
          <a:prstGeom prst="rect">
            <a:avLst/>
          </a:prstGeom>
          <a:noFill/>
        </p:spPr>
        <p:txBody>
          <a:bodyPr wrap="square" rtlCol="0">
            <a:spAutoFit/>
          </a:bodyPr>
          <a:lstStyle/>
          <a:p>
            <a:pPr>
              <a:lnSpc>
                <a:spcPct val="107000"/>
              </a:lnSpc>
              <a:spcAft>
                <a:spcPts val="800"/>
              </a:spcAft>
            </a:pPr>
            <a:r>
              <a:rPr lang="en-IN" sz="2800" u="sng" dirty="0"/>
              <a:t>Google Chrome Extension for Google Meet [4]</a:t>
            </a:r>
            <a:br>
              <a:rPr lang="en-IN" sz="2800" u="sng" dirty="0"/>
            </a:br>
            <a:br>
              <a:rPr lang="en-IN" sz="2800" dirty="0"/>
            </a:br>
            <a:r>
              <a:rPr lang="en-IN" sz="2400" dirty="0">
                <a:effectLst/>
                <a:latin typeface="Calibri" panose="020F0502020204030204" pitchFamily="34" charset="0"/>
                <a:ea typeface="Calibri" panose="020F0502020204030204" pitchFamily="34" charset="0"/>
                <a:cs typeface="Calibri" panose="020F0502020204030204" pitchFamily="34" charset="0"/>
              </a:rPr>
              <a:t>In this study, a Chrome extension is used for making the process of transcription hassle-free. It uses the text summarization technique to generate concise and succinct matter. Also, the tool is accessorized using Google Translation, to convert the processed text into users' desired language. This paper illustrates, how captions can be traced from the online meetings, corresponding to which, meeting transcript is sent to the backend where it is summarized using an NLP model.</a:t>
            </a:r>
          </a:p>
          <a:p>
            <a:endParaRPr lang="en-IN" sz="2800" dirty="0"/>
          </a:p>
        </p:txBody>
      </p:sp>
    </p:spTree>
    <p:extLst>
      <p:ext uri="{BB962C8B-B14F-4D97-AF65-F5344CB8AC3E}">
        <p14:creationId xmlns:p14="http://schemas.microsoft.com/office/powerpoint/2010/main" val="131902646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0F35-F558-4098-91B7-DAA97C0C7B75}"/>
              </a:ext>
            </a:extLst>
          </p:cNvPr>
          <p:cNvSpPr>
            <a:spLocks noGrp="1"/>
          </p:cNvSpPr>
          <p:nvPr>
            <p:ph type="title"/>
          </p:nvPr>
        </p:nvSpPr>
        <p:spPr>
          <a:xfrm>
            <a:off x="1141413" y="227993"/>
            <a:ext cx="9905998" cy="1478570"/>
          </a:xfrm>
        </p:spPr>
        <p:txBody>
          <a:bodyPr/>
          <a:lstStyle/>
          <a:p>
            <a:pPr algn="ctr"/>
            <a:r>
              <a:rPr lang="en-US" dirty="0">
                <a:solidFill>
                  <a:schemeClr val="tx1">
                    <a:lumMod val="85000"/>
                  </a:schemeClr>
                </a:solidFill>
                <a:latin typeface="Arial Rounded MT Bold" panose="020F0704030504030204" pitchFamily="34" charset="0"/>
              </a:rPr>
              <a:t>Literature Survey</a:t>
            </a:r>
            <a:endParaRPr lang="en-IN" dirty="0"/>
          </a:p>
        </p:txBody>
      </p:sp>
      <p:sp>
        <p:nvSpPr>
          <p:cNvPr id="3" name="TextBox 2">
            <a:extLst>
              <a:ext uri="{FF2B5EF4-FFF2-40B4-BE49-F238E27FC236}">
                <a16:creationId xmlns:a16="http://schemas.microsoft.com/office/drawing/2014/main" id="{F7EE3FD8-56EA-43DC-9A28-0DE6B0EA058C}"/>
              </a:ext>
            </a:extLst>
          </p:cNvPr>
          <p:cNvSpPr txBox="1"/>
          <p:nvPr/>
        </p:nvSpPr>
        <p:spPr>
          <a:xfrm>
            <a:off x="523782" y="1429305"/>
            <a:ext cx="11248007" cy="5256375"/>
          </a:xfrm>
          <a:prstGeom prst="rect">
            <a:avLst/>
          </a:prstGeom>
          <a:noFill/>
        </p:spPr>
        <p:txBody>
          <a:bodyPr wrap="square" rtlCol="0">
            <a:spAutoFit/>
          </a:bodyPr>
          <a:lstStyle/>
          <a:p>
            <a:pPr>
              <a:lnSpc>
                <a:spcPct val="107000"/>
              </a:lnSpc>
              <a:spcAft>
                <a:spcPts val="800"/>
              </a:spcAft>
            </a:pPr>
            <a:r>
              <a:rPr lang="en-IN" sz="2800" u="sng" dirty="0"/>
              <a:t>Abstractive Summarization with Pegasus[5]</a:t>
            </a:r>
            <a:br>
              <a:rPr lang="en-IN" sz="2800" u="sng" dirty="0"/>
            </a:br>
            <a:br>
              <a:rPr lang="en-IN" sz="2800" dirty="0"/>
            </a:br>
            <a:r>
              <a:rPr lang="en-IN" sz="2400" dirty="0">
                <a:effectLst/>
                <a:latin typeface="Calibri" panose="020F0502020204030204" pitchFamily="34" charset="0"/>
                <a:ea typeface="Calibri" panose="020F0502020204030204" pitchFamily="34" charset="0"/>
                <a:cs typeface="Calibri" panose="020F0502020204030204" pitchFamily="34" charset="0"/>
              </a:rPr>
              <a:t>In this study, </a:t>
            </a:r>
            <a:r>
              <a:rPr lang="en-IN" sz="2400" dirty="0">
                <a:latin typeface="Calibri" panose="020F0502020204030204" pitchFamily="34" charset="0"/>
                <a:ea typeface="Calibri" panose="020F0502020204030204" pitchFamily="34" charset="0"/>
                <a:cs typeface="Calibri" panose="020F0502020204030204" pitchFamily="34" charset="0"/>
              </a:rPr>
              <a:t>a pipeline for self-supervised pre-training objective for abstractive summarization, gap sentences generation and study strategies for selecting those sentences, is proposed. </a:t>
            </a:r>
            <a:endParaRPr lang="en-IN" sz="28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400" dirty="0">
                <a:latin typeface="Calibri" panose="020F0502020204030204" pitchFamily="34" charset="0"/>
                <a:ea typeface="Calibri" panose="020F0502020204030204" pitchFamily="34" charset="0"/>
                <a:cs typeface="Calibri" panose="020F0502020204030204" pitchFamily="34" charset="0"/>
              </a:rPr>
              <a:t>In PEGASUS, important sentences are removed/masked from an input document and are generated together as one output sequence from the remaining sentences, similar to an extractive summary.</a:t>
            </a:r>
          </a:p>
          <a:p>
            <a:pPr>
              <a:lnSpc>
                <a:spcPct val="107000"/>
              </a:lnSpc>
              <a:spcAft>
                <a:spcPts val="800"/>
              </a:spcAft>
            </a:pPr>
            <a:r>
              <a:rPr lang="en-IN" sz="2400" dirty="0">
                <a:latin typeface="Calibri" panose="020F0502020204030204" pitchFamily="34" charset="0"/>
                <a:ea typeface="Calibri" panose="020F0502020204030204" pitchFamily="34" charset="0"/>
                <a:cs typeface="Calibri" panose="020F0502020204030204" pitchFamily="34" charset="0"/>
              </a:rPr>
              <a:t>It is also mentioned, how good abstractive summarization performance can be achieved across broad domains, with very little supervision by fine-tuning the PEGASUS model, with training on as little as 1000 example texts.  </a:t>
            </a:r>
          </a:p>
          <a:p>
            <a:pPr>
              <a:lnSpc>
                <a:spcPct val="107000"/>
              </a:lnSpc>
              <a:spcAft>
                <a:spcPts val="800"/>
              </a:spcAft>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266921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E1F5E-5D6D-4355-B306-0D566D077552}"/>
              </a:ext>
            </a:extLst>
          </p:cNvPr>
          <p:cNvSpPr>
            <a:spLocks noGrp="1"/>
          </p:cNvSpPr>
          <p:nvPr>
            <p:ph type="title"/>
          </p:nvPr>
        </p:nvSpPr>
        <p:spPr>
          <a:xfrm>
            <a:off x="1143001" y="151379"/>
            <a:ext cx="9905998" cy="991621"/>
          </a:xfrm>
        </p:spPr>
        <p:txBody>
          <a:bodyPr/>
          <a:lstStyle/>
          <a:p>
            <a:pPr algn="ctr"/>
            <a:r>
              <a:rPr lang="en-US" dirty="0">
                <a:latin typeface="Arial Rounded MT Bold" panose="020F0704030504030204" pitchFamily="34" charset="0"/>
              </a:rPr>
              <a:t>Proposed Systems - An analysis</a:t>
            </a:r>
            <a:endParaRPr lang="en-IN" dirty="0">
              <a:latin typeface="Arial Rounded MT Bold" panose="020F0704030504030204" pitchFamily="34" charset="0"/>
            </a:endParaRPr>
          </a:p>
        </p:txBody>
      </p:sp>
      <p:sp>
        <p:nvSpPr>
          <p:cNvPr id="9" name="TextBox 8">
            <a:extLst>
              <a:ext uri="{FF2B5EF4-FFF2-40B4-BE49-F238E27FC236}">
                <a16:creationId xmlns:a16="http://schemas.microsoft.com/office/drawing/2014/main" id="{95F20700-0AD2-443E-A058-25E0D238EBA9}"/>
              </a:ext>
            </a:extLst>
          </p:cNvPr>
          <p:cNvSpPr txBox="1"/>
          <p:nvPr/>
        </p:nvSpPr>
        <p:spPr>
          <a:xfrm>
            <a:off x="1480930" y="934278"/>
            <a:ext cx="9905998" cy="1815882"/>
          </a:xfrm>
          <a:prstGeom prst="rect">
            <a:avLst/>
          </a:prstGeom>
          <a:noFill/>
        </p:spPr>
        <p:txBody>
          <a:bodyPr wrap="square" rtlCol="0">
            <a:spAutoFit/>
          </a:bodyPr>
          <a:lstStyle/>
          <a:p>
            <a:r>
              <a:rPr lang="en-US" sz="2800" dirty="0"/>
              <a:t>There are two major components to fulfil our task-</a:t>
            </a:r>
          </a:p>
          <a:p>
            <a:r>
              <a:rPr lang="en-US" sz="2800" dirty="0"/>
              <a:t>Transcript generation &amp; Summarization of generated transcript.</a:t>
            </a:r>
          </a:p>
          <a:p>
            <a:r>
              <a:rPr lang="en-US" sz="2800" dirty="0"/>
              <a:t>For this, we have brainstormed and researched to find multiple solutions.  </a:t>
            </a:r>
            <a:endParaRPr lang="en-IN" sz="2800" dirty="0"/>
          </a:p>
        </p:txBody>
      </p:sp>
      <p:sp>
        <p:nvSpPr>
          <p:cNvPr id="11" name="TextBox 10">
            <a:extLst>
              <a:ext uri="{FF2B5EF4-FFF2-40B4-BE49-F238E27FC236}">
                <a16:creationId xmlns:a16="http://schemas.microsoft.com/office/drawing/2014/main" id="{24EC1C53-7EDB-45EB-AF05-1EDD503F87C6}"/>
              </a:ext>
            </a:extLst>
          </p:cNvPr>
          <p:cNvSpPr txBox="1"/>
          <p:nvPr/>
        </p:nvSpPr>
        <p:spPr>
          <a:xfrm>
            <a:off x="1480930" y="2842591"/>
            <a:ext cx="4492487" cy="3108543"/>
          </a:xfrm>
          <a:prstGeom prst="rect">
            <a:avLst/>
          </a:prstGeom>
          <a:noFill/>
        </p:spPr>
        <p:txBody>
          <a:bodyPr wrap="square" rtlCol="0">
            <a:spAutoFit/>
          </a:bodyPr>
          <a:lstStyle/>
          <a:p>
            <a:r>
              <a:rPr lang="en-US" sz="2800" u="sng" dirty="0"/>
              <a:t>Transcript Generation-</a:t>
            </a:r>
          </a:p>
          <a:p>
            <a:pPr marL="457200" indent="-457200">
              <a:buFont typeface="Arial" panose="020B0604020202020204" pitchFamily="34" charset="0"/>
              <a:buChar char="•"/>
            </a:pPr>
            <a:r>
              <a:rPr lang="en-US" sz="2800" dirty="0"/>
              <a:t>Web scraping (extracting information from HTML source elements of Google Meet)</a:t>
            </a:r>
            <a:endParaRPr lang="en-IN" sz="2800" dirty="0"/>
          </a:p>
          <a:p>
            <a:pPr marL="457200" indent="-457200">
              <a:buFont typeface="Arial" panose="020B0604020202020204" pitchFamily="34" charset="0"/>
              <a:buChar char="•"/>
            </a:pPr>
            <a:r>
              <a:rPr lang="en-IN" sz="2800" dirty="0"/>
              <a:t>Traditional Speech-To-Text using methods of NLP</a:t>
            </a:r>
            <a:endParaRPr lang="en-US" sz="2800" dirty="0"/>
          </a:p>
        </p:txBody>
      </p:sp>
      <p:sp>
        <p:nvSpPr>
          <p:cNvPr id="13" name="TextBox 12">
            <a:extLst>
              <a:ext uri="{FF2B5EF4-FFF2-40B4-BE49-F238E27FC236}">
                <a16:creationId xmlns:a16="http://schemas.microsoft.com/office/drawing/2014/main" id="{566F5592-BE9C-46E9-91AB-9309010D54E4}"/>
              </a:ext>
            </a:extLst>
          </p:cNvPr>
          <p:cNvSpPr txBox="1"/>
          <p:nvPr/>
        </p:nvSpPr>
        <p:spPr>
          <a:xfrm>
            <a:off x="6251713" y="2842591"/>
            <a:ext cx="4343400" cy="2677656"/>
          </a:xfrm>
          <a:prstGeom prst="rect">
            <a:avLst/>
          </a:prstGeom>
          <a:noFill/>
        </p:spPr>
        <p:txBody>
          <a:bodyPr wrap="square" rtlCol="0">
            <a:spAutoFit/>
          </a:bodyPr>
          <a:lstStyle/>
          <a:p>
            <a:r>
              <a:rPr lang="en-US" sz="2800" u="sng" dirty="0"/>
              <a:t>Summarization-</a:t>
            </a:r>
          </a:p>
          <a:p>
            <a:pPr marL="457200" indent="-457200">
              <a:buFont typeface="Arial" panose="020B0604020202020204" pitchFamily="34" charset="0"/>
              <a:buChar char="•"/>
            </a:pPr>
            <a:r>
              <a:rPr lang="en-US" sz="2800" dirty="0"/>
              <a:t>Extractive</a:t>
            </a:r>
          </a:p>
          <a:p>
            <a:pPr marL="457200" indent="-457200">
              <a:buFont typeface="Arial" panose="020B0604020202020204" pitchFamily="34" charset="0"/>
              <a:buChar char="•"/>
            </a:pPr>
            <a:r>
              <a:rPr lang="en-US" sz="2800" dirty="0"/>
              <a:t>Abstractive</a:t>
            </a:r>
          </a:p>
          <a:p>
            <a:r>
              <a:rPr lang="en-US" sz="2800" dirty="0"/>
              <a:t>Using NLU and NLP to understand context of speech and its semantics.</a:t>
            </a:r>
            <a:r>
              <a:rPr lang="en-US" sz="2800" baseline="30000" dirty="0"/>
              <a:t>*</a:t>
            </a:r>
            <a:endParaRPr lang="en-IN" sz="2800" baseline="30000" dirty="0"/>
          </a:p>
        </p:txBody>
      </p:sp>
      <p:sp>
        <p:nvSpPr>
          <p:cNvPr id="14" name="TextBox 13">
            <a:extLst>
              <a:ext uri="{FF2B5EF4-FFF2-40B4-BE49-F238E27FC236}">
                <a16:creationId xmlns:a16="http://schemas.microsoft.com/office/drawing/2014/main" id="{F03F0820-26B1-4D0D-9CB4-FDBEFD87C893}"/>
              </a:ext>
            </a:extLst>
          </p:cNvPr>
          <p:cNvSpPr txBox="1"/>
          <p:nvPr/>
        </p:nvSpPr>
        <p:spPr>
          <a:xfrm>
            <a:off x="9043792" y="6087649"/>
            <a:ext cx="3148207" cy="830997"/>
          </a:xfrm>
          <a:prstGeom prst="rect">
            <a:avLst/>
          </a:prstGeom>
          <a:noFill/>
        </p:spPr>
        <p:txBody>
          <a:bodyPr wrap="square" rtlCol="0">
            <a:spAutoFit/>
          </a:bodyPr>
          <a:lstStyle/>
          <a:p>
            <a:r>
              <a:rPr lang="en-US" baseline="30000" dirty="0"/>
              <a:t>*</a:t>
            </a:r>
            <a:r>
              <a:rPr lang="en-US" sz="1600" dirty="0"/>
              <a:t>Study of meaning that is used to understand human expression through language</a:t>
            </a:r>
            <a:endParaRPr lang="en-IN" dirty="0"/>
          </a:p>
        </p:txBody>
      </p:sp>
    </p:spTree>
    <p:extLst>
      <p:ext uri="{BB962C8B-B14F-4D97-AF65-F5344CB8AC3E}">
        <p14:creationId xmlns:p14="http://schemas.microsoft.com/office/powerpoint/2010/main" val="3103096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D452-53C3-4B36-BE69-5E396D2DB4C3}"/>
              </a:ext>
            </a:extLst>
          </p:cNvPr>
          <p:cNvSpPr>
            <a:spLocks noGrp="1"/>
          </p:cNvSpPr>
          <p:nvPr>
            <p:ph type="title"/>
          </p:nvPr>
        </p:nvSpPr>
        <p:spPr>
          <a:xfrm>
            <a:off x="1066800" y="0"/>
            <a:ext cx="9905998" cy="1478570"/>
          </a:xfrm>
        </p:spPr>
        <p:txBody>
          <a:bodyPr/>
          <a:lstStyle/>
          <a:p>
            <a:pPr algn="ctr"/>
            <a:r>
              <a:rPr lang="en-US" dirty="0">
                <a:latin typeface="Arial Rounded MT Bold" panose="020F0704030504030204" pitchFamily="34" charset="0"/>
              </a:rPr>
              <a:t>Comparison of methods</a:t>
            </a:r>
            <a:endParaRPr lang="en-IN" dirty="0">
              <a:latin typeface="Arial Rounded MT Bold" panose="020F0704030504030204" pitchFamily="34" charset="0"/>
            </a:endParaRPr>
          </a:p>
        </p:txBody>
      </p:sp>
      <p:sp>
        <p:nvSpPr>
          <p:cNvPr id="4" name="Content Placeholder 3">
            <a:extLst>
              <a:ext uri="{FF2B5EF4-FFF2-40B4-BE49-F238E27FC236}">
                <a16:creationId xmlns:a16="http://schemas.microsoft.com/office/drawing/2014/main" id="{03558979-2D70-4AB3-96A8-768FB9DBDAA2}"/>
              </a:ext>
            </a:extLst>
          </p:cNvPr>
          <p:cNvSpPr>
            <a:spLocks noGrp="1"/>
          </p:cNvSpPr>
          <p:nvPr>
            <p:ph sz="half" idx="1"/>
          </p:nvPr>
        </p:nvSpPr>
        <p:spPr>
          <a:xfrm>
            <a:off x="1219202" y="1359116"/>
            <a:ext cx="4878389" cy="3541714"/>
          </a:xfrm>
        </p:spPr>
        <p:txBody>
          <a:bodyPr/>
          <a:lstStyle/>
          <a:p>
            <a:r>
              <a:rPr lang="en-US" dirty="0"/>
              <a:t>Web Scraping</a:t>
            </a:r>
            <a:endParaRPr lang="en-IN" dirty="0"/>
          </a:p>
        </p:txBody>
      </p:sp>
      <p:sp>
        <p:nvSpPr>
          <p:cNvPr id="5" name="Content Placeholder 4">
            <a:extLst>
              <a:ext uri="{FF2B5EF4-FFF2-40B4-BE49-F238E27FC236}">
                <a16:creationId xmlns:a16="http://schemas.microsoft.com/office/drawing/2014/main" id="{721AEF30-A1AC-4DB1-B075-6C58CE4F7DC7}"/>
              </a:ext>
            </a:extLst>
          </p:cNvPr>
          <p:cNvSpPr>
            <a:spLocks noGrp="1"/>
          </p:cNvSpPr>
          <p:nvPr>
            <p:ph sz="half" idx="2"/>
          </p:nvPr>
        </p:nvSpPr>
        <p:spPr>
          <a:xfrm>
            <a:off x="6249989" y="1359116"/>
            <a:ext cx="4875211" cy="584775"/>
          </a:xfrm>
        </p:spPr>
        <p:txBody>
          <a:bodyPr/>
          <a:lstStyle/>
          <a:p>
            <a:r>
              <a:rPr lang="en-US" dirty="0"/>
              <a:t>Traditional Speech-To-Text using NLP</a:t>
            </a:r>
            <a:endParaRPr lang="en-IN" dirty="0"/>
          </a:p>
        </p:txBody>
      </p:sp>
      <p:sp>
        <p:nvSpPr>
          <p:cNvPr id="3" name="TextBox 2">
            <a:extLst>
              <a:ext uri="{FF2B5EF4-FFF2-40B4-BE49-F238E27FC236}">
                <a16:creationId xmlns:a16="http://schemas.microsoft.com/office/drawing/2014/main" id="{87753DA0-7079-4AAA-8D55-87F2666DA274}"/>
              </a:ext>
            </a:extLst>
          </p:cNvPr>
          <p:cNvSpPr txBox="1"/>
          <p:nvPr/>
        </p:nvSpPr>
        <p:spPr>
          <a:xfrm>
            <a:off x="4104861" y="1023730"/>
            <a:ext cx="3528391" cy="584775"/>
          </a:xfrm>
          <a:prstGeom prst="rect">
            <a:avLst/>
          </a:prstGeom>
          <a:noFill/>
        </p:spPr>
        <p:txBody>
          <a:bodyPr wrap="square" rtlCol="0">
            <a:spAutoFit/>
          </a:bodyPr>
          <a:lstStyle/>
          <a:p>
            <a:endParaRPr lang="en-IN" sz="3200" dirty="0"/>
          </a:p>
        </p:txBody>
      </p:sp>
      <p:sp>
        <p:nvSpPr>
          <p:cNvPr id="7" name="TextBox 6">
            <a:extLst>
              <a:ext uri="{FF2B5EF4-FFF2-40B4-BE49-F238E27FC236}">
                <a16:creationId xmlns:a16="http://schemas.microsoft.com/office/drawing/2014/main" id="{BDB653F2-751F-4592-9DEB-7472944A84D2}"/>
              </a:ext>
            </a:extLst>
          </p:cNvPr>
          <p:cNvSpPr txBox="1"/>
          <p:nvPr/>
        </p:nvSpPr>
        <p:spPr>
          <a:xfrm>
            <a:off x="1219202" y="2021009"/>
            <a:ext cx="4442562" cy="3477875"/>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In this method, Web Scraping from the HTML elements of Google Meet is implemented.</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provides names(Google Username) of every participant as they speak.</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Transcript generated is real time</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Accuracy of transcript is highly dependent on Google Meet’s Speech Recognition. </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Can be used only for Google Meet</a:t>
            </a:r>
          </a:p>
        </p:txBody>
      </p:sp>
      <p:sp>
        <p:nvSpPr>
          <p:cNvPr id="10" name="TextBox 9">
            <a:extLst>
              <a:ext uri="{FF2B5EF4-FFF2-40B4-BE49-F238E27FC236}">
                <a16:creationId xmlns:a16="http://schemas.microsoft.com/office/drawing/2014/main" id="{415838B8-6B25-485E-87C2-83BD0D70943C}"/>
              </a:ext>
            </a:extLst>
          </p:cNvPr>
          <p:cNvSpPr txBox="1"/>
          <p:nvPr/>
        </p:nvSpPr>
        <p:spPr>
          <a:xfrm>
            <a:off x="6363222" y="1943891"/>
            <a:ext cx="4609576" cy="5016758"/>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In this method, pre-trained speech recognition modules are deployed, using methods of deep learning, where the neural network learns to recognise speech</a:t>
            </a: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Providing names of every participant is challenging, as additional permissions will be needed.</a:t>
            </a: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For real-time transcript generation, module must be trained extensively, or a pre-trained API can be downloaded</a:t>
            </a: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Accuracy is dependent on number of parameters of the algorithm</a:t>
            </a: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Can be used for all kinds of meeting software.</a:t>
            </a:r>
          </a:p>
        </p:txBody>
      </p:sp>
    </p:spTree>
    <p:extLst>
      <p:ext uri="{BB962C8B-B14F-4D97-AF65-F5344CB8AC3E}">
        <p14:creationId xmlns:p14="http://schemas.microsoft.com/office/powerpoint/2010/main" val="3838655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D452-53C3-4B36-BE69-5E396D2DB4C3}"/>
              </a:ext>
            </a:extLst>
          </p:cNvPr>
          <p:cNvSpPr>
            <a:spLocks noGrp="1"/>
          </p:cNvSpPr>
          <p:nvPr>
            <p:ph type="title"/>
          </p:nvPr>
        </p:nvSpPr>
        <p:spPr>
          <a:xfrm>
            <a:off x="1066800" y="0"/>
            <a:ext cx="9905998" cy="1478570"/>
          </a:xfrm>
        </p:spPr>
        <p:txBody>
          <a:bodyPr/>
          <a:lstStyle/>
          <a:p>
            <a:pPr algn="ctr"/>
            <a:r>
              <a:rPr lang="en-US" dirty="0">
                <a:latin typeface="Arial Rounded MT Bold" panose="020F0704030504030204" pitchFamily="34" charset="0"/>
              </a:rPr>
              <a:t>Comparison of methods</a:t>
            </a:r>
            <a:endParaRPr lang="en-IN" dirty="0">
              <a:latin typeface="Arial Rounded MT Bold" panose="020F0704030504030204" pitchFamily="34" charset="0"/>
            </a:endParaRPr>
          </a:p>
        </p:txBody>
      </p:sp>
      <p:sp>
        <p:nvSpPr>
          <p:cNvPr id="4" name="Content Placeholder 3">
            <a:extLst>
              <a:ext uri="{FF2B5EF4-FFF2-40B4-BE49-F238E27FC236}">
                <a16:creationId xmlns:a16="http://schemas.microsoft.com/office/drawing/2014/main" id="{03558979-2D70-4AB3-96A8-768FB9DBDAA2}"/>
              </a:ext>
            </a:extLst>
          </p:cNvPr>
          <p:cNvSpPr>
            <a:spLocks noGrp="1"/>
          </p:cNvSpPr>
          <p:nvPr>
            <p:ph sz="half" idx="1"/>
          </p:nvPr>
        </p:nvSpPr>
        <p:spPr>
          <a:xfrm>
            <a:off x="1219202" y="1316117"/>
            <a:ext cx="4878389" cy="5273526"/>
          </a:xfrm>
        </p:spPr>
        <p:txBody>
          <a:bodyPr>
            <a:normAutofit fontScale="92500" lnSpcReduction="10000"/>
          </a:bodyPr>
          <a:lstStyle/>
          <a:p>
            <a:r>
              <a:rPr lang="en-US" sz="2800" dirty="0"/>
              <a:t>Extractive Summarization</a:t>
            </a:r>
          </a:p>
          <a:p>
            <a:pPr marL="342900" indent="-342900">
              <a:buFont typeface="+mj-lt"/>
              <a:buAutoNum type="arabicPeriod"/>
            </a:pPr>
            <a:r>
              <a:rPr lang="en-IN" sz="2200" dirty="0">
                <a:latin typeface="Arial" panose="020B0604020202020204" pitchFamily="34" charset="0"/>
                <a:cs typeface="Arial" panose="020B0604020202020204" pitchFamily="34" charset="0"/>
              </a:rPr>
              <a:t>Involves picking up the most important phrases and lines from the text. Then, combine all important lines to create the summary. </a:t>
            </a:r>
          </a:p>
          <a:p>
            <a:pPr marL="342900" indent="-342900">
              <a:buFont typeface="+mj-lt"/>
              <a:buAutoNum type="arabicPeriod"/>
            </a:pPr>
            <a:r>
              <a:rPr lang="en-IN" sz="2200" dirty="0">
                <a:latin typeface="Arial" panose="020B0604020202020204" pitchFamily="34" charset="0"/>
                <a:cs typeface="Arial" panose="020B0604020202020204" pitchFamily="34" charset="0"/>
              </a:rPr>
              <a:t>Quick and easy to implement, as it only has to identify and delete unimportant filler words and phrases.</a:t>
            </a:r>
          </a:p>
          <a:p>
            <a:pPr marL="342900" indent="-342900">
              <a:buFont typeface="+mj-lt"/>
              <a:buAutoNum type="arabicPeriod"/>
            </a:pPr>
            <a:r>
              <a:rPr lang="en-IN" sz="2200" dirty="0">
                <a:latin typeface="Arial" panose="020B0604020202020204" pitchFamily="34" charset="0"/>
                <a:cs typeface="Arial" panose="020B0604020202020204" pitchFamily="34" charset="0"/>
              </a:rPr>
              <a:t>Better option, when in a hurry and a quick glance is needed</a:t>
            </a:r>
          </a:p>
        </p:txBody>
      </p:sp>
      <p:sp>
        <p:nvSpPr>
          <p:cNvPr id="5" name="Content Placeholder 4">
            <a:extLst>
              <a:ext uri="{FF2B5EF4-FFF2-40B4-BE49-F238E27FC236}">
                <a16:creationId xmlns:a16="http://schemas.microsoft.com/office/drawing/2014/main" id="{721AEF30-A1AC-4DB1-B075-6C58CE4F7DC7}"/>
              </a:ext>
            </a:extLst>
          </p:cNvPr>
          <p:cNvSpPr>
            <a:spLocks noGrp="1"/>
          </p:cNvSpPr>
          <p:nvPr>
            <p:ph sz="half" idx="2"/>
          </p:nvPr>
        </p:nvSpPr>
        <p:spPr>
          <a:xfrm>
            <a:off x="6249989" y="1229180"/>
            <a:ext cx="4875211" cy="4943020"/>
          </a:xfrm>
        </p:spPr>
        <p:txBody>
          <a:bodyPr>
            <a:normAutofit fontScale="92500" lnSpcReduction="10000"/>
          </a:bodyPr>
          <a:lstStyle/>
          <a:p>
            <a:r>
              <a:rPr lang="en-US" sz="2800" dirty="0"/>
              <a:t>Abstractive Summarization</a:t>
            </a:r>
          </a:p>
          <a:p>
            <a:pPr marL="342900" indent="-342900">
              <a:buFont typeface="+mj-lt"/>
              <a:buAutoNum type="arabicPeriod"/>
            </a:pPr>
            <a:r>
              <a:rPr lang="en-US" sz="2200" dirty="0">
                <a:latin typeface="Arial" panose="020B0604020202020204" pitchFamily="34" charset="0"/>
                <a:cs typeface="Arial" panose="020B0604020202020204" pitchFamily="34" charset="0"/>
              </a:rPr>
              <a:t>Involves methods of deep learning. Thus, it finds patterns in the text, and forms new phrases and terms, keeping the points and meaning same. </a:t>
            </a:r>
          </a:p>
          <a:p>
            <a:pPr marL="342900" indent="-342900">
              <a:buFont typeface="+mj-lt"/>
              <a:buAutoNum type="arabicPeriod"/>
            </a:pPr>
            <a:r>
              <a:rPr lang="en-US" sz="2200" dirty="0">
                <a:latin typeface="Arial" panose="020B0604020202020204" pitchFamily="34" charset="0"/>
                <a:cs typeface="Arial" panose="020B0604020202020204" pitchFamily="34" charset="0"/>
              </a:rPr>
              <a:t>Takes longer to build a model and implement. Model training and fine-tuning also takes time. </a:t>
            </a:r>
          </a:p>
          <a:p>
            <a:pPr marL="342900" indent="-342900">
              <a:buFont typeface="+mj-lt"/>
              <a:buAutoNum type="arabicPeriod"/>
            </a:pPr>
            <a:r>
              <a:rPr lang="en-US" sz="2200" dirty="0">
                <a:latin typeface="Arial" panose="020B0604020202020204" pitchFamily="34" charset="0"/>
                <a:cs typeface="Arial" panose="020B0604020202020204" pitchFamily="34" charset="0"/>
              </a:rPr>
              <a:t>Better option, when a new insight is needed, that could’ve gotten missed when using extractive summarization.</a:t>
            </a:r>
          </a:p>
          <a:p>
            <a:pPr marL="342900" indent="-342900">
              <a:buFont typeface="+mj-lt"/>
              <a:buAutoNum type="arabicPeriod"/>
            </a:pPr>
            <a:endParaRPr lang="en-IN" sz="2000" dirty="0"/>
          </a:p>
          <a:p>
            <a:pPr marL="342900" indent="-342900">
              <a:buFont typeface="+mj-lt"/>
              <a:buAutoNum type="arabicPeriod"/>
            </a:pPr>
            <a:endParaRPr lang="en-US" sz="1800" dirty="0">
              <a:latin typeface="Arial" panose="020B0604020202020204" pitchFamily="34" charset="0"/>
              <a:cs typeface="Arial" panose="020B0604020202020204" pitchFamily="34" charset="0"/>
            </a:endParaRPr>
          </a:p>
          <a:p>
            <a:pPr marL="514350" indent="-514350">
              <a:buFont typeface="+mj-lt"/>
              <a:buAutoNum type="arabicPeriod"/>
            </a:pPr>
            <a:endParaRPr lang="en-US" sz="18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7753DA0-7079-4AAA-8D55-87F2666DA274}"/>
              </a:ext>
            </a:extLst>
          </p:cNvPr>
          <p:cNvSpPr txBox="1"/>
          <p:nvPr/>
        </p:nvSpPr>
        <p:spPr>
          <a:xfrm>
            <a:off x="4104861" y="1023730"/>
            <a:ext cx="3528391" cy="584775"/>
          </a:xfrm>
          <a:prstGeom prst="rect">
            <a:avLst/>
          </a:prstGeom>
          <a:noFill/>
        </p:spPr>
        <p:txBody>
          <a:bodyPr wrap="square" rtlCol="0">
            <a:spAutoFit/>
          </a:bodyPr>
          <a:lstStyle/>
          <a:p>
            <a:endParaRPr lang="en-IN" sz="3200" dirty="0"/>
          </a:p>
        </p:txBody>
      </p:sp>
    </p:spTree>
    <p:extLst>
      <p:ext uri="{BB962C8B-B14F-4D97-AF65-F5344CB8AC3E}">
        <p14:creationId xmlns:p14="http://schemas.microsoft.com/office/powerpoint/2010/main" val="1453123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D452-53C3-4B36-BE69-5E396D2DB4C3}"/>
              </a:ext>
            </a:extLst>
          </p:cNvPr>
          <p:cNvSpPr>
            <a:spLocks noGrp="1"/>
          </p:cNvSpPr>
          <p:nvPr>
            <p:ph type="title"/>
          </p:nvPr>
        </p:nvSpPr>
        <p:spPr>
          <a:xfrm>
            <a:off x="1219200" y="0"/>
            <a:ext cx="9906000" cy="1477961"/>
          </a:xfrm>
        </p:spPr>
        <p:txBody>
          <a:bodyPr/>
          <a:lstStyle/>
          <a:p>
            <a:pPr algn="ctr"/>
            <a:r>
              <a:rPr lang="en-US" dirty="0">
                <a:latin typeface="Arial Rounded MT Bold" panose="020F0704030504030204" pitchFamily="34" charset="0"/>
              </a:rPr>
              <a:t>Comparison of methods-conclusion</a:t>
            </a:r>
            <a:endParaRPr lang="en-IN" dirty="0">
              <a:latin typeface="Arial Rounded MT Bold" panose="020F0704030504030204" pitchFamily="34" charset="0"/>
            </a:endParaRPr>
          </a:p>
        </p:txBody>
      </p:sp>
      <p:sp>
        <p:nvSpPr>
          <p:cNvPr id="11" name="Content Placeholder 10">
            <a:extLst>
              <a:ext uri="{FF2B5EF4-FFF2-40B4-BE49-F238E27FC236}">
                <a16:creationId xmlns:a16="http://schemas.microsoft.com/office/drawing/2014/main" id="{B7BC7F67-F6F6-44F2-89CD-B4470675E8FC}"/>
              </a:ext>
            </a:extLst>
          </p:cNvPr>
          <p:cNvSpPr>
            <a:spLocks noGrp="1"/>
          </p:cNvSpPr>
          <p:nvPr>
            <p:ph sz="half" idx="2"/>
          </p:nvPr>
        </p:nvSpPr>
        <p:spPr>
          <a:xfrm>
            <a:off x="1144590" y="1477961"/>
            <a:ext cx="4617383" cy="584776"/>
          </a:xfrm>
        </p:spPr>
        <p:txBody>
          <a:bodyPr/>
          <a:lstStyle/>
          <a:p>
            <a:pPr marL="0" indent="0" algn="ctr">
              <a:buNone/>
            </a:pPr>
            <a:r>
              <a:rPr lang="en-US" u="sng" dirty="0">
                <a:latin typeface="Arial Rounded MT Bold" panose="020F0704030504030204" pitchFamily="34" charset="0"/>
              </a:rPr>
              <a:t>Transcript Generation</a:t>
            </a:r>
            <a:endParaRPr lang="en-IN" u="sng" dirty="0">
              <a:latin typeface="Arial Rounded MT Bold" panose="020F0704030504030204" pitchFamily="34" charset="0"/>
            </a:endParaRPr>
          </a:p>
        </p:txBody>
      </p:sp>
      <p:sp>
        <p:nvSpPr>
          <p:cNvPr id="13" name="Content Placeholder 12">
            <a:extLst>
              <a:ext uri="{FF2B5EF4-FFF2-40B4-BE49-F238E27FC236}">
                <a16:creationId xmlns:a16="http://schemas.microsoft.com/office/drawing/2014/main" id="{33277B69-2231-4923-8C9E-7346B4A3AA82}"/>
              </a:ext>
            </a:extLst>
          </p:cNvPr>
          <p:cNvSpPr>
            <a:spLocks noGrp="1"/>
          </p:cNvSpPr>
          <p:nvPr>
            <p:ph sz="quarter" idx="4"/>
          </p:nvPr>
        </p:nvSpPr>
        <p:spPr>
          <a:xfrm>
            <a:off x="6275540" y="1477961"/>
            <a:ext cx="4771870" cy="584775"/>
          </a:xfrm>
        </p:spPr>
        <p:txBody>
          <a:bodyPr/>
          <a:lstStyle/>
          <a:p>
            <a:pPr marL="0" indent="0" algn="ctr">
              <a:buNone/>
            </a:pPr>
            <a:r>
              <a:rPr lang="en-US" u="sng" dirty="0">
                <a:latin typeface="Arial Rounded MT Bold" panose="020F0704030504030204" pitchFamily="34" charset="0"/>
              </a:rPr>
              <a:t>Summarization</a:t>
            </a:r>
            <a:endParaRPr lang="en-IN" u="sng" dirty="0">
              <a:latin typeface="Arial Rounded MT Bold" panose="020F0704030504030204" pitchFamily="34" charset="0"/>
            </a:endParaRPr>
          </a:p>
        </p:txBody>
      </p:sp>
      <p:sp>
        <p:nvSpPr>
          <p:cNvPr id="4" name="TextBox 3">
            <a:extLst>
              <a:ext uri="{FF2B5EF4-FFF2-40B4-BE49-F238E27FC236}">
                <a16:creationId xmlns:a16="http://schemas.microsoft.com/office/drawing/2014/main" id="{D5973CD6-ADC0-4CB9-AF37-4427D7194A2D}"/>
              </a:ext>
            </a:extLst>
          </p:cNvPr>
          <p:cNvSpPr txBox="1"/>
          <p:nvPr/>
        </p:nvSpPr>
        <p:spPr>
          <a:xfrm>
            <a:off x="1219200" y="2116858"/>
            <a:ext cx="4705165" cy="4708981"/>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As of now, we have implemented Web Scraping using Selenium, to extract transcript generated by Google Meet.</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In the coming few weeks, we will be implementing a deep-learning based model for traditional speech-to-text using NLP or making use of a pre-defined API, like IBM’s Watson or Google’s Speech To Text. </a:t>
            </a:r>
          </a:p>
          <a:p>
            <a:r>
              <a:rPr lang="en-IN" sz="2000" dirty="0">
                <a:latin typeface="Arial" panose="020B0604020202020204" pitchFamily="34" charset="0"/>
                <a:cs typeface="Arial" panose="020B0604020202020204" pitchFamily="34" charset="0"/>
              </a:rPr>
              <a:t>Using a custom Speech-to-Text, will allow us to not be limited to only Google Meet. However, distinguishing every individual’s voice during transcription will be a challenging task.</a:t>
            </a:r>
          </a:p>
        </p:txBody>
      </p:sp>
      <p:sp>
        <p:nvSpPr>
          <p:cNvPr id="5" name="TextBox 4">
            <a:extLst>
              <a:ext uri="{FF2B5EF4-FFF2-40B4-BE49-F238E27FC236}">
                <a16:creationId xmlns:a16="http://schemas.microsoft.com/office/drawing/2014/main" id="{558195FF-E320-4837-8333-8F4553916D4A}"/>
              </a:ext>
            </a:extLst>
          </p:cNvPr>
          <p:cNvSpPr txBox="1"/>
          <p:nvPr/>
        </p:nvSpPr>
        <p:spPr>
          <a:xfrm>
            <a:off x="6275540" y="2062736"/>
            <a:ext cx="4771870" cy="3785652"/>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For Summarization, as mentioned in the previous slide, each of the two types have their own merits and demerits.</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However, we are yet to decide which of the two to implement in our application. </a:t>
            </a:r>
          </a:p>
          <a:p>
            <a:r>
              <a:rPr lang="en-IN" sz="2000" dirty="0">
                <a:latin typeface="Arial" panose="020B0604020202020204" pitchFamily="34" charset="0"/>
                <a:cs typeface="Arial" panose="020B0604020202020204" pitchFamily="34" charset="0"/>
              </a:rPr>
              <a:t>While extractive is easier to implement, it provides a rather rudimentary summary of the input transcript.</a:t>
            </a:r>
          </a:p>
          <a:p>
            <a:r>
              <a:rPr lang="en-IN" sz="2000" dirty="0">
                <a:latin typeface="Arial" panose="020B0604020202020204" pitchFamily="34" charset="0"/>
                <a:cs typeface="Arial" panose="020B0604020202020204" pitchFamily="34" charset="0"/>
              </a:rPr>
              <a:t>Meanwhile, abstractive summarization of text is still an active field of research and is rather difficult.</a:t>
            </a:r>
          </a:p>
        </p:txBody>
      </p:sp>
    </p:spTree>
    <p:extLst>
      <p:ext uri="{BB962C8B-B14F-4D97-AF65-F5344CB8AC3E}">
        <p14:creationId xmlns:p14="http://schemas.microsoft.com/office/powerpoint/2010/main" val="661093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42499-11E1-4E45-8788-B1E0DD06E360}"/>
              </a:ext>
            </a:extLst>
          </p:cNvPr>
          <p:cNvSpPr>
            <a:spLocks noGrp="1"/>
          </p:cNvSpPr>
          <p:nvPr>
            <p:ph type="title"/>
          </p:nvPr>
        </p:nvSpPr>
        <p:spPr>
          <a:xfrm>
            <a:off x="1119982" y="0"/>
            <a:ext cx="9952036" cy="1478570"/>
          </a:xfrm>
        </p:spPr>
        <p:txBody>
          <a:bodyPr/>
          <a:lstStyle/>
          <a:p>
            <a:pPr algn="ctr"/>
            <a:r>
              <a:rPr lang="en-US" dirty="0">
                <a:solidFill>
                  <a:schemeClr val="tx1">
                    <a:lumMod val="85000"/>
                  </a:schemeClr>
                </a:solidFill>
                <a:latin typeface="Arial Rounded MT Bold" panose="020F0704030504030204" pitchFamily="34" charset="0"/>
              </a:rPr>
              <a:t>Software to be used</a:t>
            </a:r>
            <a:endParaRPr lang="en-IN" dirty="0"/>
          </a:p>
        </p:txBody>
      </p:sp>
      <p:sp>
        <p:nvSpPr>
          <p:cNvPr id="4" name="TextBox 3">
            <a:extLst>
              <a:ext uri="{FF2B5EF4-FFF2-40B4-BE49-F238E27FC236}">
                <a16:creationId xmlns:a16="http://schemas.microsoft.com/office/drawing/2014/main" id="{904E292C-A15A-42C0-8EDE-DEE599DDDFA6}"/>
              </a:ext>
            </a:extLst>
          </p:cNvPr>
          <p:cNvSpPr txBox="1"/>
          <p:nvPr/>
        </p:nvSpPr>
        <p:spPr>
          <a:xfrm>
            <a:off x="1376911" y="2059767"/>
            <a:ext cx="9117367" cy="2677656"/>
          </a:xfrm>
          <a:prstGeom prst="rect">
            <a:avLst/>
          </a:prstGeom>
          <a:noFill/>
        </p:spPr>
        <p:txBody>
          <a:bodyPr wrap="square" rtlCol="0">
            <a:spAutoFit/>
          </a:bodyPr>
          <a:lstStyle/>
          <a:p>
            <a:pPr marL="285750" indent="-285750">
              <a:buFont typeface="Arial" panose="020B0604020202020204" pitchFamily="34" charset="0"/>
              <a:buChar char="•"/>
            </a:pPr>
            <a:r>
              <a:rPr lang="en-IN" sz="2400" dirty="0"/>
              <a:t>GPT2- by OpenAI (Google) for summarization</a:t>
            </a:r>
          </a:p>
          <a:p>
            <a:pPr marL="285750" indent="-285750">
              <a:buFont typeface="Arial" panose="020B0604020202020204" pitchFamily="34" charset="0"/>
              <a:buChar char="•"/>
            </a:pPr>
            <a:r>
              <a:rPr lang="en-IN" sz="2400" dirty="0"/>
              <a:t>Python-nltk for Natural Language Processing for summarization</a:t>
            </a:r>
          </a:p>
          <a:p>
            <a:pPr marL="285750" indent="-285750">
              <a:buFont typeface="Arial" panose="020B0604020202020204" pitchFamily="34" charset="0"/>
              <a:buChar char="•"/>
            </a:pPr>
            <a:r>
              <a:rPr lang="en-IN" sz="2400" dirty="0"/>
              <a:t>Python-tkinter library for building the User-Interface</a:t>
            </a:r>
          </a:p>
          <a:p>
            <a:pPr marL="285750" indent="-285750">
              <a:buFont typeface="Arial" panose="020B0604020202020204" pitchFamily="34" charset="0"/>
              <a:buChar char="•"/>
            </a:pPr>
            <a:r>
              <a:rPr lang="en-IN" sz="2400" dirty="0"/>
              <a:t>Selenium for web automation</a:t>
            </a:r>
          </a:p>
          <a:p>
            <a:pPr marL="285750" indent="-285750">
              <a:buFont typeface="Arial" panose="020B0604020202020204" pitchFamily="34" charset="0"/>
              <a:buChar char="•"/>
            </a:pPr>
            <a:r>
              <a:rPr lang="en-IN" sz="2400" dirty="0"/>
              <a:t>BeautifulSoup python library for parsing HTML</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78424745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C71E-6DAD-4EB1-B77B-09A6EA941ACB}"/>
              </a:ext>
            </a:extLst>
          </p:cNvPr>
          <p:cNvSpPr>
            <a:spLocks noGrp="1"/>
          </p:cNvSpPr>
          <p:nvPr>
            <p:ph type="title"/>
          </p:nvPr>
        </p:nvSpPr>
        <p:spPr>
          <a:xfrm>
            <a:off x="1141413" y="208942"/>
            <a:ext cx="9905998" cy="1505557"/>
          </a:xfrm>
        </p:spPr>
        <p:txBody>
          <a:bodyPr/>
          <a:lstStyle/>
          <a:p>
            <a:pPr algn="ctr"/>
            <a:r>
              <a:rPr lang="en-US" dirty="0">
                <a:solidFill>
                  <a:schemeClr val="tx1">
                    <a:lumMod val="85000"/>
                  </a:schemeClr>
                </a:solidFill>
                <a:latin typeface="Arial Rounded MT Bold" panose="020F0704030504030204" pitchFamily="34" charset="0"/>
              </a:rPr>
              <a:t>Introduction</a:t>
            </a:r>
            <a:endParaRPr lang="en-IN" dirty="0"/>
          </a:p>
        </p:txBody>
      </p:sp>
      <p:sp>
        <p:nvSpPr>
          <p:cNvPr id="3" name="TextBox 2">
            <a:extLst>
              <a:ext uri="{FF2B5EF4-FFF2-40B4-BE49-F238E27FC236}">
                <a16:creationId xmlns:a16="http://schemas.microsoft.com/office/drawing/2014/main" id="{1DFF6457-56F4-43EA-A3AD-F89F73BD3BF0}"/>
              </a:ext>
            </a:extLst>
          </p:cNvPr>
          <p:cNvSpPr txBox="1"/>
          <p:nvPr/>
        </p:nvSpPr>
        <p:spPr>
          <a:xfrm>
            <a:off x="1038688" y="1590653"/>
            <a:ext cx="9197266"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In light of the COVID-19 outbreak caused by the novel coronavirus, companies and institutions have instructed their employees to work from home as a precautionary measure to reduce the risk of contagion. Employees, however, have been exposed to different issues because of working from home.</a:t>
            </a:r>
            <a:br>
              <a:rPr lang="en-US" sz="2400" dirty="0"/>
            </a:br>
            <a:endParaRPr lang="en-US" sz="2400" dirty="0"/>
          </a:p>
          <a:p>
            <a:pPr marL="285750" indent="-285750">
              <a:buFont typeface="Arial" panose="020B0604020202020204" pitchFamily="34" charset="0"/>
              <a:buChar char="•"/>
            </a:pPr>
            <a:r>
              <a:rPr lang="en-US" sz="2400" dirty="0"/>
              <a:t> Moreover, the rapid global spread of COVID-19 has increased the volume of data generated from various sources. Working from home depends mainly on web applications that help employees to efficiently accomplish their tasks. For Managers/Teachers/Employees however, keeping track of the meeting agenda, attendance, and all topics spoken about in these virtual meets is often a pain. </a:t>
            </a:r>
            <a:endParaRPr lang="en-IN" sz="2400" dirty="0"/>
          </a:p>
        </p:txBody>
      </p:sp>
    </p:spTree>
    <p:extLst>
      <p:ext uri="{BB962C8B-B14F-4D97-AF65-F5344CB8AC3E}">
        <p14:creationId xmlns:p14="http://schemas.microsoft.com/office/powerpoint/2010/main" val="96302383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CA18-3056-4ED0-B8F8-DCF5876F9DB6}"/>
              </a:ext>
            </a:extLst>
          </p:cNvPr>
          <p:cNvSpPr>
            <a:spLocks noGrp="1"/>
          </p:cNvSpPr>
          <p:nvPr>
            <p:ph type="title"/>
          </p:nvPr>
        </p:nvSpPr>
        <p:spPr>
          <a:xfrm>
            <a:off x="1141413" y="85724"/>
            <a:ext cx="9905998" cy="1458913"/>
          </a:xfrm>
        </p:spPr>
        <p:txBody>
          <a:bodyPr/>
          <a:lstStyle/>
          <a:p>
            <a:pPr algn="ctr"/>
            <a:r>
              <a:rPr lang="en-US" dirty="0">
                <a:solidFill>
                  <a:schemeClr val="tx1">
                    <a:lumMod val="85000"/>
                  </a:schemeClr>
                </a:solidFill>
                <a:latin typeface="Arial Rounded MT Bold" panose="020F0704030504030204" pitchFamily="34" charset="0"/>
              </a:rPr>
              <a:t>Architecture</a:t>
            </a:r>
            <a:endParaRPr lang="en-IN" dirty="0"/>
          </a:p>
        </p:txBody>
      </p:sp>
      <p:pic>
        <p:nvPicPr>
          <p:cNvPr id="6" name="Picture 5">
            <a:extLst>
              <a:ext uri="{FF2B5EF4-FFF2-40B4-BE49-F238E27FC236}">
                <a16:creationId xmlns:a16="http://schemas.microsoft.com/office/drawing/2014/main" id="{5A8913D7-7F71-48D4-B06F-AAFAC107492A}"/>
              </a:ext>
            </a:extLst>
          </p:cNvPr>
          <p:cNvPicPr>
            <a:picLocks noChangeAspect="1"/>
          </p:cNvPicPr>
          <p:nvPr/>
        </p:nvPicPr>
        <p:blipFill>
          <a:blip r:embed="rId2"/>
          <a:stretch>
            <a:fillRect/>
          </a:stretch>
        </p:blipFill>
        <p:spPr>
          <a:xfrm>
            <a:off x="0" y="1458461"/>
            <a:ext cx="12192000" cy="5183951"/>
          </a:xfrm>
          <a:prstGeom prst="rect">
            <a:avLst/>
          </a:prstGeom>
        </p:spPr>
      </p:pic>
    </p:spTree>
    <p:extLst>
      <p:ext uri="{BB962C8B-B14F-4D97-AF65-F5344CB8AC3E}">
        <p14:creationId xmlns:p14="http://schemas.microsoft.com/office/powerpoint/2010/main" val="182082022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CA18-3056-4ED0-B8F8-DCF5876F9DB6}"/>
              </a:ext>
            </a:extLst>
          </p:cNvPr>
          <p:cNvSpPr>
            <a:spLocks noGrp="1"/>
          </p:cNvSpPr>
          <p:nvPr>
            <p:ph type="title"/>
          </p:nvPr>
        </p:nvSpPr>
        <p:spPr/>
        <p:txBody>
          <a:bodyPr/>
          <a:lstStyle/>
          <a:p>
            <a:pPr algn="ctr"/>
            <a:r>
              <a:rPr lang="en-US" dirty="0">
                <a:solidFill>
                  <a:schemeClr val="tx1">
                    <a:lumMod val="85000"/>
                  </a:schemeClr>
                </a:solidFill>
                <a:latin typeface="Arial Rounded MT Bold" panose="020F0704030504030204" pitchFamily="34" charset="0"/>
              </a:rPr>
              <a:t>Architecture</a:t>
            </a:r>
            <a:endParaRPr lang="en-IN" dirty="0"/>
          </a:p>
        </p:txBody>
      </p:sp>
      <p:pic>
        <p:nvPicPr>
          <p:cNvPr id="4" name="Picture 3">
            <a:extLst>
              <a:ext uri="{FF2B5EF4-FFF2-40B4-BE49-F238E27FC236}">
                <a16:creationId xmlns:a16="http://schemas.microsoft.com/office/drawing/2014/main" id="{35B7C914-8771-42DF-811A-A0F45BD5E249}"/>
              </a:ext>
            </a:extLst>
          </p:cNvPr>
          <p:cNvPicPr>
            <a:picLocks noChangeAspect="1"/>
          </p:cNvPicPr>
          <p:nvPr/>
        </p:nvPicPr>
        <p:blipFill>
          <a:blip r:embed="rId2"/>
          <a:stretch>
            <a:fillRect/>
          </a:stretch>
        </p:blipFill>
        <p:spPr>
          <a:xfrm>
            <a:off x="388193" y="0"/>
            <a:ext cx="11415614" cy="6858000"/>
          </a:xfrm>
          <a:prstGeom prst="rect">
            <a:avLst/>
          </a:prstGeom>
        </p:spPr>
      </p:pic>
    </p:spTree>
    <p:extLst>
      <p:ext uri="{BB962C8B-B14F-4D97-AF65-F5344CB8AC3E}">
        <p14:creationId xmlns:p14="http://schemas.microsoft.com/office/powerpoint/2010/main" val="111920870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0925C-DFEF-4BB6-B1E0-7D6DD89EBC6A}"/>
              </a:ext>
            </a:extLst>
          </p:cNvPr>
          <p:cNvSpPr>
            <a:spLocks noGrp="1"/>
          </p:cNvSpPr>
          <p:nvPr>
            <p:ph type="title"/>
          </p:nvPr>
        </p:nvSpPr>
        <p:spPr>
          <a:xfrm>
            <a:off x="1143001" y="86673"/>
            <a:ext cx="9905998" cy="1079654"/>
          </a:xfrm>
        </p:spPr>
        <p:txBody>
          <a:bodyPr/>
          <a:lstStyle/>
          <a:p>
            <a:r>
              <a:rPr lang="en-IN" dirty="0"/>
              <a:t>Challenges faced</a:t>
            </a:r>
          </a:p>
        </p:txBody>
      </p:sp>
      <p:sp>
        <p:nvSpPr>
          <p:cNvPr id="3" name="TextBox 2">
            <a:extLst>
              <a:ext uri="{FF2B5EF4-FFF2-40B4-BE49-F238E27FC236}">
                <a16:creationId xmlns:a16="http://schemas.microsoft.com/office/drawing/2014/main" id="{8AB938C9-C679-4F52-8475-C58473339A25}"/>
              </a:ext>
            </a:extLst>
          </p:cNvPr>
          <p:cNvSpPr txBox="1"/>
          <p:nvPr/>
        </p:nvSpPr>
        <p:spPr>
          <a:xfrm>
            <a:off x="1143001" y="1026368"/>
            <a:ext cx="9517224" cy="5632311"/>
          </a:xfrm>
          <a:prstGeom prst="rect">
            <a:avLst/>
          </a:prstGeom>
          <a:noFill/>
        </p:spPr>
        <p:txBody>
          <a:bodyPr wrap="square" rtlCol="0">
            <a:spAutoFit/>
          </a:bodyPr>
          <a:lstStyle/>
          <a:p>
            <a:r>
              <a:rPr lang="en-IN" dirty="0"/>
              <a:t>While generating transcript for online meetings wasn’t that challenging, on extensive research and studying NLP deeply we found that the task of generating a summary of a conversation is a significantly difficult and challenging task, still a problem with active research by top tech firms. </a:t>
            </a:r>
          </a:p>
          <a:p>
            <a:endParaRPr lang="en-IN" dirty="0"/>
          </a:p>
          <a:p>
            <a:r>
              <a:rPr lang="en-IN" dirty="0"/>
              <a:t>More so, generative abstractive summaries after going through the transcript is even more challenging than extractive summarization. The reason for the same is that, abstractive summarization tries to digest the entire transcript, pay attention to important topics discussed and generates new text from  it understands contextually. There has been some success in the fields of summarizing articles, but conversations bring a whole different aspect with them.</a:t>
            </a:r>
          </a:p>
          <a:p>
            <a:r>
              <a:rPr lang="en-IN" dirty="0"/>
              <a:t>Some methodologies we implemented for summarization-</a:t>
            </a:r>
          </a:p>
          <a:p>
            <a:endParaRPr lang="en-IN" dirty="0"/>
          </a:p>
          <a:p>
            <a:r>
              <a:rPr lang="en-IN" dirty="0"/>
              <a:t>Extractive Summarization-</a:t>
            </a:r>
          </a:p>
          <a:p>
            <a:pPr marL="342900" indent="-342900">
              <a:buAutoNum type="arabicPeriod"/>
            </a:pPr>
            <a:r>
              <a:rPr lang="en-IN" dirty="0"/>
              <a:t>Removing stop words using built-in list from python-nltk</a:t>
            </a:r>
          </a:p>
          <a:p>
            <a:pPr marL="342900" indent="-342900">
              <a:buAutoNum type="arabicPeriod"/>
            </a:pPr>
            <a:r>
              <a:rPr lang="en-IN" dirty="0"/>
              <a:t>Extending the above, by creating a context-based graph between words complementing/supporting each other in a sentence. </a:t>
            </a:r>
          </a:p>
          <a:p>
            <a:pPr marL="342900" indent="-342900">
              <a:buAutoNum type="arabicPeriod"/>
            </a:pPr>
            <a:endParaRPr lang="en-IN" dirty="0"/>
          </a:p>
          <a:p>
            <a:r>
              <a:rPr lang="en-IN" dirty="0"/>
              <a:t>Abstractive Summarization-</a:t>
            </a:r>
          </a:p>
          <a:p>
            <a:pPr marL="342900" indent="-342900">
              <a:buAutoNum type="arabicPeriod"/>
            </a:pPr>
            <a:r>
              <a:rPr lang="en-IN" dirty="0"/>
              <a:t>Recurrent Neural Networks using TensorFlow</a:t>
            </a:r>
          </a:p>
          <a:p>
            <a:pPr marL="342900" indent="-342900">
              <a:buAutoNum type="arabicPeriod"/>
            </a:pPr>
            <a:r>
              <a:rPr lang="en-IN" dirty="0"/>
              <a:t>Transformers &amp; Auto Encoders like BERT(Bidirectional Encoder Representations) &amp; GPT-2(Generative Pretrained Transformer) </a:t>
            </a:r>
          </a:p>
        </p:txBody>
      </p:sp>
    </p:spTree>
    <p:extLst>
      <p:ext uri="{BB962C8B-B14F-4D97-AF65-F5344CB8AC3E}">
        <p14:creationId xmlns:p14="http://schemas.microsoft.com/office/powerpoint/2010/main" val="1941867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58924E-2CEB-4F41-8723-FEA84B7FA2BD}"/>
              </a:ext>
            </a:extLst>
          </p:cNvPr>
          <p:cNvSpPr txBox="1"/>
          <p:nvPr/>
        </p:nvSpPr>
        <p:spPr>
          <a:xfrm>
            <a:off x="1324947" y="522514"/>
            <a:ext cx="3844212" cy="523220"/>
          </a:xfrm>
          <a:prstGeom prst="rect">
            <a:avLst/>
          </a:prstGeom>
          <a:noFill/>
        </p:spPr>
        <p:txBody>
          <a:bodyPr wrap="square" rtlCol="0">
            <a:spAutoFit/>
          </a:bodyPr>
          <a:lstStyle/>
          <a:p>
            <a:r>
              <a:rPr lang="en-IN" sz="2800" dirty="0"/>
              <a:t>Extractive Summarization</a:t>
            </a:r>
          </a:p>
        </p:txBody>
      </p:sp>
      <p:pic>
        <p:nvPicPr>
          <p:cNvPr id="5" name="Picture 4">
            <a:extLst>
              <a:ext uri="{FF2B5EF4-FFF2-40B4-BE49-F238E27FC236}">
                <a16:creationId xmlns:a16="http://schemas.microsoft.com/office/drawing/2014/main" id="{8D9BD9A5-FB72-4095-9770-07F485C941AC}"/>
              </a:ext>
            </a:extLst>
          </p:cNvPr>
          <p:cNvPicPr>
            <a:picLocks noChangeAspect="1"/>
          </p:cNvPicPr>
          <p:nvPr/>
        </p:nvPicPr>
        <p:blipFill>
          <a:blip r:embed="rId2"/>
          <a:stretch>
            <a:fillRect/>
          </a:stretch>
        </p:blipFill>
        <p:spPr>
          <a:xfrm>
            <a:off x="1334278" y="2282740"/>
            <a:ext cx="6382641" cy="781159"/>
          </a:xfrm>
          <a:prstGeom prst="rect">
            <a:avLst/>
          </a:prstGeom>
        </p:spPr>
      </p:pic>
      <p:pic>
        <p:nvPicPr>
          <p:cNvPr id="7" name="Picture 6">
            <a:extLst>
              <a:ext uri="{FF2B5EF4-FFF2-40B4-BE49-F238E27FC236}">
                <a16:creationId xmlns:a16="http://schemas.microsoft.com/office/drawing/2014/main" id="{495CF80A-BA9A-491B-80F9-3A0BCE22F5DA}"/>
              </a:ext>
            </a:extLst>
          </p:cNvPr>
          <p:cNvPicPr>
            <a:picLocks noChangeAspect="1"/>
          </p:cNvPicPr>
          <p:nvPr/>
        </p:nvPicPr>
        <p:blipFill>
          <a:blip r:embed="rId3"/>
          <a:stretch>
            <a:fillRect/>
          </a:stretch>
        </p:blipFill>
        <p:spPr>
          <a:xfrm>
            <a:off x="1324947" y="1426444"/>
            <a:ext cx="4372585" cy="800212"/>
          </a:xfrm>
          <a:prstGeom prst="rect">
            <a:avLst/>
          </a:prstGeom>
        </p:spPr>
      </p:pic>
      <p:sp>
        <p:nvSpPr>
          <p:cNvPr id="8" name="TextBox 7">
            <a:extLst>
              <a:ext uri="{FF2B5EF4-FFF2-40B4-BE49-F238E27FC236}">
                <a16:creationId xmlns:a16="http://schemas.microsoft.com/office/drawing/2014/main" id="{F60F3258-1AC8-4C01-8DEE-796B1BEC2EB1}"/>
              </a:ext>
            </a:extLst>
          </p:cNvPr>
          <p:cNvSpPr txBox="1"/>
          <p:nvPr/>
        </p:nvSpPr>
        <p:spPr>
          <a:xfrm>
            <a:off x="1259633" y="1001028"/>
            <a:ext cx="4273420" cy="369332"/>
          </a:xfrm>
          <a:prstGeom prst="rect">
            <a:avLst/>
          </a:prstGeom>
          <a:noFill/>
        </p:spPr>
        <p:txBody>
          <a:bodyPr wrap="square" rtlCol="0">
            <a:spAutoFit/>
          </a:bodyPr>
          <a:lstStyle/>
          <a:p>
            <a:r>
              <a:rPr lang="en-IN" dirty="0"/>
              <a:t>Python-nltk</a:t>
            </a:r>
          </a:p>
        </p:txBody>
      </p:sp>
      <p:sp>
        <p:nvSpPr>
          <p:cNvPr id="9" name="TextBox 8">
            <a:extLst>
              <a:ext uri="{FF2B5EF4-FFF2-40B4-BE49-F238E27FC236}">
                <a16:creationId xmlns:a16="http://schemas.microsoft.com/office/drawing/2014/main" id="{5DB5AFAA-6C3E-4ACB-A47B-5FFBFE1438AB}"/>
              </a:ext>
            </a:extLst>
          </p:cNvPr>
          <p:cNvSpPr txBox="1"/>
          <p:nvPr/>
        </p:nvSpPr>
        <p:spPr>
          <a:xfrm>
            <a:off x="1334279" y="3429000"/>
            <a:ext cx="2836506" cy="369332"/>
          </a:xfrm>
          <a:prstGeom prst="rect">
            <a:avLst/>
          </a:prstGeom>
          <a:noFill/>
        </p:spPr>
        <p:txBody>
          <a:bodyPr wrap="square" rtlCol="0">
            <a:spAutoFit/>
          </a:bodyPr>
          <a:lstStyle/>
          <a:p>
            <a:r>
              <a:rPr lang="en-IN" dirty="0"/>
              <a:t>Nltk + similarity matrix</a:t>
            </a:r>
          </a:p>
        </p:txBody>
      </p:sp>
      <p:pic>
        <p:nvPicPr>
          <p:cNvPr id="11" name="Picture 10">
            <a:extLst>
              <a:ext uri="{FF2B5EF4-FFF2-40B4-BE49-F238E27FC236}">
                <a16:creationId xmlns:a16="http://schemas.microsoft.com/office/drawing/2014/main" id="{1146CECD-83A5-4C1D-86CD-1E012C5943E3}"/>
              </a:ext>
            </a:extLst>
          </p:cNvPr>
          <p:cNvPicPr>
            <a:picLocks noChangeAspect="1"/>
          </p:cNvPicPr>
          <p:nvPr/>
        </p:nvPicPr>
        <p:blipFill>
          <a:blip r:embed="rId4"/>
          <a:stretch>
            <a:fillRect/>
          </a:stretch>
        </p:blipFill>
        <p:spPr>
          <a:xfrm>
            <a:off x="1324947" y="3900196"/>
            <a:ext cx="5567284" cy="2528596"/>
          </a:xfrm>
          <a:prstGeom prst="rect">
            <a:avLst/>
          </a:prstGeom>
        </p:spPr>
      </p:pic>
      <p:pic>
        <p:nvPicPr>
          <p:cNvPr id="13" name="Picture 12">
            <a:extLst>
              <a:ext uri="{FF2B5EF4-FFF2-40B4-BE49-F238E27FC236}">
                <a16:creationId xmlns:a16="http://schemas.microsoft.com/office/drawing/2014/main" id="{F0245B97-18EA-45E5-8F2D-7E7B8C466A15}"/>
              </a:ext>
            </a:extLst>
          </p:cNvPr>
          <p:cNvPicPr>
            <a:picLocks noChangeAspect="1"/>
          </p:cNvPicPr>
          <p:nvPr/>
        </p:nvPicPr>
        <p:blipFill>
          <a:blip r:embed="rId5"/>
          <a:stretch>
            <a:fillRect/>
          </a:stretch>
        </p:blipFill>
        <p:spPr>
          <a:xfrm>
            <a:off x="7028683" y="3900195"/>
            <a:ext cx="4987846" cy="781159"/>
          </a:xfrm>
          <a:prstGeom prst="rect">
            <a:avLst/>
          </a:prstGeom>
        </p:spPr>
      </p:pic>
      <p:pic>
        <p:nvPicPr>
          <p:cNvPr id="15" name="Picture 14">
            <a:extLst>
              <a:ext uri="{FF2B5EF4-FFF2-40B4-BE49-F238E27FC236}">
                <a16:creationId xmlns:a16="http://schemas.microsoft.com/office/drawing/2014/main" id="{546A1437-FD92-42D3-B5AB-1BB32EFFC45F}"/>
              </a:ext>
            </a:extLst>
          </p:cNvPr>
          <p:cNvPicPr>
            <a:picLocks noChangeAspect="1"/>
          </p:cNvPicPr>
          <p:nvPr/>
        </p:nvPicPr>
        <p:blipFill>
          <a:blip r:embed="rId6"/>
          <a:stretch>
            <a:fillRect/>
          </a:stretch>
        </p:blipFill>
        <p:spPr>
          <a:xfrm>
            <a:off x="7028683" y="4860143"/>
            <a:ext cx="3962953" cy="962159"/>
          </a:xfrm>
          <a:prstGeom prst="rect">
            <a:avLst/>
          </a:prstGeom>
        </p:spPr>
      </p:pic>
    </p:spTree>
    <p:extLst>
      <p:ext uri="{BB962C8B-B14F-4D97-AF65-F5344CB8AC3E}">
        <p14:creationId xmlns:p14="http://schemas.microsoft.com/office/powerpoint/2010/main" val="3769414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4E68EE-88EA-41ED-8A9C-511B4F7E91E5}"/>
              </a:ext>
            </a:extLst>
          </p:cNvPr>
          <p:cNvSpPr txBox="1"/>
          <p:nvPr/>
        </p:nvSpPr>
        <p:spPr>
          <a:xfrm>
            <a:off x="1278294" y="270589"/>
            <a:ext cx="4963885" cy="800219"/>
          </a:xfrm>
          <a:prstGeom prst="rect">
            <a:avLst/>
          </a:prstGeom>
          <a:noFill/>
        </p:spPr>
        <p:txBody>
          <a:bodyPr wrap="square" rtlCol="0">
            <a:spAutoFit/>
          </a:bodyPr>
          <a:lstStyle/>
          <a:p>
            <a:r>
              <a:rPr lang="en-IN" sz="2800" dirty="0"/>
              <a:t>Abstractive Summarization</a:t>
            </a:r>
          </a:p>
          <a:p>
            <a:endParaRPr lang="en-IN" dirty="0"/>
          </a:p>
        </p:txBody>
      </p:sp>
      <p:pic>
        <p:nvPicPr>
          <p:cNvPr id="5" name="Picture 4">
            <a:extLst>
              <a:ext uri="{FF2B5EF4-FFF2-40B4-BE49-F238E27FC236}">
                <a16:creationId xmlns:a16="http://schemas.microsoft.com/office/drawing/2014/main" id="{2E186491-08DC-4587-ABEF-6435EF891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466" y="717067"/>
            <a:ext cx="4401427" cy="2259399"/>
          </a:xfrm>
          <a:prstGeom prst="rect">
            <a:avLst/>
          </a:prstGeom>
        </p:spPr>
      </p:pic>
      <p:pic>
        <p:nvPicPr>
          <p:cNvPr id="7" name="Picture 6">
            <a:extLst>
              <a:ext uri="{FF2B5EF4-FFF2-40B4-BE49-F238E27FC236}">
                <a16:creationId xmlns:a16="http://schemas.microsoft.com/office/drawing/2014/main" id="{32B73729-547F-4046-960B-4183ECA2A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2179" y="670698"/>
            <a:ext cx="2921527" cy="2509449"/>
          </a:xfrm>
          <a:prstGeom prst="rect">
            <a:avLst/>
          </a:prstGeom>
        </p:spPr>
      </p:pic>
      <p:pic>
        <p:nvPicPr>
          <p:cNvPr id="9" name="Picture 8">
            <a:extLst>
              <a:ext uri="{FF2B5EF4-FFF2-40B4-BE49-F238E27FC236}">
                <a16:creationId xmlns:a16="http://schemas.microsoft.com/office/drawing/2014/main" id="{EA5F2614-1670-40EB-A04B-841F7A8BA5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7131" y="3419452"/>
            <a:ext cx="3086937" cy="3167959"/>
          </a:xfrm>
          <a:prstGeom prst="rect">
            <a:avLst/>
          </a:prstGeom>
        </p:spPr>
      </p:pic>
      <p:pic>
        <p:nvPicPr>
          <p:cNvPr id="11" name="Picture 10">
            <a:extLst>
              <a:ext uri="{FF2B5EF4-FFF2-40B4-BE49-F238E27FC236}">
                <a16:creationId xmlns:a16="http://schemas.microsoft.com/office/drawing/2014/main" id="{29504B24-9014-4467-9247-BB95DD8E03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7648" y="3506393"/>
            <a:ext cx="5660571" cy="2680909"/>
          </a:xfrm>
          <a:prstGeom prst="rect">
            <a:avLst/>
          </a:prstGeom>
        </p:spPr>
      </p:pic>
    </p:spTree>
    <p:extLst>
      <p:ext uri="{BB962C8B-B14F-4D97-AF65-F5344CB8AC3E}">
        <p14:creationId xmlns:p14="http://schemas.microsoft.com/office/powerpoint/2010/main" val="3591040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Right Brace 164">
            <a:extLst>
              <a:ext uri="{FF2B5EF4-FFF2-40B4-BE49-F238E27FC236}">
                <a16:creationId xmlns:a16="http://schemas.microsoft.com/office/drawing/2014/main" id="{1E642AF3-42CA-4333-865E-463ED7D357D7}"/>
              </a:ext>
            </a:extLst>
          </p:cNvPr>
          <p:cNvSpPr/>
          <p:nvPr/>
        </p:nvSpPr>
        <p:spPr>
          <a:xfrm rot="10800000">
            <a:off x="6411134" y="6200117"/>
            <a:ext cx="142875" cy="6578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204" name="Group 203">
            <a:extLst>
              <a:ext uri="{FF2B5EF4-FFF2-40B4-BE49-F238E27FC236}">
                <a16:creationId xmlns:a16="http://schemas.microsoft.com/office/drawing/2014/main" id="{01AD9E8F-8027-4468-B6AD-49C25FC2D217}"/>
              </a:ext>
            </a:extLst>
          </p:cNvPr>
          <p:cNvGrpSpPr/>
          <p:nvPr/>
        </p:nvGrpSpPr>
        <p:grpSpPr>
          <a:xfrm>
            <a:off x="764507" y="134469"/>
            <a:ext cx="10662985" cy="6589061"/>
            <a:chOff x="315383" y="68859"/>
            <a:chExt cx="10662985" cy="6589061"/>
          </a:xfrm>
        </p:grpSpPr>
        <p:sp>
          <p:nvSpPr>
            <p:cNvPr id="53" name="Rectangle: Single Corner Snipped 52">
              <a:extLst>
                <a:ext uri="{FF2B5EF4-FFF2-40B4-BE49-F238E27FC236}">
                  <a16:creationId xmlns:a16="http://schemas.microsoft.com/office/drawing/2014/main" id="{02E157A7-C39F-4355-83AA-CEC13B78F489}"/>
                </a:ext>
              </a:extLst>
            </p:cNvPr>
            <p:cNvSpPr/>
            <p:nvPr/>
          </p:nvSpPr>
          <p:spPr>
            <a:xfrm>
              <a:off x="7293216" y="72773"/>
              <a:ext cx="1481328" cy="877824"/>
            </a:xfrm>
            <a:prstGeom prst="snip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Selenium</a:t>
              </a:r>
              <a:endParaRPr lang="en-IN" dirty="0"/>
            </a:p>
          </p:txBody>
        </p:sp>
        <p:sp>
          <p:nvSpPr>
            <p:cNvPr id="54" name="Rectangle: Single Corner Snipped 53">
              <a:extLst>
                <a:ext uri="{FF2B5EF4-FFF2-40B4-BE49-F238E27FC236}">
                  <a16:creationId xmlns:a16="http://schemas.microsoft.com/office/drawing/2014/main" id="{2439C02E-A61F-4CAD-B18B-D0544D994CF8}"/>
                </a:ext>
              </a:extLst>
            </p:cNvPr>
            <p:cNvSpPr/>
            <p:nvPr/>
          </p:nvSpPr>
          <p:spPr>
            <a:xfrm>
              <a:off x="9497040" y="77625"/>
              <a:ext cx="1481328" cy="877824"/>
            </a:xfrm>
            <a:prstGeom prst="snip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Beautiful Soup</a:t>
              </a:r>
              <a:endParaRPr lang="en-IN" dirty="0"/>
            </a:p>
          </p:txBody>
        </p:sp>
        <p:sp>
          <p:nvSpPr>
            <p:cNvPr id="55" name="Rectangle: Single Corner Snipped 54">
              <a:extLst>
                <a:ext uri="{FF2B5EF4-FFF2-40B4-BE49-F238E27FC236}">
                  <a16:creationId xmlns:a16="http://schemas.microsoft.com/office/drawing/2014/main" id="{7865F8B0-3808-4E1C-8840-69C6CA0F448C}"/>
                </a:ext>
              </a:extLst>
            </p:cNvPr>
            <p:cNvSpPr/>
            <p:nvPr/>
          </p:nvSpPr>
          <p:spPr>
            <a:xfrm>
              <a:off x="2542973" y="68859"/>
              <a:ext cx="1481328" cy="877824"/>
            </a:xfrm>
            <a:prstGeom prst="snip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Tkinter</a:t>
              </a:r>
              <a:endParaRPr lang="en-IN" dirty="0"/>
            </a:p>
          </p:txBody>
        </p:sp>
        <p:sp>
          <p:nvSpPr>
            <p:cNvPr id="9" name="Rectangle 8">
              <a:extLst>
                <a:ext uri="{FF2B5EF4-FFF2-40B4-BE49-F238E27FC236}">
                  <a16:creationId xmlns:a16="http://schemas.microsoft.com/office/drawing/2014/main" id="{A81834AE-5DC5-495E-AD66-EAB56B4A6215}"/>
                </a:ext>
              </a:extLst>
            </p:cNvPr>
            <p:cNvSpPr/>
            <p:nvPr/>
          </p:nvSpPr>
          <p:spPr>
            <a:xfrm>
              <a:off x="8371113" y="1282395"/>
              <a:ext cx="1483567"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Scrapper</a:t>
              </a:r>
              <a:endParaRPr lang="en-IN" dirty="0"/>
            </a:p>
          </p:txBody>
        </p:sp>
        <p:cxnSp>
          <p:nvCxnSpPr>
            <p:cNvPr id="12" name="Connector: Elbow 11">
              <a:extLst>
                <a:ext uri="{FF2B5EF4-FFF2-40B4-BE49-F238E27FC236}">
                  <a16:creationId xmlns:a16="http://schemas.microsoft.com/office/drawing/2014/main" id="{13B957B2-A687-4887-BCE5-52B5109697DA}"/>
                </a:ext>
              </a:extLst>
            </p:cNvPr>
            <p:cNvCxnSpPr>
              <a:cxnSpLocks/>
              <a:stCxn id="53" idx="1"/>
              <a:endCxn id="9" idx="0"/>
            </p:cNvCxnSpPr>
            <p:nvPr/>
          </p:nvCxnSpPr>
          <p:spPr>
            <a:xfrm rot="16200000" flipH="1">
              <a:off x="8407489" y="576987"/>
              <a:ext cx="331798" cy="10790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3AE22C6E-F4DC-40B1-8869-206FBB6A2622}"/>
                </a:ext>
              </a:extLst>
            </p:cNvPr>
            <p:cNvCxnSpPr>
              <a:cxnSpLocks/>
              <a:stCxn id="54" idx="1"/>
              <a:endCxn id="9" idx="0"/>
            </p:cNvCxnSpPr>
            <p:nvPr/>
          </p:nvCxnSpPr>
          <p:spPr>
            <a:xfrm rot="5400000">
              <a:off x="9511828" y="556519"/>
              <a:ext cx="326946" cy="11248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065E109-54BC-4A24-BC97-CF9CBB50C7BE}"/>
                </a:ext>
              </a:extLst>
            </p:cNvPr>
            <p:cNvSpPr/>
            <p:nvPr/>
          </p:nvSpPr>
          <p:spPr>
            <a:xfrm>
              <a:off x="315383" y="1282396"/>
              <a:ext cx="1483567"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Splash</a:t>
              </a:r>
              <a:endParaRPr lang="en-IN" dirty="0"/>
            </a:p>
          </p:txBody>
        </p:sp>
        <p:sp>
          <p:nvSpPr>
            <p:cNvPr id="8" name="Rectangle 7">
              <a:extLst>
                <a:ext uri="{FF2B5EF4-FFF2-40B4-BE49-F238E27FC236}">
                  <a16:creationId xmlns:a16="http://schemas.microsoft.com/office/drawing/2014/main" id="{C4D42CFF-5CA4-42F0-8ECB-E4C91278988F}"/>
                </a:ext>
              </a:extLst>
            </p:cNvPr>
            <p:cNvSpPr/>
            <p:nvPr/>
          </p:nvSpPr>
          <p:spPr>
            <a:xfrm>
              <a:off x="2540734" y="1303661"/>
              <a:ext cx="1483567"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Initial</a:t>
              </a:r>
              <a:endParaRPr lang="en-IN" dirty="0"/>
            </a:p>
          </p:txBody>
        </p:sp>
        <p:sp>
          <p:nvSpPr>
            <p:cNvPr id="10" name="Rectangle 9">
              <a:extLst>
                <a:ext uri="{FF2B5EF4-FFF2-40B4-BE49-F238E27FC236}">
                  <a16:creationId xmlns:a16="http://schemas.microsoft.com/office/drawing/2014/main" id="{6BE3D893-2D9A-4E73-A538-04343D162BAC}"/>
                </a:ext>
              </a:extLst>
            </p:cNvPr>
            <p:cNvSpPr/>
            <p:nvPr/>
          </p:nvSpPr>
          <p:spPr>
            <a:xfrm>
              <a:off x="4337564" y="2321572"/>
              <a:ext cx="1483567"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a:t>
              </a:r>
              <a:endParaRPr lang="en-IN" dirty="0"/>
            </a:p>
          </p:txBody>
        </p:sp>
        <p:cxnSp>
          <p:nvCxnSpPr>
            <p:cNvPr id="16" name="Connector: Elbow 15">
              <a:extLst>
                <a:ext uri="{FF2B5EF4-FFF2-40B4-BE49-F238E27FC236}">
                  <a16:creationId xmlns:a16="http://schemas.microsoft.com/office/drawing/2014/main" id="{D8D89600-E7AA-4C06-BCBE-006223F4EA2D}"/>
                </a:ext>
              </a:extLst>
            </p:cNvPr>
            <p:cNvCxnSpPr>
              <a:cxnSpLocks/>
              <a:stCxn id="55" idx="2"/>
              <a:endCxn id="7" idx="0"/>
            </p:cNvCxnSpPr>
            <p:nvPr/>
          </p:nvCxnSpPr>
          <p:spPr>
            <a:xfrm rot="10800000" flipV="1">
              <a:off x="1057167" y="507770"/>
              <a:ext cx="1485806" cy="7746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E41A7D9-1A16-419C-8A90-0D9BFAC9709C}"/>
                </a:ext>
              </a:extLst>
            </p:cNvPr>
            <p:cNvCxnSpPr>
              <a:cxnSpLocks/>
              <a:stCxn id="55" idx="0"/>
              <a:endCxn id="10" idx="0"/>
            </p:cNvCxnSpPr>
            <p:nvPr/>
          </p:nvCxnSpPr>
          <p:spPr>
            <a:xfrm>
              <a:off x="4024301" y="507771"/>
              <a:ext cx="1055047" cy="18138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02538950-10BD-47F5-A3E7-F8C987A6EBA4}"/>
                </a:ext>
              </a:extLst>
            </p:cNvPr>
            <p:cNvCxnSpPr>
              <a:cxnSpLocks/>
              <a:stCxn id="8" idx="3"/>
              <a:endCxn id="101" idx="1"/>
            </p:cNvCxnSpPr>
            <p:nvPr/>
          </p:nvCxnSpPr>
          <p:spPr>
            <a:xfrm>
              <a:off x="4024301" y="1760861"/>
              <a:ext cx="313262" cy="2618111"/>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B7569E26-43F8-4A2D-A7CC-750A4B2AB38E}"/>
                </a:ext>
              </a:extLst>
            </p:cNvPr>
            <p:cNvCxnSpPr>
              <a:cxnSpLocks/>
              <a:stCxn id="7" idx="3"/>
              <a:endCxn id="10" idx="1"/>
            </p:cNvCxnSpPr>
            <p:nvPr/>
          </p:nvCxnSpPr>
          <p:spPr>
            <a:xfrm>
              <a:off x="1798950" y="1739596"/>
              <a:ext cx="2538614" cy="1039176"/>
            </a:xfrm>
            <a:prstGeom prst="bentConnector3">
              <a:avLst>
                <a:gd name="adj1" fmla="val 151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26FF874A-F3A4-4210-AC64-51D7615C2C28}"/>
                </a:ext>
              </a:extLst>
            </p:cNvPr>
            <p:cNvCxnSpPr>
              <a:cxnSpLocks/>
              <a:stCxn id="55" idx="1"/>
              <a:endCxn id="8" idx="0"/>
            </p:cNvCxnSpPr>
            <p:nvPr/>
          </p:nvCxnSpPr>
          <p:spPr>
            <a:xfrm rot="5400000">
              <a:off x="3104589" y="1124613"/>
              <a:ext cx="356978" cy="11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Rounded Corners 66">
              <a:extLst>
                <a:ext uri="{FF2B5EF4-FFF2-40B4-BE49-F238E27FC236}">
                  <a16:creationId xmlns:a16="http://schemas.microsoft.com/office/drawing/2014/main" id="{8E78F50B-2577-4A72-9C62-D4E59DC02BD4}"/>
                </a:ext>
              </a:extLst>
            </p:cNvPr>
            <p:cNvSpPr/>
            <p:nvPr/>
          </p:nvSpPr>
          <p:spPr>
            <a:xfrm>
              <a:off x="8371116" y="2425394"/>
              <a:ext cx="1483567"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Login</a:t>
              </a:r>
              <a:endParaRPr lang="en-IN" dirty="0"/>
            </a:p>
          </p:txBody>
        </p:sp>
        <p:sp>
          <p:nvSpPr>
            <p:cNvPr id="75" name="Rectangle: Rounded Corners 74">
              <a:extLst>
                <a:ext uri="{FF2B5EF4-FFF2-40B4-BE49-F238E27FC236}">
                  <a16:creationId xmlns:a16="http://schemas.microsoft.com/office/drawing/2014/main" id="{4858596A-A235-4A9F-B8C4-0EC860423B18}"/>
                </a:ext>
              </a:extLst>
            </p:cNvPr>
            <p:cNvSpPr/>
            <p:nvPr/>
          </p:nvSpPr>
          <p:spPr>
            <a:xfrm>
              <a:off x="8371115" y="3070071"/>
              <a:ext cx="1483567"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Meet Setup</a:t>
              </a:r>
              <a:endParaRPr lang="en-IN" dirty="0"/>
            </a:p>
          </p:txBody>
        </p:sp>
        <p:sp>
          <p:nvSpPr>
            <p:cNvPr id="76" name="Rectangle: Rounded Corners 75">
              <a:extLst>
                <a:ext uri="{FF2B5EF4-FFF2-40B4-BE49-F238E27FC236}">
                  <a16:creationId xmlns:a16="http://schemas.microsoft.com/office/drawing/2014/main" id="{0D5C47B4-D657-40EC-BA91-2F9EDD5FCFB2}"/>
                </a:ext>
              </a:extLst>
            </p:cNvPr>
            <p:cNvSpPr/>
            <p:nvPr/>
          </p:nvSpPr>
          <p:spPr>
            <a:xfrm>
              <a:off x="8371114" y="3716259"/>
              <a:ext cx="1483567"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Enter Meet</a:t>
              </a:r>
              <a:endParaRPr lang="en-IN" dirty="0"/>
            </a:p>
          </p:txBody>
        </p:sp>
        <p:sp>
          <p:nvSpPr>
            <p:cNvPr id="77" name="Rectangle: Rounded Corners 76">
              <a:extLst>
                <a:ext uri="{FF2B5EF4-FFF2-40B4-BE49-F238E27FC236}">
                  <a16:creationId xmlns:a16="http://schemas.microsoft.com/office/drawing/2014/main" id="{56A53A3B-59A9-4477-A671-034E5B716F4E}"/>
                </a:ext>
              </a:extLst>
            </p:cNvPr>
            <p:cNvSpPr/>
            <p:nvPr/>
          </p:nvSpPr>
          <p:spPr>
            <a:xfrm>
              <a:off x="8371114" y="4364974"/>
              <a:ext cx="1483567"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Start Captions</a:t>
              </a:r>
              <a:endParaRPr lang="en-IN" dirty="0"/>
            </a:p>
          </p:txBody>
        </p:sp>
        <p:sp>
          <p:nvSpPr>
            <p:cNvPr id="78" name="Rectangle: Rounded Corners 77">
              <a:extLst>
                <a:ext uri="{FF2B5EF4-FFF2-40B4-BE49-F238E27FC236}">
                  <a16:creationId xmlns:a16="http://schemas.microsoft.com/office/drawing/2014/main" id="{03511808-6C1A-4113-8181-13D16672C67B}"/>
                </a:ext>
              </a:extLst>
            </p:cNvPr>
            <p:cNvSpPr/>
            <p:nvPr/>
          </p:nvSpPr>
          <p:spPr>
            <a:xfrm>
              <a:off x="8371114" y="5013689"/>
              <a:ext cx="1483567"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Extract Captions</a:t>
              </a:r>
              <a:endParaRPr lang="en-IN" dirty="0"/>
            </a:p>
          </p:txBody>
        </p:sp>
        <p:cxnSp>
          <p:nvCxnSpPr>
            <p:cNvPr id="80" name="Connector: Elbow 79">
              <a:extLst>
                <a:ext uri="{FF2B5EF4-FFF2-40B4-BE49-F238E27FC236}">
                  <a16:creationId xmlns:a16="http://schemas.microsoft.com/office/drawing/2014/main" id="{ABC4BB14-F18A-4D65-A5A0-2B52D54A7751}"/>
                </a:ext>
              </a:extLst>
            </p:cNvPr>
            <p:cNvCxnSpPr>
              <a:cxnSpLocks/>
              <a:stCxn id="9" idx="3"/>
              <a:endCxn id="67" idx="3"/>
            </p:cNvCxnSpPr>
            <p:nvPr/>
          </p:nvCxnSpPr>
          <p:spPr>
            <a:xfrm>
              <a:off x="9854680" y="1739595"/>
              <a:ext cx="3" cy="914399"/>
            </a:xfrm>
            <a:prstGeom prst="bentConnector3">
              <a:avLst>
                <a:gd name="adj1" fmla="val 762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8213EA88-6F01-4BA8-9C70-E2C3A4C42202}"/>
                </a:ext>
              </a:extLst>
            </p:cNvPr>
            <p:cNvCxnSpPr>
              <a:cxnSpLocks/>
              <a:stCxn id="9" idx="3"/>
              <a:endCxn id="75" idx="3"/>
            </p:cNvCxnSpPr>
            <p:nvPr/>
          </p:nvCxnSpPr>
          <p:spPr>
            <a:xfrm>
              <a:off x="9854680" y="1739595"/>
              <a:ext cx="2" cy="1559076"/>
            </a:xfrm>
            <a:prstGeom prst="bentConnector3">
              <a:avLst>
                <a:gd name="adj1" fmla="val 1143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CF21DA6D-5B48-4EBE-993A-814F6D6711BF}"/>
                </a:ext>
              </a:extLst>
            </p:cNvPr>
            <p:cNvCxnSpPr>
              <a:cxnSpLocks/>
              <a:stCxn id="9" idx="3"/>
              <a:endCxn id="76" idx="3"/>
            </p:cNvCxnSpPr>
            <p:nvPr/>
          </p:nvCxnSpPr>
          <p:spPr>
            <a:xfrm>
              <a:off x="9854680" y="1739595"/>
              <a:ext cx="1" cy="2205264"/>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903449F4-6D13-4B7C-ABCA-CABE8C8C28E1}"/>
                </a:ext>
              </a:extLst>
            </p:cNvPr>
            <p:cNvCxnSpPr>
              <a:cxnSpLocks/>
              <a:stCxn id="9" idx="3"/>
              <a:endCxn id="77" idx="3"/>
            </p:cNvCxnSpPr>
            <p:nvPr/>
          </p:nvCxnSpPr>
          <p:spPr>
            <a:xfrm>
              <a:off x="9854680" y="1739595"/>
              <a:ext cx="1" cy="2853979"/>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BCF75E55-BBAF-4CB4-A104-78A8A9E9EC01}"/>
                </a:ext>
              </a:extLst>
            </p:cNvPr>
            <p:cNvCxnSpPr>
              <a:cxnSpLocks/>
              <a:stCxn id="9" idx="3"/>
              <a:endCxn id="78" idx="3"/>
            </p:cNvCxnSpPr>
            <p:nvPr/>
          </p:nvCxnSpPr>
          <p:spPr>
            <a:xfrm>
              <a:off x="9854680" y="1739595"/>
              <a:ext cx="1" cy="3502694"/>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Rounded Corners 99">
              <a:extLst>
                <a:ext uri="{FF2B5EF4-FFF2-40B4-BE49-F238E27FC236}">
                  <a16:creationId xmlns:a16="http://schemas.microsoft.com/office/drawing/2014/main" id="{F91DC252-A204-4191-96F0-8F423F43B9C9}"/>
                </a:ext>
              </a:extLst>
            </p:cNvPr>
            <p:cNvSpPr/>
            <p:nvPr/>
          </p:nvSpPr>
          <p:spPr>
            <a:xfrm>
              <a:off x="4337566" y="3464572"/>
              <a:ext cx="1483567"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Main</a:t>
              </a:r>
              <a:endParaRPr lang="en-IN" dirty="0"/>
            </a:p>
          </p:txBody>
        </p:sp>
        <p:sp>
          <p:nvSpPr>
            <p:cNvPr id="101" name="Rectangle: Rounded Corners 100">
              <a:extLst>
                <a:ext uri="{FF2B5EF4-FFF2-40B4-BE49-F238E27FC236}">
                  <a16:creationId xmlns:a16="http://schemas.microsoft.com/office/drawing/2014/main" id="{0AE1B400-F3BF-4309-803D-8B7DF2A621F6}"/>
                </a:ext>
              </a:extLst>
            </p:cNvPr>
            <p:cNvSpPr/>
            <p:nvPr/>
          </p:nvSpPr>
          <p:spPr>
            <a:xfrm>
              <a:off x="4337563" y="4150372"/>
              <a:ext cx="1483567"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Initial</a:t>
              </a:r>
              <a:endParaRPr lang="en-IN" dirty="0"/>
            </a:p>
          </p:txBody>
        </p:sp>
        <p:sp>
          <p:nvSpPr>
            <p:cNvPr id="119" name="Rectangle: Rounded Corners 118">
              <a:extLst>
                <a:ext uri="{FF2B5EF4-FFF2-40B4-BE49-F238E27FC236}">
                  <a16:creationId xmlns:a16="http://schemas.microsoft.com/office/drawing/2014/main" id="{46EFE0ED-3608-40E4-BB6C-25552DF58184}"/>
                </a:ext>
              </a:extLst>
            </p:cNvPr>
            <p:cNvSpPr/>
            <p:nvPr/>
          </p:nvSpPr>
          <p:spPr>
            <a:xfrm>
              <a:off x="4337566" y="4834409"/>
              <a:ext cx="1483567"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Start</a:t>
              </a:r>
              <a:endParaRPr lang="en-IN" dirty="0"/>
            </a:p>
          </p:txBody>
        </p:sp>
        <p:sp>
          <p:nvSpPr>
            <p:cNvPr id="120" name="Rectangle: Rounded Corners 119">
              <a:extLst>
                <a:ext uri="{FF2B5EF4-FFF2-40B4-BE49-F238E27FC236}">
                  <a16:creationId xmlns:a16="http://schemas.microsoft.com/office/drawing/2014/main" id="{F92C79D1-596A-435A-90F6-D5BC29AA2FB5}"/>
                </a:ext>
              </a:extLst>
            </p:cNvPr>
            <p:cNvSpPr/>
            <p:nvPr/>
          </p:nvSpPr>
          <p:spPr>
            <a:xfrm>
              <a:off x="4337562" y="5518446"/>
              <a:ext cx="1483567"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Stop</a:t>
              </a:r>
              <a:endParaRPr lang="en-IN" dirty="0"/>
            </a:p>
          </p:txBody>
        </p:sp>
        <p:cxnSp>
          <p:nvCxnSpPr>
            <p:cNvPr id="122" name="Connector: Elbow 121">
              <a:extLst>
                <a:ext uri="{FF2B5EF4-FFF2-40B4-BE49-F238E27FC236}">
                  <a16:creationId xmlns:a16="http://schemas.microsoft.com/office/drawing/2014/main" id="{D8D25C0E-A3ED-403E-AD01-DC7BB150B630}"/>
                </a:ext>
              </a:extLst>
            </p:cNvPr>
            <p:cNvCxnSpPr>
              <a:stCxn id="10" idx="3"/>
              <a:endCxn id="100" idx="3"/>
            </p:cNvCxnSpPr>
            <p:nvPr/>
          </p:nvCxnSpPr>
          <p:spPr>
            <a:xfrm>
              <a:off x="5821131" y="2778772"/>
              <a:ext cx="2" cy="914400"/>
            </a:xfrm>
            <a:prstGeom prst="bentConnector3">
              <a:avLst>
                <a:gd name="adj1" fmla="val 1143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49F06378-C7BA-4D29-8138-531EC08C0A4F}"/>
                </a:ext>
              </a:extLst>
            </p:cNvPr>
            <p:cNvCxnSpPr>
              <a:stCxn id="10" idx="3"/>
              <a:endCxn id="101" idx="3"/>
            </p:cNvCxnSpPr>
            <p:nvPr/>
          </p:nvCxnSpPr>
          <p:spPr>
            <a:xfrm flipH="1">
              <a:off x="5821130" y="2778772"/>
              <a:ext cx="1" cy="1600200"/>
            </a:xfrm>
            <a:prstGeom prst="bent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Connector: Elbow 126">
              <a:extLst>
                <a:ext uri="{FF2B5EF4-FFF2-40B4-BE49-F238E27FC236}">
                  <a16:creationId xmlns:a16="http://schemas.microsoft.com/office/drawing/2014/main" id="{03617197-3E4B-4BAB-A371-90072777FD6B}"/>
                </a:ext>
              </a:extLst>
            </p:cNvPr>
            <p:cNvCxnSpPr>
              <a:stCxn id="10" idx="3"/>
              <a:endCxn id="119" idx="3"/>
            </p:cNvCxnSpPr>
            <p:nvPr/>
          </p:nvCxnSpPr>
          <p:spPr>
            <a:xfrm>
              <a:off x="5821131" y="2778772"/>
              <a:ext cx="2" cy="2284237"/>
            </a:xfrm>
            <a:prstGeom prst="bentConnector3">
              <a:avLst>
                <a:gd name="adj1" fmla="val 1143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24E348B1-69B4-414C-AFA8-04DB19FE981A}"/>
                </a:ext>
              </a:extLst>
            </p:cNvPr>
            <p:cNvCxnSpPr>
              <a:stCxn id="10" idx="3"/>
              <a:endCxn id="120" idx="3"/>
            </p:cNvCxnSpPr>
            <p:nvPr/>
          </p:nvCxnSpPr>
          <p:spPr>
            <a:xfrm flipH="1">
              <a:off x="5821129" y="2778772"/>
              <a:ext cx="2" cy="2968274"/>
            </a:xfrm>
            <a:prstGeom prst="bentConnector3">
              <a:avLst>
                <a:gd name="adj1" fmla="val -114300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0DFC6FD2-094A-4286-80A1-221E54B2C874}"/>
                </a:ext>
              </a:extLst>
            </p:cNvPr>
            <p:cNvSpPr txBox="1"/>
            <p:nvPr/>
          </p:nvSpPr>
          <p:spPr>
            <a:xfrm>
              <a:off x="4053803" y="6288588"/>
              <a:ext cx="2051083" cy="369332"/>
            </a:xfrm>
            <a:prstGeom prst="rect">
              <a:avLst/>
            </a:prstGeom>
            <a:noFill/>
          </p:spPr>
          <p:txBody>
            <a:bodyPr wrap="square" rtlCol="0">
              <a:spAutoFit/>
            </a:bodyPr>
            <a:lstStyle/>
            <a:p>
              <a:pPr algn="ctr"/>
              <a:r>
                <a:rPr lang="en-US" dirty="0">
                  <a:highlight>
                    <a:srgbClr val="00FFFF"/>
                  </a:highlight>
                </a:rPr>
                <a:t>Update Functions ...</a:t>
              </a:r>
              <a:endParaRPr lang="en-IN" dirty="0">
                <a:highlight>
                  <a:srgbClr val="00FFFF"/>
                </a:highlight>
              </a:endParaRPr>
            </a:p>
          </p:txBody>
        </p:sp>
        <p:cxnSp>
          <p:nvCxnSpPr>
            <p:cNvPr id="167" name="Connector: Elbow 166">
              <a:extLst>
                <a:ext uri="{FF2B5EF4-FFF2-40B4-BE49-F238E27FC236}">
                  <a16:creationId xmlns:a16="http://schemas.microsoft.com/office/drawing/2014/main" id="{25702A7E-F76E-49B2-AD90-FC86503FC23E}"/>
                </a:ext>
              </a:extLst>
            </p:cNvPr>
            <p:cNvCxnSpPr>
              <a:stCxn id="10" idx="3"/>
              <a:endCxn id="163" idx="3"/>
            </p:cNvCxnSpPr>
            <p:nvPr/>
          </p:nvCxnSpPr>
          <p:spPr>
            <a:xfrm>
              <a:off x="5821131" y="2778772"/>
              <a:ext cx="283755" cy="3694482"/>
            </a:xfrm>
            <a:prstGeom prst="bentConnector3">
              <a:avLst>
                <a:gd name="adj1" fmla="val 1805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Connector: Elbow 168">
              <a:extLst>
                <a:ext uri="{FF2B5EF4-FFF2-40B4-BE49-F238E27FC236}">
                  <a16:creationId xmlns:a16="http://schemas.microsoft.com/office/drawing/2014/main" id="{A93E4DC5-6D1A-438B-AC8D-22BCF40CE395}"/>
                </a:ext>
              </a:extLst>
            </p:cNvPr>
            <p:cNvCxnSpPr>
              <a:cxnSpLocks/>
              <a:stCxn id="78" idx="1"/>
              <a:endCxn id="165" idx="1"/>
            </p:cNvCxnSpPr>
            <p:nvPr/>
          </p:nvCxnSpPr>
          <p:spPr>
            <a:xfrm rot="10800000" flipV="1">
              <a:off x="6033448" y="5242288"/>
              <a:ext cx="2337666" cy="122115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3" name="Connector: Elbow 172">
              <a:extLst>
                <a:ext uri="{FF2B5EF4-FFF2-40B4-BE49-F238E27FC236}">
                  <a16:creationId xmlns:a16="http://schemas.microsoft.com/office/drawing/2014/main" id="{C454F123-AA66-46A1-A6EC-6AEE00EFBAD2}"/>
                </a:ext>
              </a:extLst>
            </p:cNvPr>
            <p:cNvCxnSpPr>
              <a:stCxn id="119" idx="3"/>
              <a:endCxn id="9" idx="1"/>
            </p:cNvCxnSpPr>
            <p:nvPr/>
          </p:nvCxnSpPr>
          <p:spPr>
            <a:xfrm flipV="1">
              <a:off x="5821133" y="1739595"/>
              <a:ext cx="2549980" cy="33234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Connector: Elbow 178">
              <a:extLst>
                <a:ext uri="{FF2B5EF4-FFF2-40B4-BE49-F238E27FC236}">
                  <a16:creationId xmlns:a16="http://schemas.microsoft.com/office/drawing/2014/main" id="{2702ADA5-DE77-474A-9D81-559DA5BDFCD3}"/>
                </a:ext>
              </a:extLst>
            </p:cNvPr>
            <p:cNvCxnSpPr>
              <a:cxnSpLocks/>
              <a:stCxn id="120" idx="1"/>
              <a:endCxn id="182" idx="0"/>
            </p:cNvCxnSpPr>
            <p:nvPr/>
          </p:nvCxnSpPr>
          <p:spPr>
            <a:xfrm flipH="1">
              <a:off x="2947630" y="5747046"/>
              <a:ext cx="1389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Rectangle: Diagonal Corners Rounded 181">
              <a:extLst>
                <a:ext uri="{FF2B5EF4-FFF2-40B4-BE49-F238E27FC236}">
                  <a16:creationId xmlns:a16="http://schemas.microsoft.com/office/drawing/2014/main" id="{01083333-8EFC-4ABF-83A3-C273986A4C64}"/>
                </a:ext>
              </a:extLst>
            </p:cNvPr>
            <p:cNvSpPr/>
            <p:nvPr/>
          </p:nvSpPr>
          <p:spPr>
            <a:xfrm>
              <a:off x="1195037" y="5227458"/>
              <a:ext cx="1752593" cy="103917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Further Transcript Summarization</a:t>
              </a:r>
              <a:endParaRPr lang="en-IN" dirty="0"/>
            </a:p>
          </p:txBody>
        </p:sp>
      </p:grpSp>
    </p:spTree>
    <p:extLst>
      <p:ext uri="{BB962C8B-B14F-4D97-AF65-F5344CB8AC3E}">
        <p14:creationId xmlns:p14="http://schemas.microsoft.com/office/powerpoint/2010/main" val="1656700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824B-4805-48C7-B60C-8220EA760963}"/>
              </a:ext>
            </a:extLst>
          </p:cNvPr>
          <p:cNvSpPr>
            <a:spLocks noGrp="1"/>
          </p:cNvSpPr>
          <p:nvPr>
            <p:ph type="title"/>
          </p:nvPr>
        </p:nvSpPr>
        <p:spPr>
          <a:xfrm>
            <a:off x="1141413" y="519171"/>
            <a:ext cx="9905998" cy="1454091"/>
          </a:xfrm>
        </p:spPr>
        <p:txBody>
          <a:bodyPr/>
          <a:lstStyle/>
          <a:p>
            <a:pPr algn="ctr"/>
            <a:r>
              <a:rPr lang="en-US" dirty="0">
                <a:solidFill>
                  <a:schemeClr val="tx1">
                    <a:lumMod val="85000"/>
                  </a:schemeClr>
                </a:solidFill>
                <a:latin typeface="Arial Rounded MT Bold" panose="020F0704030504030204" pitchFamily="34" charset="0"/>
              </a:rPr>
              <a:t>Societal Impact</a:t>
            </a:r>
            <a:endParaRPr lang="en-IN" dirty="0"/>
          </a:p>
        </p:txBody>
      </p:sp>
      <p:sp>
        <p:nvSpPr>
          <p:cNvPr id="4" name="TextBox 3">
            <a:extLst>
              <a:ext uri="{FF2B5EF4-FFF2-40B4-BE49-F238E27FC236}">
                <a16:creationId xmlns:a16="http://schemas.microsoft.com/office/drawing/2014/main" id="{06F50472-EEEB-41D5-A247-1657AC9D35B4}"/>
              </a:ext>
            </a:extLst>
          </p:cNvPr>
          <p:cNvSpPr txBox="1"/>
          <p:nvPr/>
        </p:nvSpPr>
        <p:spPr>
          <a:xfrm>
            <a:off x="1003177" y="1690688"/>
            <a:ext cx="10910656" cy="4524315"/>
          </a:xfrm>
          <a:prstGeom prst="rect">
            <a:avLst/>
          </a:prstGeom>
          <a:noFill/>
        </p:spPr>
        <p:txBody>
          <a:bodyPr wrap="square" rtlCol="0">
            <a:spAutoFit/>
          </a:bodyPr>
          <a:lstStyle/>
          <a:p>
            <a:pPr marL="285750" indent="-285750">
              <a:buFont typeface="Arial" panose="020B0604020202020204" pitchFamily="34" charset="0"/>
              <a:buChar char="•"/>
            </a:pPr>
            <a:r>
              <a:rPr lang="en-IN" sz="3200" dirty="0"/>
              <a:t>Help working professionals/students extract the maximum out of meetings, both professional and unprofessional i.e. a brainstorming session with peers, or an agenda-based meeting.</a:t>
            </a:r>
            <a:br>
              <a:rPr lang="en-IN" sz="3200" dirty="0"/>
            </a:br>
            <a:endParaRPr lang="en-IN" sz="3200" dirty="0"/>
          </a:p>
          <a:p>
            <a:pPr marL="285750" indent="-285750">
              <a:buFont typeface="Arial" panose="020B0604020202020204" pitchFamily="34" charset="0"/>
              <a:buChar char="•"/>
            </a:pPr>
            <a:r>
              <a:rPr lang="en-IN" sz="3200" dirty="0"/>
              <a:t>Enable everyone using this software, to take maximum advantage of various analytics, insights and overview of the entire meeting, so as to enhance their productivity with every subsequent meeting.</a:t>
            </a:r>
          </a:p>
        </p:txBody>
      </p:sp>
    </p:spTree>
    <p:extLst>
      <p:ext uri="{BB962C8B-B14F-4D97-AF65-F5344CB8AC3E}">
        <p14:creationId xmlns:p14="http://schemas.microsoft.com/office/powerpoint/2010/main" val="120347938"/>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824B-4805-48C7-B60C-8220EA760963}"/>
              </a:ext>
            </a:extLst>
          </p:cNvPr>
          <p:cNvSpPr>
            <a:spLocks noGrp="1"/>
          </p:cNvSpPr>
          <p:nvPr>
            <p:ph type="title"/>
          </p:nvPr>
        </p:nvSpPr>
        <p:spPr>
          <a:xfrm>
            <a:off x="1143001" y="0"/>
            <a:ext cx="9905998" cy="1454091"/>
          </a:xfrm>
        </p:spPr>
        <p:txBody>
          <a:bodyPr/>
          <a:lstStyle/>
          <a:p>
            <a:pPr algn="ctr"/>
            <a:r>
              <a:rPr lang="en-US" dirty="0">
                <a:latin typeface="Arial Rounded MT Bold" panose="020F0704030504030204" pitchFamily="34" charset="0"/>
              </a:rPr>
              <a:t>Conclusion</a:t>
            </a:r>
            <a:endParaRPr lang="en-IN" dirty="0"/>
          </a:p>
        </p:txBody>
      </p:sp>
      <p:sp>
        <p:nvSpPr>
          <p:cNvPr id="4" name="TextBox 3">
            <a:extLst>
              <a:ext uri="{FF2B5EF4-FFF2-40B4-BE49-F238E27FC236}">
                <a16:creationId xmlns:a16="http://schemas.microsoft.com/office/drawing/2014/main" id="{06F50472-EEEB-41D5-A247-1657AC9D35B4}"/>
              </a:ext>
            </a:extLst>
          </p:cNvPr>
          <p:cNvSpPr txBox="1"/>
          <p:nvPr/>
        </p:nvSpPr>
        <p:spPr>
          <a:xfrm>
            <a:off x="834212" y="1279323"/>
            <a:ext cx="10910656" cy="4832092"/>
          </a:xfrm>
          <a:prstGeom prst="rect">
            <a:avLst/>
          </a:prstGeom>
          <a:noFill/>
        </p:spPr>
        <p:txBody>
          <a:bodyPr wrap="square" rtlCol="0">
            <a:spAutoFit/>
          </a:bodyPr>
          <a:lstStyle/>
          <a:p>
            <a:r>
              <a:rPr lang="en-US" sz="2800" dirty="0"/>
              <a:t>In conclusion, our application does better than the other competitions, uses the meet interface to its full potential and will be platform independent in the future. We have written the entire app in python which contributes to its quick and snappy functioning. Our app can successfully join your google meet and constantly record the words spoken.</a:t>
            </a:r>
          </a:p>
          <a:p>
            <a:r>
              <a:rPr lang="en-US" sz="2800" dirty="0"/>
              <a:t> It then compiles the speech along with the user who said it to a textbox which can be copied and saved to a file. Going forward in the next semester, we will add more functionality to our app and enable it to summarize the text using Natural language processing. We hope to save the time and effort by automating the process of creating a transcript and summarizing it. </a:t>
            </a:r>
            <a:endParaRPr lang="en-IN" sz="2800" dirty="0"/>
          </a:p>
        </p:txBody>
      </p:sp>
    </p:spTree>
    <p:extLst>
      <p:ext uri="{BB962C8B-B14F-4D97-AF65-F5344CB8AC3E}">
        <p14:creationId xmlns:p14="http://schemas.microsoft.com/office/powerpoint/2010/main" val="2515104813"/>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22450-8DBA-44DC-8A5D-0B1DBC535B63}"/>
              </a:ext>
            </a:extLst>
          </p:cNvPr>
          <p:cNvSpPr>
            <a:spLocks noGrp="1"/>
          </p:cNvSpPr>
          <p:nvPr>
            <p:ph type="title"/>
          </p:nvPr>
        </p:nvSpPr>
        <p:spPr>
          <a:xfrm>
            <a:off x="1143000" y="0"/>
            <a:ext cx="9905998" cy="541538"/>
          </a:xfrm>
        </p:spPr>
        <p:txBody>
          <a:bodyPr>
            <a:normAutofit fontScale="90000"/>
          </a:bodyPr>
          <a:lstStyle/>
          <a:p>
            <a:pPr algn="ctr"/>
            <a:r>
              <a:rPr lang="en-US" dirty="0">
                <a:solidFill>
                  <a:schemeClr val="tx1">
                    <a:lumMod val="85000"/>
                  </a:schemeClr>
                </a:solidFill>
                <a:latin typeface="Arial Rounded MT Bold" panose="020F0704030504030204" pitchFamily="34" charset="0"/>
              </a:rPr>
              <a:t>References</a:t>
            </a:r>
            <a:endParaRPr lang="en-IN" dirty="0"/>
          </a:p>
        </p:txBody>
      </p:sp>
      <p:sp>
        <p:nvSpPr>
          <p:cNvPr id="3" name="TextBox 2">
            <a:extLst>
              <a:ext uri="{FF2B5EF4-FFF2-40B4-BE49-F238E27FC236}">
                <a16:creationId xmlns:a16="http://schemas.microsoft.com/office/drawing/2014/main" id="{7889C074-7A81-4613-9273-D88A05FD19E8}"/>
              </a:ext>
            </a:extLst>
          </p:cNvPr>
          <p:cNvSpPr txBox="1"/>
          <p:nvPr/>
        </p:nvSpPr>
        <p:spPr>
          <a:xfrm>
            <a:off x="469730" y="117693"/>
            <a:ext cx="11062907" cy="7786747"/>
          </a:xfrm>
          <a:prstGeom prst="rect">
            <a:avLst/>
          </a:prstGeom>
          <a:noFill/>
        </p:spPr>
        <p:txBody>
          <a:bodyPr wrap="square" rtlCol="0">
            <a:spAutoFit/>
          </a:bodyPr>
          <a:lstStyle/>
          <a:p>
            <a:r>
              <a:rPr lang="en-IN" sz="1600" dirty="0">
                <a:solidFill>
                  <a:srgbClr val="22FFFF"/>
                </a:solidFill>
                <a:hlinkClick r:id="rId2">
                  <a:extLst>
                    <a:ext uri="{A12FA001-AC4F-418D-AE19-62706E023703}">
                      <ahyp:hlinkClr xmlns:ahyp="http://schemas.microsoft.com/office/drawing/2018/hyperlinkcolor" val="tx"/>
                    </a:ext>
                  </a:extLst>
                </a:hlinkClick>
              </a:rPr>
              <a:t>RESEARCH PAPERS</a:t>
            </a:r>
          </a:p>
          <a:p>
            <a:pPr marL="342900" indent="-342900">
              <a:buAutoNum type="arabicPeriod"/>
            </a:pPr>
            <a:endParaRPr lang="en-IN" sz="1600" dirty="0">
              <a:solidFill>
                <a:srgbClr val="22FFFF"/>
              </a:solidFill>
              <a:hlinkClick r:id="rId2">
                <a:extLst>
                  <a:ext uri="{A12FA001-AC4F-418D-AE19-62706E023703}">
                    <ahyp:hlinkClr xmlns:ahyp="http://schemas.microsoft.com/office/drawing/2018/hyperlinkcolor" val="tx"/>
                  </a:ext>
                </a:extLst>
              </a:hlinkClick>
            </a:endParaRPr>
          </a:p>
          <a:p>
            <a:pPr marL="342900" indent="-342900">
              <a:buAutoNum type="arabicPeriod"/>
            </a:pPr>
            <a:r>
              <a:rPr lang="en-IN" sz="1600" dirty="0">
                <a:solidFill>
                  <a:srgbClr val="22FFFF"/>
                </a:solidFill>
                <a:hlinkClick r:id="rId2">
                  <a:extLst>
                    <a:ext uri="{A12FA001-AC4F-418D-AE19-62706E023703}">
                      <ahyp:hlinkClr xmlns:ahyp="http://schemas.microsoft.com/office/drawing/2018/hyperlinkcolor" val="tx"/>
                    </a:ext>
                  </a:extLst>
                </a:hlinkClick>
              </a:rPr>
              <a:t>https://api.semanticscholar.org/CorpusID:204861059</a:t>
            </a:r>
            <a:endParaRPr lang="en-IN" sz="1600" dirty="0">
              <a:solidFill>
                <a:srgbClr val="22FFFF"/>
              </a:solidFill>
            </a:endParaRPr>
          </a:p>
          <a:p>
            <a:pPr marL="342900" indent="-342900">
              <a:buAutoNum type="arabicPeriod"/>
            </a:pPr>
            <a:endParaRPr lang="en-IN" sz="1600" dirty="0">
              <a:solidFill>
                <a:srgbClr val="22FFFF"/>
              </a:solidFill>
            </a:endParaRPr>
          </a:p>
          <a:p>
            <a:pPr marL="342900" indent="-342900">
              <a:buAutoNum type="arabicPeriod"/>
            </a:pPr>
            <a:r>
              <a:rPr lang="en-IN" sz="1600" dirty="0">
                <a:solidFill>
                  <a:srgbClr val="22FFFF"/>
                </a:solidFill>
                <a:hlinkClick r:id="rId3">
                  <a:extLst>
                    <a:ext uri="{A12FA001-AC4F-418D-AE19-62706E023703}">
                      <ahyp:hlinkClr xmlns:ahyp="http://schemas.microsoft.com/office/drawing/2018/hyperlinkcolor" val="tx"/>
                    </a:ext>
                  </a:extLst>
                </a:hlinkClick>
              </a:rPr>
              <a:t>https://www.researchgate.net/publication/335660514_Web-Based_Automation_Speech-to-Text_Application_using_Audio_Recording_for_Meeting_Speech</a:t>
            </a:r>
            <a:endParaRPr lang="en-IN" sz="1600" dirty="0">
              <a:solidFill>
                <a:srgbClr val="22FFFF"/>
              </a:solidFill>
            </a:endParaRPr>
          </a:p>
          <a:p>
            <a:pPr marL="342900" indent="-342900">
              <a:buAutoNum type="arabicPeriod"/>
            </a:pPr>
            <a:endParaRPr lang="en-IN" sz="1600" dirty="0">
              <a:solidFill>
                <a:srgbClr val="22FFFF"/>
              </a:solidFill>
            </a:endParaRPr>
          </a:p>
          <a:p>
            <a:pPr marL="342900" indent="-342900">
              <a:buAutoNum type="arabicPeriod"/>
            </a:pPr>
            <a:r>
              <a:rPr lang="en-IN" sz="1600" dirty="0">
                <a:solidFill>
                  <a:srgbClr val="22FFFF"/>
                </a:solidFill>
                <a:hlinkClick r:id="rId4"/>
              </a:rPr>
              <a:t>https://www.researchgate.net/publication/320673140_A_New_Human_Voice_Recognition_System/link/5a9aef57aca2721e3f3015c2/download</a:t>
            </a:r>
            <a:endParaRPr lang="en-IN" sz="1600" dirty="0">
              <a:solidFill>
                <a:srgbClr val="22FFFF"/>
              </a:solidFill>
            </a:endParaRPr>
          </a:p>
          <a:p>
            <a:pPr marL="342900" indent="-342900">
              <a:buAutoNum type="arabicPeriod"/>
            </a:pPr>
            <a:endParaRPr lang="en-IN" sz="1600" dirty="0">
              <a:solidFill>
                <a:srgbClr val="22FFFF"/>
              </a:solidFill>
            </a:endParaRPr>
          </a:p>
          <a:p>
            <a:pPr marL="342900" indent="-342900">
              <a:buAutoNum type="arabicPeriod"/>
            </a:pPr>
            <a:r>
              <a:rPr lang="en-IN" sz="1600" u="sng" dirty="0">
                <a:solidFill>
                  <a:srgbClr val="22FFFF"/>
                </a:solidFill>
                <a:hlinkClick r:id="rId5"/>
              </a:rPr>
              <a:t>https://easychair.org/publications/preprint/KdNl</a:t>
            </a:r>
            <a:endParaRPr lang="en-IN" sz="1600" u="sng" dirty="0">
              <a:solidFill>
                <a:srgbClr val="22FFFF"/>
              </a:solidFill>
            </a:endParaRPr>
          </a:p>
          <a:p>
            <a:pPr marL="342900" indent="-342900">
              <a:buAutoNum type="arabicPeriod"/>
            </a:pPr>
            <a:endParaRPr lang="en-IN" sz="1600" u="sng" dirty="0">
              <a:solidFill>
                <a:srgbClr val="22FFFF"/>
              </a:solidFill>
            </a:endParaRPr>
          </a:p>
          <a:p>
            <a:pPr marL="342900" indent="-342900">
              <a:buFontTx/>
              <a:buAutoNum type="arabicPeriod"/>
            </a:pPr>
            <a:r>
              <a:rPr lang="en-IN" sz="1600" dirty="0">
                <a:solidFill>
                  <a:srgbClr val="22FFFF"/>
                </a:solidFill>
                <a:hlinkClick r:id="rId6">
                  <a:extLst>
                    <a:ext uri="{A12FA001-AC4F-418D-AE19-62706E023703}">
                      <ahyp:hlinkClr xmlns:ahyp="http://schemas.microsoft.com/office/drawing/2018/hyperlinkcolor" val="tx"/>
                    </a:ext>
                  </a:extLst>
                </a:hlinkClick>
              </a:rPr>
              <a:t>https://arxiv.org/pdf/1912.08777.pdf</a:t>
            </a:r>
          </a:p>
          <a:p>
            <a:endParaRPr lang="en-IN" sz="1600" dirty="0">
              <a:solidFill>
                <a:srgbClr val="22FFFF"/>
              </a:solidFill>
            </a:endParaRPr>
          </a:p>
          <a:p>
            <a:r>
              <a:rPr lang="en-IN" sz="1600" u="sng" dirty="0">
                <a:solidFill>
                  <a:srgbClr val="22FFFF"/>
                </a:solidFill>
              </a:rPr>
              <a:t>WEBSITES</a:t>
            </a:r>
          </a:p>
          <a:p>
            <a:pPr marL="342900" indent="-342900">
              <a:buAutoNum type="arabicPeriod"/>
            </a:pPr>
            <a:endParaRPr lang="en-IN" sz="1600" dirty="0">
              <a:solidFill>
                <a:srgbClr val="22FFFF"/>
              </a:solidFill>
            </a:endParaRPr>
          </a:p>
          <a:p>
            <a:pPr marL="342900" indent="-342900">
              <a:buAutoNum type="arabicPeriod"/>
            </a:pPr>
            <a:r>
              <a:rPr lang="en-IN" sz="1200" u="sng" dirty="0">
                <a:solidFill>
                  <a:srgbClr val="22FFFF"/>
                </a:solidFill>
                <a:hlinkClick r:id="rId7">
                  <a:extLst>
                    <a:ext uri="{A12FA001-AC4F-418D-AE19-62706E023703}">
                      <ahyp:hlinkClr xmlns:ahyp="http://schemas.microsoft.com/office/drawing/2018/hyperlinkcolor" val="tx"/>
                    </a:ext>
                  </a:extLst>
                </a:hlinkClick>
              </a:rPr>
              <a:t>https://towardsdatascience.com/understanding-automatic-text-summarization-1-extractive-methods-8eb512b21ecc</a:t>
            </a:r>
            <a:endParaRPr lang="en-IN" sz="1200" u="sng" dirty="0">
              <a:solidFill>
                <a:srgbClr val="22FFFF"/>
              </a:solidFill>
            </a:endParaRPr>
          </a:p>
          <a:p>
            <a:pPr marL="342900" indent="-342900">
              <a:buAutoNum type="arabicPeriod"/>
            </a:pPr>
            <a:endParaRPr lang="en-IN" sz="1200" u="sng" dirty="0">
              <a:solidFill>
                <a:srgbClr val="22FFFF"/>
              </a:solidFill>
            </a:endParaRPr>
          </a:p>
          <a:p>
            <a:pPr marL="342900" indent="-342900">
              <a:buAutoNum type="arabicPeriod"/>
            </a:pPr>
            <a:r>
              <a:rPr lang="en-IN" sz="1200" u="sng" dirty="0">
                <a:solidFill>
                  <a:srgbClr val="22FFFF"/>
                </a:solidFill>
                <a:hlinkClick r:id="rId8"/>
              </a:rPr>
              <a:t>https://towardsdatascience.com/understanding-automatic-text-summarization-2-abstractive-methods-7099fa8656fe</a:t>
            </a:r>
            <a:endParaRPr lang="en-IN" sz="1200" u="sng" dirty="0">
              <a:solidFill>
                <a:srgbClr val="22FFFF"/>
              </a:solidFill>
            </a:endParaRPr>
          </a:p>
          <a:p>
            <a:pPr marL="342900" indent="-342900">
              <a:buAutoNum type="arabicPeriod"/>
            </a:pPr>
            <a:endParaRPr lang="en-IN" sz="1200" u="sng" dirty="0">
              <a:solidFill>
                <a:srgbClr val="22FFFF"/>
              </a:solidFill>
            </a:endParaRPr>
          </a:p>
          <a:p>
            <a:pPr marL="342900" indent="-342900">
              <a:buAutoNum type="arabicPeriod"/>
            </a:pPr>
            <a:r>
              <a:rPr lang="en-IN" sz="1200" u="sng" dirty="0">
                <a:solidFill>
                  <a:srgbClr val="22FFFF"/>
                </a:solidFill>
                <a:hlinkClick r:id="rId9"/>
              </a:rPr>
              <a:t>https://www.nltk.org</a:t>
            </a:r>
            <a:endParaRPr lang="en-IN" sz="1200" u="sng" dirty="0">
              <a:solidFill>
                <a:srgbClr val="22FFFF"/>
              </a:solidFill>
            </a:endParaRPr>
          </a:p>
          <a:p>
            <a:pPr marL="342900" indent="-342900">
              <a:buAutoNum type="arabicPeriod"/>
            </a:pPr>
            <a:endParaRPr lang="en-IN" sz="1200" u="sng" dirty="0">
              <a:solidFill>
                <a:srgbClr val="22FFFF"/>
              </a:solidFill>
            </a:endParaRPr>
          </a:p>
          <a:p>
            <a:pPr marL="342900" indent="-342900">
              <a:buAutoNum type="arabicPeriod"/>
            </a:pPr>
            <a:r>
              <a:rPr lang="en-IN" sz="1200" u="sng" dirty="0">
                <a:solidFill>
                  <a:srgbClr val="22FFFF"/>
                </a:solidFill>
                <a:hlinkClick r:id="rId10"/>
              </a:rPr>
              <a:t>https://www.geeksforgeeks.org/multilingual-google-meet-summarizer-python-project/</a:t>
            </a:r>
            <a:endParaRPr lang="en-IN" sz="1200" u="sng" dirty="0">
              <a:solidFill>
                <a:srgbClr val="22FFFF"/>
              </a:solidFill>
            </a:endParaRPr>
          </a:p>
          <a:p>
            <a:pPr marL="342900" indent="-342900">
              <a:buAutoNum type="arabicPeriod"/>
            </a:pPr>
            <a:endParaRPr lang="en-IN" sz="1200" u="sng" dirty="0">
              <a:solidFill>
                <a:srgbClr val="22FFFF"/>
              </a:solidFill>
            </a:endParaRPr>
          </a:p>
          <a:p>
            <a:pPr marL="342900" indent="-342900">
              <a:buAutoNum type="arabicPeriod"/>
            </a:pPr>
            <a:r>
              <a:rPr lang="en-IN" sz="1200" u="sng" dirty="0">
                <a:solidFill>
                  <a:srgbClr val="22FFFF"/>
                </a:solidFill>
                <a:hlinkClick r:id="rId11"/>
              </a:rPr>
              <a:t>https://medium.com/luisfredgs/automatic-text-summarization-with-machine-learning-an-overview-68ded5717a25</a:t>
            </a:r>
            <a:endParaRPr lang="en-IN" sz="1200" u="sng" dirty="0">
              <a:solidFill>
                <a:srgbClr val="22FFFF"/>
              </a:solidFill>
            </a:endParaRPr>
          </a:p>
          <a:p>
            <a:pPr marL="342900" indent="-342900">
              <a:buAutoNum type="arabicPeriod"/>
            </a:pPr>
            <a:endParaRPr lang="en-IN" sz="1200" u="sng" dirty="0">
              <a:solidFill>
                <a:srgbClr val="22FFFF"/>
              </a:solidFill>
            </a:endParaRPr>
          </a:p>
          <a:p>
            <a:pPr marL="342900" indent="-342900">
              <a:buAutoNum type="arabicPeriod"/>
            </a:pPr>
            <a:r>
              <a:rPr lang="en-IN" sz="1200" u="sng" dirty="0">
                <a:solidFill>
                  <a:srgbClr val="22FFFF"/>
                </a:solidFill>
                <a:hlinkClick r:id="rId12"/>
              </a:rPr>
              <a:t>https://towardsdatascience.com/text-summarization-using-deep-neural-networks-e7ee7521d804</a:t>
            </a:r>
            <a:endParaRPr lang="en-IN" sz="1200" u="sng" dirty="0">
              <a:solidFill>
                <a:srgbClr val="22FFFF"/>
              </a:solidFill>
            </a:endParaRPr>
          </a:p>
          <a:p>
            <a:pPr marL="342900" indent="-342900">
              <a:buAutoNum type="arabicPeriod"/>
            </a:pPr>
            <a:endParaRPr lang="en-IN" sz="1200" u="sng" dirty="0">
              <a:solidFill>
                <a:srgbClr val="22FFFF"/>
              </a:solidFill>
            </a:endParaRPr>
          </a:p>
          <a:p>
            <a:pPr marL="342900" indent="-342900">
              <a:buAutoNum type="arabicPeriod"/>
            </a:pPr>
            <a:r>
              <a:rPr lang="en-IN" sz="1200" u="sng" dirty="0">
                <a:solidFill>
                  <a:srgbClr val="22FFFF"/>
                </a:solidFill>
                <a:hlinkClick r:id="rId13"/>
              </a:rPr>
              <a:t>https://towardsdatascience.com/summarization-has-gotten-commoditized-thanks-to-bert-9bb73f2d6922</a:t>
            </a:r>
            <a:endParaRPr lang="en-IN" sz="1200" u="sng" dirty="0">
              <a:solidFill>
                <a:srgbClr val="22FFFF"/>
              </a:solidFill>
            </a:endParaRPr>
          </a:p>
          <a:p>
            <a:pPr marL="342900" indent="-342900">
              <a:buAutoNum type="arabicPeriod"/>
            </a:pPr>
            <a:endParaRPr lang="en-IN" sz="1200" u="sng" dirty="0">
              <a:solidFill>
                <a:srgbClr val="22FFFF"/>
              </a:solidFill>
            </a:endParaRPr>
          </a:p>
          <a:p>
            <a:pPr marL="342900" indent="-342900">
              <a:buFontTx/>
              <a:buAutoNum type="arabicPeriod"/>
            </a:pPr>
            <a:r>
              <a:rPr kumimoji="0" lang="en-US" altLang="en-US" sz="1200" b="0" i="0" u="none" strike="noStrike" cap="none" normalizeH="0" baseline="0" dirty="0">
                <a:ln>
                  <a:noFill/>
                </a:ln>
                <a:solidFill>
                  <a:schemeClr val="tx1"/>
                </a:solidFill>
                <a:effectLst/>
                <a:latin typeface="+mj-lt"/>
                <a:hlinkClick r:id="rId14"/>
              </a:rPr>
              <a:t>https://medium.com/analytics-vidhya/text-summarization-using-bert-gpt2-xlnet-5ee80608e961</a:t>
            </a:r>
            <a:r>
              <a:rPr kumimoji="0" lang="en-US" altLang="en-US" sz="1200" b="0" i="0" u="none" strike="noStrike" cap="none" normalizeH="0" baseline="0" dirty="0">
                <a:ln>
                  <a:noFill/>
                </a:ln>
                <a:solidFill>
                  <a:schemeClr val="tx1"/>
                </a:solidFill>
                <a:effectLst/>
                <a:latin typeface="+mj-lt"/>
              </a:rPr>
              <a:t> </a:t>
            </a:r>
          </a:p>
          <a:p>
            <a:pPr marL="342900" indent="-342900">
              <a:buAutoNum type="arabicPeriod"/>
            </a:pPr>
            <a:endParaRPr lang="en-IN" sz="1200" u="sng" dirty="0">
              <a:solidFill>
                <a:srgbClr val="22FFFF"/>
              </a:solidFill>
            </a:endParaRPr>
          </a:p>
          <a:p>
            <a:pPr marL="342900" indent="-342900">
              <a:buAutoNum type="arabicPeriod"/>
            </a:pPr>
            <a:endParaRPr lang="en-IN" sz="1200" u="sng" dirty="0">
              <a:solidFill>
                <a:srgbClr val="22FFFF"/>
              </a:solidFill>
            </a:endParaRPr>
          </a:p>
          <a:p>
            <a:pPr marL="342900" indent="-342900">
              <a:buAutoNum type="arabicPeriod"/>
            </a:pPr>
            <a:endParaRPr lang="en-IN" sz="1200" u="sng" dirty="0">
              <a:solidFill>
                <a:srgbClr val="22FFFF"/>
              </a:solidFill>
            </a:endParaRPr>
          </a:p>
          <a:p>
            <a:pPr marL="342900" indent="-342900">
              <a:buAutoNum type="arabicPeriod"/>
            </a:pPr>
            <a:endParaRPr lang="en-IN" sz="1200" u="sng" dirty="0">
              <a:solidFill>
                <a:srgbClr val="22FFFF"/>
              </a:solidFill>
            </a:endParaRPr>
          </a:p>
          <a:p>
            <a:pPr marL="342900" indent="-342900">
              <a:buAutoNum type="arabicPeriod"/>
            </a:pPr>
            <a:endParaRPr lang="en-IN" sz="1600" u="sng" dirty="0">
              <a:solidFill>
                <a:srgbClr val="22FFFF"/>
              </a:solidFill>
            </a:endParaRPr>
          </a:p>
        </p:txBody>
      </p:sp>
    </p:spTree>
    <p:extLst>
      <p:ext uri="{BB962C8B-B14F-4D97-AF65-F5344CB8AC3E}">
        <p14:creationId xmlns:p14="http://schemas.microsoft.com/office/powerpoint/2010/main" val="90080295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B923FB-0FD4-460F-8A6D-C00DC8E9323C}"/>
              </a:ext>
            </a:extLst>
          </p:cNvPr>
          <p:cNvSpPr txBox="1"/>
          <p:nvPr/>
        </p:nvSpPr>
        <p:spPr>
          <a:xfrm>
            <a:off x="952981" y="2875002"/>
            <a:ext cx="9773264" cy="1107996"/>
          </a:xfrm>
          <a:prstGeom prst="rect">
            <a:avLst/>
          </a:prstGeom>
          <a:noFill/>
        </p:spPr>
        <p:txBody>
          <a:bodyPr wrap="square">
            <a:spAutoFit/>
          </a:bodyPr>
          <a:lstStyle/>
          <a:p>
            <a:pPr algn="ctr"/>
            <a:r>
              <a:rPr lang="en-IN" sz="6600" b="0" cap="none" spc="0" dirty="0">
                <a:ln w="0"/>
                <a:solidFill>
                  <a:schemeClr val="tx1">
                    <a:lumMod val="85000"/>
                  </a:schemeClr>
                </a:soli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550528324"/>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C71E-6DAD-4EB1-B77B-09A6EA941ACB}"/>
              </a:ext>
            </a:extLst>
          </p:cNvPr>
          <p:cNvSpPr>
            <a:spLocks noGrp="1"/>
          </p:cNvSpPr>
          <p:nvPr>
            <p:ph type="title"/>
          </p:nvPr>
        </p:nvSpPr>
        <p:spPr>
          <a:xfrm>
            <a:off x="1141413" y="209549"/>
            <a:ext cx="9905998" cy="1458913"/>
          </a:xfrm>
        </p:spPr>
        <p:txBody>
          <a:bodyPr/>
          <a:lstStyle/>
          <a:p>
            <a:pPr algn="ctr"/>
            <a:r>
              <a:rPr lang="en-US" dirty="0">
                <a:solidFill>
                  <a:schemeClr val="tx1">
                    <a:lumMod val="85000"/>
                  </a:schemeClr>
                </a:solidFill>
                <a:latin typeface="Arial Rounded MT Bold" panose="020F0704030504030204" pitchFamily="34" charset="0"/>
              </a:rPr>
              <a:t>Introduction</a:t>
            </a:r>
            <a:endParaRPr lang="en-IN" dirty="0"/>
          </a:p>
        </p:txBody>
      </p:sp>
      <p:sp>
        <p:nvSpPr>
          <p:cNvPr id="3" name="TextBox 2">
            <a:extLst>
              <a:ext uri="{FF2B5EF4-FFF2-40B4-BE49-F238E27FC236}">
                <a16:creationId xmlns:a16="http://schemas.microsoft.com/office/drawing/2014/main" id="{E1E2DEA4-DA18-4C0C-AA45-818C743D32C5}"/>
              </a:ext>
            </a:extLst>
          </p:cNvPr>
          <p:cNvSpPr txBox="1"/>
          <p:nvPr/>
        </p:nvSpPr>
        <p:spPr>
          <a:xfrm>
            <a:off x="630315" y="1429305"/>
            <a:ext cx="9436963"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They must keep track of when participants join and leave, what ideas were given out during the meet, and deadlines among side conversations and distracting sidenotes or segues. Many people complain about the difficulty and cost of getting these tasks done by an individual or an app. </a:t>
            </a:r>
            <a:br>
              <a:rPr lang="en-US" sz="2800" dirty="0"/>
            </a:br>
            <a:endParaRPr lang="en-US" sz="2800" dirty="0"/>
          </a:p>
          <a:p>
            <a:pPr marL="285750" indent="-285750">
              <a:buFont typeface="Arial" panose="020B0604020202020204" pitchFamily="34" charset="0"/>
              <a:buChar char="•"/>
            </a:pPr>
            <a:r>
              <a:rPr lang="en-US" sz="2800" dirty="0"/>
              <a:t>Our Meet summarizer aims to streamline the entire process of taking attendance, creating transcripts, and keeping track of the agenda in a Meet. All the user has to do is enable the meet summarizer app. At the end of the meet, the user may open our application and view all the details about the meet.</a:t>
            </a:r>
            <a:endParaRPr lang="en-IN" sz="2800" dirty="0"/>
          </a:p>
        </p:txBody>
      </p:sp>
    </p:spTree>
    <p:extLst>
      <p:ext uri="{BB962C8B-B14F-4D97-AF65-F5344CB8AC3E}">
        <p14:creationId xmlns:p14="http://schemas.microsoft.com/office/powerpoint/2010/main" val="77699628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A4606-1F6E-4A43-8E51-AA9531BC7686}"/>
              </a:ext>
            </a:extLst>
          </p:cNvPr>
          <p:cNvSpPr>
            <a:spLocks noGrp="1"/>
          </p:cNvSpPr>
          <p:nvPr>
            <p:ph type="title"/>
          </p:nvPr>
        </p:nvSpPr>
        <p:spPr>
          <a:xfrm>
            <a:off x="1141413" y="237518"/>
            <a:ext cx="9905998" cy="1478570"/>
          </a:xfrm>
        </p:spPr>
        <p:txBody>
          <a:bodyPr/>
          <a:lstStyle/>
          <a:p>
            <a:pPr algn="ctr"/>
            <a:r>
              <a:rPr lang="en-US" dirty="0">
                <a:solidFill>
                  <a:schemeClr val="tx1">
                    <a:lumMod val="85000"/>
                  </a:schemeClr>
                </a:solidFill>
                <a:latin typeface="Arial Rounded MT Bold" panose="020F0704030504030204" pitchFamily="34" charset="0"/>
              </a:rPr>
              <a:t>Problem statement</a:t>
            </a:r>
            <a:endParaRPr lang="en-IN" dirty="0"/>
          </a:p>
        </p:txBody>
      </p:sp>
      <p:sp>
        <p:nvSpPr>
          <p:cNvPr id="3" name="TextBox 2">
            <a:extLst>
              <a:ext uri="{FF2B5EF4-FFF2-40B4-BE49-F238E27FC236}">
                <a16:creationId xmlns:a16="http://schemas.microsoft.com/office/drawing/2014/main" id="{BA25EB06-0127-4890-9246-D4AD1E640004}"/>
              </a:ext>
            </a:extLst>
          </p:cNvPr>
          <p:cNvSpPr txBox="1"/>
          <p:nvPr/>
        </p:nvSpPr>
        <p:spPr>
          <a:xfrm>
            <a:off x="763480" y="1625861"/>
            <a:ext cx="4935984" cy="4524315"/>
          </a:xfrm>
          <a:prstGeom prst="rect">
            <a:avLst/>
          </a:prstGeom>
          <a:noFill/>
        </p:spPr>
        <p:txBody>
          <a:bodyPr wrap="square" rtlCol="0">
            <a:spAutoFit/>
          </a:bodyPr>
          <a:lstStyle/>
          <a:p>
            <a:pPr marL="457200" indent="-457200">
              <a:buFont typeface="Arial" panose="020B0604020202020204" pitchFamily="34" charset="0"/>
              <a:buChar char="•"/>
            </a:pPr>
            <a:r>
              <a:rPr lang="en-IN" sz="2400" dirty="0"/>
              <a:t>Since the advent of Covid-19, all meetings and discussions have shifted online. It is required by companies and organizations to keep track of all meetings and points of interest.</a:t>
            </a:r>
            <a:br>
              <a:rPr lang="en-IN" sz="2400" dirty="0"/>
            </a:br>
            <a:br>
              <a:rPr lang="en-IN" sz="2400" dirty="0"/>
            </a:br>
            <a:endParaRPr lang="en-IN" sz="2400" dirty="0"/>
          </a:p>
          <a:p>
            <a:pPr marL="457200" indent="-457200">
              <a:buFont typeface="Arial" panose="020B0604020202020204" pitchFamily="34" charset="0"/>
              <a:buChar char="•"/>
            </a:pPr>
            <a:r>
              <a:rPr lang="en-IN" sz="2400" dirty="0"/>
              <a:t>A person cannot do that easily, whist attending the meeting. Hence a team meetings summarizer is the need of the hour. </a:t>
            </a:r>
          </a:p>
        </p:txBody>
      </p:sp>
      <p:pic>
        <p:nvPicPr>
          <p:cNvPr id="4" name="Picture 3">
            <a:extLst>
              <a:ext uri="{FF2B5EF4-FFF2-40B4-BE49-F238E27FC236}">
                <a16:creationId xmlns:a16="http://schemas.microsoft.com/office/drawing/2014/main" id="{2872C0CE-08D7-408D-A9DD-F5AD2B47395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318" b="90922" l="2246" r="89844"/>
                    </a14:imgEffect>
                  </a14:imgLayer>
                </a14:imgProps>
              </a:ext>
              <a:ext uri="{837473B0-CC2E-450A-ABE3-18F120FF3D39}">
                <a1611:picAttrSrcUrl xmlns:a1611="http://schemas.microsoft.com/office/drawing/2016/11/main" r:id="rId4"/>
              </a:ext>
            </a:extLst>
          </a:blip>
          <a:stretch>
            <a:fillRect/>
          </a:stretch>
        </p:blipFill>
        <p:spPr>
          <a:xfrm>
            <a:off x="7331754" y="2159131"/>
            <a:ext cx="4229949" cy="2821343"/>
          </a:xfrm>
          <a:prstGeom prst="rect">
            <a:avLst/>
          </a:prstGeom>
        </p:spPr>
      </p:pic>
      <p:sp>
        <p:nvSpPr>
          <p:cNvPr id="5" name="TextBox 4">
            <a:extLst>
              <a:ext uri="{FF2B5EF4-FFF2-40B4-BE49-F238E27FC236}">
                <a16:creationId xmlns:a16="http://schemas.microsoft.com/office/drawing/2014/main" id="{E054604E-575B-4941-934B-073269842E47}"/>
              </a:ext>
            </a:extLst>
          </p:cNvPr>
          <p:cNvSpPr txBox="1"/>
          <p:nvPr/>
        </p:nvSpPr>
        <p:spPr>
          <a:xfrm>
            <a:off x="7572863" y="4865058"/>
            <a:ext cx="3548108" cy="230832"/>
          </a:xfrm>
          <a:prstGeom prst="rect">
            <a:avLst/>
          </a:prstGeom>
          <a:noFill/>
        </p:spPr>
        <p:txBody>
          <a:bodyPr wrap="square" rtlCol="0">
            <a:spAutoFit/>
          </a:bodyPr>
          <a:lstStyle/>
          <a:p>
            <a:r>
              <a:rPr lang="en-IN" sz="900" dirty="0">
                <a:hlinkClick r:id="rId4" tooltip="https://www.flickr.com/photos/iaea_imagebank/50489886397/"/>
              </a:rPr>
              <a:t>This Photo</a:t>
            </a:r>
            <a:r>
              <a:rPr lang="en-IN" sz="900" dirty="0"/>
              <a:t> by Unknown Author is licensed under </a:t>
            </a:r>
            <a:r>
              <a:rPr lang="en-IN" sz="900" dirty="0">
                <a:hlinkClick r:id="rId5" tooltip="https://creativecommons.org/licenses/by/3.0/"/>
              </a:rPr>
              <a:t>CC BY</a:t>
            </a:r>
            <a:endParaRPr lang="en-IN" sz="900" dirty="0"/>
          </a:p>
        </p:txBody>
      </p:sp>
    </p:spTree>
    <p:extLst>
      <p:ext uri="{BB962C8B-B14F-4D97-AF65-F5344CB8AC3E}">
        <p14:creationId xmlns:p14="http://schemas.microsoft.com/office/powerpoint/2010/main" val="423302497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C200-43F4-4491-8C25-28D125F6F332}"/>
              </a:ext>
            </a:extLst>
          </p:cNvPr>
          <p:cNvSpPr>
            <a:spLocks noGrp="1"/>
          </p:cNvSpPr>
          <p:nvPr>
            <p:ph type="title"/>
          </p:nvPr>
        </p:nvSpPr>
        <p:spPr>
          <a:xfrm>
            <a:off x="1141413" y="142268"/>
            <a:ext cx="9905998" cy="1478570"/>
          </a:xfrm>
        </p:spPr>
        <p:txBody>
          <a:bodyPr/>
          <a:lstStyle/>
          <a:p>
            <a:pPr algn="ctr"/>
            <a:r>
              <a:rPr lang="en-US" dirty="0">
                <a:solidFill>
                  <a:schemeClr val="tx1">
                    <a:lumMod val="85000"/>
                  </a:schemeClr>
                </a:solidFill>
                <a:latin typeface="Arial Rounded MT Bold" panose="020F0704030504030204" pitchFamily="34" charset="0"/>
              </a:rPr>
              <a:t>Abstract</a:t>
            </a:r>
            <a:endParaRPr lang="en-IN" dirty="0"/>
          </a:p>
        </p:txBody>
      </p:sp>
      <p:sp>
        <p:nvSpPr>
          <p:cNvPr id="3" name="TextBox 2">
            <a:extLst>
              <a:ext uri="{FF2B5EF4-FFF2-40B4-BE49-F238E27FC236}">
                <a16:creationId xmlns:a16="http://schemas.microsoft.com/office/drawing/2014/main" id="{379BC4EF-2F0D-476E-82EB-BFDD9B54DD37}"/>
              </a:ext>
            </a:extLst>
          </p:cNvPr>
          <p:cNvSpPr txBox="1"/>
          <p:nvPr/>
        </p:nvSpPr>
        <p:spPr>
          <a:xfrm>
            <a:off x="1038687" y="1690688"/>
            <a:ext cx="8673484" cy="4008776"/>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7F24ABAA-9310-435B-A29B-3863A54BC570}"/>
              </a:ext>
            </a:extLst>
          </p:cNvPr>
          <p:cNvSpPr txBox="1"/>
          <p:nvPr/>
        </p:nvSpPr>
        <p:spPr>
          <a:xfrm>
            <a:off x="1038687" y="1589103"/>
            <a:ext cx="9170633"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Since the advent of Covid-19, all meetings and discussions have shifted online, since March of 2020. After a year of online research, majority survey respondents (74%), think that meetings should continue to have at least a virtual component, even after the pandemic ends. </a:t>
            </a:r>
          </a:p>
          <a:p>
            <a:pPr marL="342900" indent="-342900">
              <a:buFont typeface="Arial" panose="020B0604020202020204" pitchFamily="34" charset="0"/>
              <a:buChar char="•"/>
            </a:pPr>
            <a:r>
              <a:rPr lang="en-US" sz="2400" dirty="0"/>
              <a:t>People cite the ease of attending from anywhere in the world as a major perk, although they admit that virtual events haven’t been able to simulate the networking that accompanies the offline ones. </a:t>
            </a:r>
          </a:p>
          <a:p>
            <a:pPr marL="342900" indent="-342900">
              <a:buFont typeface="Arial" panose="020B0604020202020204" pitchFamily="34" charset="0"/>
              <a:buChar char="•"/>
            </a:pPr>
            <a:r>
              <a:rPr lang="en-US" sz="2400" dirty="0"/>
              <a:t>Companies, organizations as well as educational institutions require to keep track of all meetings and points of interest, in the form of minutes of meetings. </a:t>
            </a:r>
            <a:endParaRPr lang="en-IN" sz="2400" dirty="0"/>
          </a:p>
        </p:txBody>
      </p:sp>
    </p:spTree>
    <p:extLst>
      <p:ext uri="{BB962C8B-B14F-4D97-AF65-F5344CB8AC3E}">
        <p14:creationId xmlns:p14="http://schemas.microsoft.com/office/powerpoint/2010/main" val="220299580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540F-D40F-481B-B7CD-EA1ABA209BA9}"/>
              </a:ext>
            </a:extLst>
          </p:cNvPr>
          <p:cNvSpPr>
            <a:spLocks noGrp="1"/>
          </p:cNvSpPr>
          <p:nvPr>
            <p:ph type="title"/>
          </p:nvPr>
        </p:nvSpPr>
        <p:spPr/>
        <p:txBody>
          <a:bodyPr/>
          <a:lstStyle/>
          <a:p>
            <a:pPr algn="ctr"/>
            <a:r>
              <a:rPr lang="en-US" dirty="0">
                <a:solidFill>
                  <a:schemeClr val="tx1">
                    <a:lumMod val="85000"/>
                  </a:schemeClr>
                </a:solidFill>
                <a:latin typeface="Arial Rounded MT Bold" panose="020F0704030504030204" pitchFamily="34" charset="0"/>
              </a:rPr>
              <a:t>Abstract</a:t>
            </a:r>
            <a:endParaRPr lang="en-IN" dirty="0"/>
          </a:p>
        </p:txBody>
      </p:sp>
      <p:sp>
        <p:nvSpPr>
          <p:cNvPr id="3" name="TextBox 2">
            <a:extLst>
              <a:ext uri="{FF2B5EF4-FFF2-40B4-BE49-F238E27FC236}">
                <a16:creationId xmlns:a16="http://schemas.microsoft.com/office/drawing/2014/main" id="{98EF5234-2979-4820-9D22-F1DEF47ACF6D}"/>
              </a:ext>
            </a:extLst>
          </p:cNvPr>
          <p:cNvSpPr txBox="1"/>
          <p:nvPr/>
        </p:nvSpPr>
        <p:spPr>
          <a:xfrm>
            <a:off x="1056443" y="2263806"/>
            <a:ext cx="9925235"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It would also be beneficial for teachers to derive keen insights out of their online classes, so that they can better analyze how students are understanding on an individual level, based on their responses during meet.</a:t>
            </a:r>
          </a:p>
          <a:p>
            <a:pPr marL="285750" indent="-285750">
              <a:buFont typeface="Arial" panose="020B0604020202020204" pitchFamily="34" charset="0"/>
              <a:buChar char="•"/>
            </a:pPr>
            <a:r>
              <a:rPr lang="en-US" sz="2400" dirty="0"/>
              <a:t>A person may find it difficult to do that whilst attending the meet. Hence, a team meetings summarizer is the need of the hour.</a:t>
            </a:r>
            <a:br>
              <a:rPr lang="en-US" sz="2400" dirty="0"/>
            </a:br>
            <a:r>
              <a:rPr lang="en-US" sz="2400" dirty="0"/>
              <a:t>We propose to develop a solution by creating a software, using concepts of Machine Learning (ML) and Natural Language Processing (NLP) to convert speech to text. This text will be saved as a transcript, together with the person who said those words.</a:t>
            </a:r>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74265840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540F-D40F-481B-B7CD-EA1ABA209BA9}"/>
              </a:ext>
            </a:extLst>
          </p:cNvPr>
          <p:cNvSpPr>
            <a:spLocks noGrp="1"/>
          </p:cNvSpPr>
          <p:nvPr>
            <p:ph type="title"/>
          </p:nvPr>
        </p:nvSpPr>
        <p:spPr/>
        <p:txBody>
          <a:bodyPr/>
          <a:lstStyle/>
          <a:p>
            <a:pPr algn="ctr"/>
            <a:r>
              <a:rPr lang="en-US" dirty="0">
                <a:solidFill>
                  <a:schemeClr val="tx1">
                    <a:lumMod val="85000"/>
                  </a:schemeClr>
                </a:solidFill>
                <a:latin typeface="Arial Rounded MT Bold" panose="020F0704030504030204" pitchFamily="34" charset="0"/>
              </a:rPr>
              <a:t>Abstract</a:t>
            </a:r>
            <a:endParaRPr lang="en-IN" dirty="0"/>
          </a:p>
        </p:txBody>
      </p:sp>
      <p:sp>
        <p:nvSpPr>
          <p:cNvPr id="3" name="TextBox 2">
            <a:extLst>
              <a:ext uri="{FF2B5EF4-FFF2-40B4-BE49-F238E27FC236}">
                <a16:creationId xmlns:a16="http://schemas.microsoft.com/office/drawing/2014/main" id="{98EF5234-2979-4820-9D22-F1DEF47ACF6D}"/>
              </a:ext>
            </a:extLst>
          </p:cNvPr>
          <p:cNvSpPr txBox="1"/>
          <p:nvPr/>
        </p:nvSpPr>
        <p:spPr>
          <a:xfrm>
            <a:off x="1056443" y="2263806"/>
            <a:ext cx="9925235"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Using ML and NLP, the algorithms will be able to draw and display valuable insights, such as due dates discussed during the meet, individual assignments for each student/personnel and more. The software will also display essential analytics such as words per minute, productivity during the meet and meeting logs. In the end, it will also give a broad overview of the entire meet.</a:t>
            </a:r>
          </a:p>
          <a:p>
            <a:pPr marL="285750" indent="-285750">
              <a:buFont typeface="Arial" panose="020B0604020202020204" pitchFamily="34" charset="0"/>
              <a:buChar char="•"/>
            </a:pPr>
            <a:r>
              <a:rPr lang="en-US" sz="2400" dirty="0"/>
              <a:t>We have a vison to create a streamlined work environment and make lives easier for people at all levels of the company and educational institutes.</a:t>
            </a:r>
            <a:endParaRPr lang="en-IN" sz="2400" dirty="0"/>
          </a:p>
        </p:txBody>
      </p:sp>
    </p:spTree>
    <p:extLst>
      <p:ext uri="{BB962C8B-B14F-4D97-AF65-F5344CB8AC3E}">
        <p14:creationId xmlns:p14="http://schemas.microsoft.com/office/powerpoint/2010/main" val="365599300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B7505-2AEA-46A0-A0D6-6F4E416A7AF5}"/>
              </a:ext>
            </a:extLst>
          </p:cNvPr>
          <p:cNvSpPr>
            <a:spLocks noGrp="1"/>
          </p:cNvSpPr>
          <p:nvPr>
            <p:ph type="title"/>
          </p:nvPr>
        </p:nvSpPr>
        <p:spPr>
          <a:xfrm>
            <a:off x="1141413" y="313718"/>
            <a:ext cx="9905998" cy="1478570"/>
          </a:xfrm>
        </p:spPr>
        <p:txBody>
          <a:bodyPr/>
          <a:lstStyle/>
          <a:p>
            <a:pPr algn="ctr"/>
            <a:r>
              <a:rPr lang="en-US" dirty="0">
                <a:solidFill>
                  <a:schemeClr val="tx1">
                    <a:lumMod val="85000"/>
                  </a:schemeClr>
                </a:solidFill>
                <a:latin typeface="Arial Rounded MT Bold" panose="020F0704030504030204" pitchFamily="34" charset="0"/>
              </a:rPr>
              <a:t>Objectives</a:t>
            </a:r>
            <a:endParaRPr lang="en-IN" dirty="0"/>
          </a:p>
        </p:txBody>
      </p:sp>
      <p:sp>
        <p:nvSpPr>
          <p:cNvPr id="3" name="TextBox 2">
            <a:extLst>
              <a:ext uri="{FF2B5EF4-FFF2-40B4-BE49-F238E27FC236}">
                <a16:creationId xmlns:a16="http://schemas.microsoft.com/office/drawing/2014/main" id="{067AC25B-172F-4840-B825-1990CA9B5CE6}"/>
              </a:ext>
            </a:extLst>
          </p:cNvPr>
          <p:cNvSpPr txBox="1"/>
          <p:nvPr/>
        </p:nvSpPr>
        <p:spPr>
          <a:xfrm>
            <a:off x="1052804" y="2043209"/>
            <a:ext cx="10086392" cy="3323987"/>
          </a:xfrm>
          <a:prstGeom prst="rect">
            <a:avLst/>
          </a:prstGeom>
          <a:noFill/>
        </p:spPr>
        <p:txBody>
          <a:bodyPr wrap="square" rtlCol="0">
            <a:spAutoFit/>
          </a:bodyPr>
          <a:lstStyle/>
          <a:p>
            <a:pPr marL="285750" indent="-285750">
              <a:buFont typeface="Arial" panose="020B0604020202020204" pitchFamily="34" charset="0"/>
              <a:buChar char="•"/>
            </a:pPr>
            <a:r>
              <a:rPr lang="en-IN" sz="3200" dirty="0"/>
              <a:t>To create a one-stop application that makes online meetings and logistics more productive and time-saving.</a:t>
            </a:r>
          </a:p>
          <a:p>
            <a:pPr marL="285750" indent="-285750">
              <a:buFont typeface="Arial" panose="020B0604020202020204" pitchFamily="34" charset="0"/>
              <a:buChar char="•"/>
            </a:pPr>
            <a:r>
              <a:rPr lang="en-IN" sz="3200" dirty="0"/>
              <a:t>To allow people to gain useful insights, that could be made use of in endless ways. </a:t>
            </a:r>
          </a:p>
          <a:p>
            <a:pPr marL="285750" indent="-285750">
              <a:buFont typeface="Arial" panose="020B0604020202020204" pitchFamily="34" charset="0"/>
              <a:buChar char="•"/>
            </a:pPr>
            <a:r>
              <a:rPr lang="en-IN" sz="3200" dirty="0"/>
              <a:t>To generate editable live text from speech, so that no part of the transcript is gibberish or incomprehensible.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5427267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0F35-F558-4098-91B7-DAA97C0C7B75}"/>
              </a:ext>
            </a:extLst>
          </p:cNvPr>
          <p:cNvSpPr>
            <a:spLocks noGrp="1"/>
          </p:cNvSpPr>
          <p:nvPr>
            <p:ph type="title"/>
          </p:nvPr>
        </p:nvSpPr>
        <p:spPr/>
        <p:txBody>
          <a:bodyPr/>
          <a:lstStyle/>
          <a:p>
            <a:pPr algn="ctr"/>
            <a:r>
              <a:rPr lang="en-US" dirty="0">
                <a:solidFill>
                  <a:schemeClr val="tx1">
                    <a:lumMod val="85000"/>
                  </a:schemeClr>
                </a:solidFill>
                <a:latin typeface="Arial Rounded MT Bold" panose="020F0704030504030204" pitchFamily="34" charset="0"/>
              </a:rPr>
              <a:t>Literature Survey</a:t>
            </a:r>
            <a:endParaRPr lang="en-IN" dirty="0"/>
          </a:p>
        </p:txBody>
      </p:sp>
      <p:sp>
        <p:nvSpPr>
          <p:cNvPr id="3" name="TextBox 2">
            <a:extLst>
              <a:ext uri="{FF2B5EF4-FFF2-40B4-BE49-F238E27FC236}">
                <a16:creationId xmlns:a16="http://schemas.microsoft.com/office/drawing/2014/main" id="{337B4E0F-08CD-4342-92CB-440AD65F0EF1}"/>
              </a:ext>
            </a:extLst>
          </p:cNvPr>
          <p:cNvSpPr txBox="1"/>
          <p:nvPr/>
        </p:nvSpPr>
        <p:spPr>
          <a:xfrm>
            <a:off x="1512902" y="1759226"/>
            <a:ext cx="8654827" cy="3970318"/>
          </a:xfrm>
          <a:prstGeom prst="rect">
            <a:avLst/>
          </a:prstGeom>
          <a:noFill/>
        </p:spPr>
        <p:txBody>
          <a:bodyPr wrap="square" rtlCol="0">
            <a:spAutoFit/>
          </a:bodyPr>
          <a:lstStyle/>
          <a:p>
            <a:r>
              <a:rPr lang="en-US" sz="2400" u="sng" dirty="0"/>
              <a:t>Towards Automatic Minuting of Meetings [1]</a:t>
            </a:r>
            <a:br>
              <a:rPr lang="en-US" sz="2800" u="sng" dirty="0"/>
            </a:br>
            <a:br>
              <a:rPr lang="en-US" sz="2800" dirty="0"/>
            </a:br>
            <a:r>
              <a:rPr lang="en-US" sz="2000" b="1" dirty="0"/>
              <a:t>Introduction to Application </a:t>
            </a:r>
          </a:p>
          <a:p>
            <a:r>
              <a:rPr lang="en-US" sz="2000" dirty="0"/>
              <a:t>• The paper provides theoretical and descriptive basis for automatic creation of minutes.  </a:t>
            </a:r>
          </a:p>
          <a:p>
            <a:r>
              <a:rPr lang="en-US" sz="2000" dirty="0"/>
              <a:t>This paper contains methods that can be used for dialogue summarization by training done on suitable datasets. </a:t>
            </a:r>
            <a:br>
              <a:rPr lang="en-US" sz="2000" dirty="0"/>
            </a:br>
            <a:endParaRPr lang="en-US" sz="2000" dirty="0"/>
          </a:p>
          <a:p>
            <a:r>
              <a:rPr lang="en-US" sz="2000" b="1" dirty="0"/>
              <a:t>Summary </a:t>
            </a:r>
          </a:p>
          <a:p>
            <a:r>
              <a:rPr lang="en-US" sz="2000" dirty="0"/>
              <a:t>• The paper lays out foundations for research into automatic minuting of meetings. The main goal is to prepare the floor for automatic minuting by analyzing the sources which help to make this idea realizable. </a:t>
            </a:r>
            <a:endParaRPr lang="en-IN" sz="2000" dirty="0"/>
          </a:p>
        </p:txBody>
      </p:sp>
    </p:spTree>
    <p:extLst>
      <p:ext uri="{BB962C8B-B14F-4D97-AF65-F5344CB8AC3E}">
        <p14:creationId xmlns:p14="http://schemas.microsoft.com/office/powerpoint/2010/main" val="305464371"/>
      </p:ext>
    </p:extLst>
  </p:cSld>
  <p:clrMapOvr>
    <a:masterClrMapping/>
  </p:clrMapOvr>
  <p:transition spd="slow">
    <p:wipe/>
  </p:transition>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1967</TotalTime>
  <Words>2537</Words>
  <Application>Microsoft Office PowerPoint</Application>
  <PresentationFormat>Widescreen</PresentationFormat>
  <Paragraphs>187</Paragraphs>
  <Slides>29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Arial Rounded MT Bold</vt:lpstr>
      <vt:lpstr>Calibri</vt:lpstr>
      <vt:lpstr>Calibri Light</vt:lpstr>
      <vt:lpstr>Tw Cen MT</vt:lpstr>
      <vt:lpstr>Office Theme</vt:lpstr>
      <vt:lpstr>Circuit</vt:lpstr>
      <vt:lpstr>Fr. Conceicao Rodrigues College of Engineering SE-Mini Project Department of Computer Engineering</vt:lpstr>
      <vt:lpstr>Introduction</vt:lpstr>
      <vt:lpstr>Introduction</vt:lpstr>
      <vt:lpstr>Problem statement</vt:lpstr>
      <vt:lpstr>Abstract</vt:lpstr>
      <vt:lpstr>Abstract</vt:lpstr>
      <vt:lpstr>Abstract</vt:lpstr>
      <vt:lpstr>Objectives</vt:lpstr>
      <vt:lpstr>Literature Survey</vt:lpstr>
      <vt:lpstr>Literature Survey</vt:lpstr>
      <vt:lpstr>Literature Survey</vt:lpstr>
      <vt:lpstr>Literature Survey</vt:lpstr>
      <vt:lpstr>Literature Survey</vt:lpstr>
      <vt:lpstr>Literature Survey</vt:lpstr>
      <vt:lpstr>Proposed Systems - An analysis</vt:lpstr>
      <vt:lpstr>Comparison of methods</vt:lpstr>
      <vt:lpstr>Comparison of methods</vt:lpstr>
      <vt:lpstr>Comparison of methods-conclusion</vt:lpstr>
      <vt:lpstr>Software to be used</vt:lpstr>
      <vt:lpstr>Architecture</vt:lpstr>
      <vt:lpstr>Architecture</vt:lpstr>
      <vt:lpstr>Challenges faced</vt:lpstr>
      <vt:lpstr>PowerPoint Presentation</vt:lpstr>
      <vt:lpstr>PowerPoint Presentation</vt:lpstr>
      <vt:lpstr>PowerPoint Presentation</vt:lpstr>
      <vt:lpstr>Societal Impact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 Conceicao Rodrigues College of Engineering SE-Mini Project Department of Computer Engineering</dc:title>
  <dc:creator>Shubham Ojha</dc:creator>
  <cp:lastModifiedBy>Shubham Ojha</cp:lastModifiedBy>
  <cp:revision>27</cp:revision>
  <dcterms:created xsi:type="dcterms:W3CDTF">2021-10-16T16:42:22Z</dcterms:created>
  <dcterms:modified xsi:type="dcterms:W3CDTF">2022-03-31T18:36:23Z</dcterms:modified>
</cp:coreProperties>
</file>