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aleway-bold.fntdata"/><Relationship Id="rId10" Type="http://schemas.openxmlformats.org/officeDocument/2006/relationships/slide" Target="slides/slide4.xml"/><Relationship Id="rId21" Type="http://schemas.openxmlformats.org/officeDocument/2006/relationships/font" Target="fonts/Raleway-regular.fntdata"/><Relationship Id="rId13" Type="http://schemas.openxmlformats.org/officeDocument/2006/relationships/slide" Target="slides/slide7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e26793090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e26793090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e26793090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e26793090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df1c699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df1c699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e26793090_6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e26793090_6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e26793090_6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e26793090_6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f1c69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f1c69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f1c699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f1c699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df6732e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df6732e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df6732e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df6732e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e26793090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e26793090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df1c699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df1c699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e267930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e267930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e26793090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e26793090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F2F Meeting 24-07-24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of 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75" y="673400"/>
            <a:ext cx="4498725" cy="4203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34"/>
          <p:cNvGrpSpPr/>
          <p:nvPr/>
        </p:nvGrpSpPr>
        <p:grpSpPr>
          <a:xfrm>
            <a:off x="32133" y="456950"/>
            <a:ext cx="4613142" cy="4544875"/>
            <a:chOff x="32133" y="636725"/>
            <a:chExt cx="4613142" cy="4544875"/>
          </a:xfrm>
        </p:grpSpPr>
        <p:pic>
          <p:nvPicPr>
            <p:cNvPr id="177" name="Google Shape;177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133" y="636725"/>
              <a:ext cx="4613142" cy="420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34"/>
            <p:cNvSpPr txBox="1"/>
            <p:nvPr/>
          </p:nvSpPr>
          <p:spPr>
            <a:xfrm>
              <a:off x="2346950" y="2186925"/>
              <a:ext cx="929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EEC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34"/>
            <p:cNvSpPr txBox="1"/>
            <p:nvPr/>
          </p:nvSpPr>
          <p:spPr>
            <a:xfrm>
              <a:off x="2918450" y="4556750"/>
              <a:ext cx="929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Tuft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34"/>
            <p:cNvSpPr txBox="1"/>
            <p:nvPr/>
          </p:nvSpPr>
          <p:spPr>
            <a:xfrm>
              <a:off x="311700" y="4762500"/>
              <a:ext cx="10821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Enterocytes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34"/>
            <p:cNvSpPr txBox="1"/>
            <p:nvPr/>
          </p:nvSpPr>
          <p:spPr>
            <a:xfrm>
              <a:off x="1561450" y="2971775"/>
              <a:ext cx="929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ISC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34"/>
            <p:cNvSpPr txBox="1"/>
            <p:nvPr/>
          </p:nvSpPr>
          <p:spPr>
            <a:xfrm>
              <a:off x="1393800" y="3474700"/>
              <a:ext cx="929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Ent. Prog.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34"/>
            <p:cNvSpPr txBox="1"/>
            <p:nvPr/>
          </p:nvSpPr>
          <p:spPr>
            <a:xfrm>
              <a:off x="182225" y="1333475"/>
              <a:ext cx="929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Goblet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Villus Isolate Dataset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Are these differences due to batch effect or diet?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49" y="944875"/>
            <a:ext cx="3540126" cy="351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698" y="1097275"/>
            <a:ext cx="3232975" cy="32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 txBox="1"/>
          <p:nvPr/>
        </p:nvSpPr>
        <p:spPr>
          <a:xfrm>
            <a:off x="556250" y="4335775"/>
            <a:ext cx="369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Crypt Enriched (Batch Corrected Across all 6 samples)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4909125" y="4335775"/>
            <a:ext cx="37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Villus Isolate </a:t>
            </a:r>
            <a:r>
              <a:rPr lang="en" sz="1800">
                <a:solidFill>
                  <a:schemeClr val="dk2"/>
                </a:solidFill>
              </a:rPr>
              <a:t>(Not Batch Corrected)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Questions To Answer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850075"/>
            <a:ext cx="85206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the crypt enriched dataset be batch corrected across all 6 samples, or batch corrected across the 3 CD samples and 3 HFD samples separately.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the villus isolate dataset be batch corrected across the two samples.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27825" y="256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Are we on track?</a:t>
            </a:r>
            <a:endParaRPr sz="2500"/>
          </a:p>
        </p:txBody>
      </p:sp>
      <p:cxnSp>
        <p:nvCxnSpPr>
          <p:cNvPr id="205" name="Google Shape;205;p3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06" name="Google Shape;206;p3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207" name="Google Shape;207;p3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37"/>
            <p:cNvCxnSpPr>
              <a:stCxn id="207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09" name="Google Shape;209;p37"/>
          <p:cNvSpPr txBox="1"/>
          <p:nvPr>
            <p:ph idx="4294967295" type="body"/>
          </p:nvPr>
        </p:nvSpPr>
        <p:spPr>
          <a:xfrm>
            <a:off x="823800" y="1299975"/>
            <a:ext cx="2884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Complete Cell Annotation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15 July</a:t>
            </a:r>
            <a:r>
              <a:rPr lang="en" sz="1400"/>
              <a:t> 2024 - 21 July 2024</a:t>
            </a:r>
            <a:endParaRPr sz="1400"/>
          </a:p>
        </p:txBody>
      </p:sp>
      <p:grpSp>
        <p:nvGrpSpPr>
          <p:cNvPr id="210" name="Google Shape;210;p3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211" name="Google Shape;211;p3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12" name="Google Shape;212;p3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7"/>
          <p:cNvSpPr txBox="1"/>
          <p:nvPr>
            <p:ph idx="4294967295" type="body"/>
          </p:nvPr>
        </p:nvSpPr>
        <p:spPr>
          <a:xfrm>
            <a:off x="2693150" y="3854675"/>
            <a:ext cx="30183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Run Data Through Pipeline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ISC, Paneth Cell, Enterocytes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22 July 2024 - 28 July 2024</a:t>
            </a:r>
            <a:endParaRPr sz="1400"/>
          </a:p>
        </p:txBody>
      </p:sp>
      <p:grpSp>
        <p:nvGrpSpPr>
          <p:cNvPr id="214" name="Google Shape;214;p3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215" name="Google Shape;215;p37"/>
            <p:cNvCxnSpPr>
              <a:stCxn id="21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16" name="Google Shape;216;p3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37"/>
          <p:cNvSpPr txBox="1"/>
          <p:nvPr>
            <p:ph idx="4294967295" type="body"/>
          </p:nvPr>
        </p:nvSpPr>
        <p:spPr>
          <a:xfrm>
            <a:off x="4454450" y="1299975"/>
            <a:ext cx="3381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Form Biological Hypothesis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Review the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29 July 2024 - 16 August 2024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3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219" name="Google Shape;219;p3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20" name="Google Shape;220;p3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37"/>
          <p:cNvSpPr txBox="1"/>
          <p:nvPr>
            <p:ph idx="4294967295" type="body"/>
          </p:nvPr>
        </p:nvSpPr>
        <p:spPr>
          <a:xfrm>
            <a:off x="6225725" y="3854675"/>
            <a:ext cx="2884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Produce First Draft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16 August 2024 - 16 September 2024</a:t>
            </a:r>
            <a:endParaRPr sz="1400"/>
          </a:p>
        </p:txBody>
      </p:sp>
      <p:sp>
        <p:nvSpPr>
          <p:cNvPr id="222" name="Google Shape;222;p37"/>
          <p:cNvSpPr txBox="1"/>
          <p:nvPr/>
        </p:nvSpPr>
        <p:spPr>
          <a:xfrm>
            <a:off x="5036825" y="4358650"/>
            <a:ext cx="674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⌛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2979425" y="1692675"/>
            <a:ext cx="674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1935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Next steps</a:t>
            </a:r>
            <a:endParaRPr sz="2500"/>
          </a:p>
        </p:txBody>
      </p:sp>
      <p:sp>
        <p:nvSpPr>
          <p:cNvPr id="229" name="Google Shape;229;p38"/>
          <p:cNvSpPr txBox="1"/>
          <p:nvPr>
            <p:ph idx="4294967295" type="body"/>
          </p:nvPr>
        </p:nvSpPr>
        <p:spPr>
          <a:xfrm>
            <a:off x="311700" y="850075"/>
            <a:ext cx="85206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authors about batch correction question.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Contact other experts about it too.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the </a:t>
            </a:r>
            <a:r>
              <a:rPr lang="en"/>
              <a:t>results</a:t>
            </a:r>
            <a:r>
              <a:rPr lang="en"/>
              <a:t> from this weeks annotation into the current downstream pipeline focussing on ISC, enterocytes and paneth cells.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Last meeting…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presentation, updated everyone in the group on my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Laid out a plan/timeline for the next few of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 were to complete the annotation step </a:t>
            </a: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Proceed with downstream analysis this week </a:t>
            </a: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⌛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3097" l="1612" r="27349" t="1006"/>
          <a:stretch/>
        </p:blipFill>
        <p:spPr>
          <a:xfrm>
            <a:off x="0" y="480050"/>
            <a:ext cx="4465325" cy="433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800" y="480050"/>
            <a:ext cx="4727801" cy="44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Annotated Crypt Enriched Dataset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2813"/>
            <a:ext cx="4362325" cy="247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33279" t="0"/>
          <a:stretch/>
        </p:blipFill>
        <p:spPr>
          <a:xfrm>
            <a:off x="504500" y="594349"/>
            <a:ext cx="3534074" cy="35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00" y="3985250"/>
            <a:ext cx="1743175" cy="10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4450" y="3945066"/>
            <a:ext cx="1743175" cy="1198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/>
          <p:nvPr/>
        </p:nvSpPr>
        <p:spPr>
          <a:xfrm>
            <a:off x="228600" y="601975"/>
            <a:ext cx="3718500" cy="45414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7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Crypt Enriched Dataset - </a:t>
            </a: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Side-by-side comparison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Crypt Enriched - EEC Clusters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" y="636725"/>
            <a:ext cx="4473821" cy="420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475" y="602438"/>
            <a:ext cx="4587576" cy="42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-76200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Crypt Enriched - EEC Marker Gene Expression levels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0" name="Google Shape;140;p30"/>
          <p:cNvGrpSpPr/>
          <p:nvPr/>
        </p:nvGrpSpPr>
        <p:grpSpPr>
          <a:xfrm>
            <a:off x="121925" y="473650"/>
            <a:ext cx="8710375" cy="4399225"/>
            <a:chOff x="121925" y="526975"/>
            <a:chExt cx="8710375" cy="4399225"/>
          </a:xfrm>
        </p:grpSpPr>
        <p:pic>
          <p:nvPicPr>
            <p:cNvPr id="141" name="Google Shape;14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1925" y="526975"/>
              <a:ext cx="6314881" cy="4265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96750" y="2740700"/>
              <a:ext cx="2135550" cy="218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98281" y="664125"/>
              <a:ext cx="2234009" cy="186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30"/>
          <p:cNvSpPr txBox="1"/>
          <p:nvPr/>
        </p:nvSpPr>
        <p:spPr>
          <a:xfrm>
            <a:off x="297175" y="4739650"/>
            <a:ext cx="83439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 levels of selected EEC markers across EEC clusters plotted in UMAP space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Villus Isolate Dataset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251450" y="4244325"/>
            <a:ext cx="325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Annotation (From Scratch)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5890200" y="4244325"/>
            <a:ext cx="32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Published annotations mapped to my UMAP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3">
            <a:alphaModFix/>
          </a:blip>
          <a:srcRect b="0" l="0" r="38856" t="7097"/>
          <a:stretch/>
        </p:blipFill>
        <p:spPr>
          <a:xfrm>
            <a:off x="0" y="853450"/>
            <a:ext cx="3546225" cy="34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75" y="717350"/>
            <a:ext cx="3546225" cy="357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812" y="1131775"/>
            <a:ext cx="2092525" cy="183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32"/>
          <p:cNvGrpSpPr/>
          <p:nvPr/>
        </p:nvGrpSpPr>
        <p:grpSpPr>
          <a:xfrm>
            <a:off x="50888" y="464875"/>
            <a:ext cx="9042230" cy="4537275"/>
            <a:chOff x="50875" y="560500"/>
            <a:chExt cx="9042230" cy="4537275"/>
          </a:xfrm>
        </p:grpSpPr>
        <p:pic>
          <p:nvPicPr>
            <p:cNvPr id="160" name="Google Shape;16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875" y="560500"/>
              <a:ext cx="9042230" cy="453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2"/>
            <p:cNvPicPr preferRelativeResize="0"/>
            <p:nvPr/>
          </p:nvPicPr>
          <p:blipFill rotWithShape="1">
            <a:blip r:embed="rId4">
              <a:alphaModFix/>
            </a:blip>
            <a:srcRect b="3585" l="0" r="1893" t="2296"/>
            <a:stretch/>
          </p:blipFill>
          <p:spPr>
            <a:xfrm>
              <a:off x="6333150" y="2720350"/>
              <a:ext cx="2407725" cy="2331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32"/>
          <p:cNvSpPr txBox="1"/>
          <p:nvPr>
            <p:ph type="title"/>
          </p:nvPr>
        </p:nvSpPr>
        <p:spPr>
          <a:xfrm>
            <a:off x="2320200" y="4819250"/>
            <a:ext cx="45036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 levels of Enterocyte markers plotted in UMAP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Villus Isolate - Enterocyte </a:t>
            </a: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Marker Gene Expression levels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0" l="0" r="24698" t="0"/>
          <a:stretch/>
        </p:blipFill>
        <p:spPr>
          <a:xfrm>
            <a:off x="38100" y="666025"/>
            <a:ext cx="4023351" cy="40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830" y="574325"/>
            <a:ext cx="4890169" cy="4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Villus Isolate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