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bf36b2f8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bf36b2f8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bf36b2f8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bf36b2f8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bf36b2f8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bf36b2f8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bf36b2f8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bf36b2f8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bf36b2f81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ebf36b2f81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c0e34f1e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c0e34f1e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c0e34f1e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c0e34f1e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bf36b2f8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bf36b2f8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constraints: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the computational biology behind the scenes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this type of analysis from scratch (not covered in the masters)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Experimenting with packages (I’ve spent time on some packages and ended up not using them - too convoluted, not what was needed)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Data Comes From The DEG Analysis: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like to implement pseudobulk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What is that?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scRNA-seq is looking at the transcriptome at the single cell resolution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Why?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seq may be a great option for preliminary </a:t>
            </a:r>
            <a:r>
              <a:rPr lang="en"/>
              <a:t>studies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much more cost effective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less starting material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c0e34f1ef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c0e34f1e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c0e34f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c0e34f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c0e34f1e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c0e34f1e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259050" y="1415350"/>
            <a:ext cx="4835700" cy="7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Glenn Ross-Dolan	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6875" y="2087775"/>
            <a:ext cx="81837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M.Sc. Bioinformatics and Computational Biology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59050" y="3046700"/>
            <a:ext cx="86259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“Identifying epithelial cell subsets and pathways altered in the intestine of subjects with obesity and diabetes”</a:t>
            </a:r>
            <a:endParaRPr sz="2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59050" y="4237800"/>
            <a:ext cx="86259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Supervised By: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Silvia Melgar &amp; Bastian-Alexander Truppel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0575" y="105525"/>
            <a:ext cx="5233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 Analysis </a:t>
            </a:r>
            <a:r>
              <a:rPr lang="en" sz="2200"/>
              <a:t>(Control VS HFHS)</a:t>
            </a:r>
            <a:endParaRPr sz="2200"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2467100"/>
            <a:ext cx="60579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1439150" y="2926650"/>
            <a:ext cx="4647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…</a:t>
            </a:r>
            <a:endParaRPr sz="21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17425" y="3690825"/>
            <a:ext cx="7782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DEG table is produced for each cell type</a:t>
            </a:r>
            <a:endParaRPr sz="15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is used in the subsequent downstream analyses</a:t>
            </a:r>
            <a:endParaRPr sz="15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1849" y="312700"/>
            <a:ext cx="1226801" cy="14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417425" y="1109050"/>
            <a:ext cx="66675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Limma</a:t>
            </a:r>
            <a:r>
              <a:rPr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Source Sans Pro"/>
              <a:buChar char="●"/>
            </a:pPr>
            <a:r>
              <a:rPr b="1" lang="en" sz="1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Purpose</a:t>
            </a:r>
            <a:r>
              <a:rPr lang="en" sz="1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Analyse gene expression data for differential expression.</a:t>
            </a:r>
            <a:endParaRPr sz="15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Source Sans Pro"/>
              <a:buChar char="●"/>
            </a:pPr>
            <a:r>
              <a:rPr b="1" lang="en" sz="1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</a:t>
            </a:r>
            <a:r>
              <a:rPr lang="en" sz="15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Uses linear models and empirical Bayes methods.</a:t>
            </a:r>
            <a:endParaRPr sz="15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758450" y="0"/>
            <a:ext cx="5627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Ontology Term Analysis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50" y="623400"/>
            <a:ext cx="7898299" cy="4179524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700000" dist="19050">
              <a:srgbClr val="000000">
                <a:alpha val="50000"/>
              </a:srgbClr>
            </a:outerShdw>
          </a:effectLst>
        </p:spPr>
      </p:pic>
      <p:sp>
        <p:nvSpPr>
          <p:cNvPr id="205" name="Google Shape;205;p23"/>
          <p:cNvSpPr txBox="1"/>
          <p:nvPr/>
        </p:nvSpPr>
        <p:spPr>
          <a:xfrm>
            <a:off x="3322350" y="4762500"/>
            <a:ext cx="2499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GO: Cellular Component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417050" y="17950"/>
            <a:ext cx="6309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Ontology Enrichment Map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163" y="641350"/>
            <a:ext cx="6177669" cy="41211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700000" dist="19050">
              <a:srgbClr val="000000">
                <a:alpha val="50000"/>
              </a:srgbClr>
            </a:outerShdw>
          </a:effectLst>
        </p:spPr>
      </p:pic>
      <p:sp>
        <p:nvSpPr>
          <p:cNvPr id="212" name="Google Shape;212;p24"/>
          <p:cNvSpPr txBox="1"/>
          <p:nvPr/>
        </p:nvSpPr>
        <p:spPr>
          <a:xfrm>
            <a:off x="3322350" y="4762500"/>
            <a:ext cx="24993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GO: Cellular Component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2285100" y="-8150"/>
            <a:ext cx="4573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KEGG Pathway Analysis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925" y="679975"/>
            <a:ext cx="5842157" cy="4071051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700000" dist="19050">
              <a:srgbClr val="000000">
                <a:alpha val="50000"/>
              </a:srgbClr>
            </a:outerShdw>
          </a:effectLst>
        </p:spPr>
      </p:pic>
      <p:sp>
        <p:nvSpPr>
          <p:cNvPr id="219" name="Google Shape;219;p25"/>
          <p:cNvSpPr txBox="1"/>
          <p:nvPr/>
        </p:nvSpPr>
        <p:spPr>
          <a:xfrm>
            <a:off x="3217600" y="4751025"/>
            <a:ext cx="2480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Increased Pathways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2285100" y="-8150"/>
            <a:ext cx="45738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KEGG Pathway Analysis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38" y="691450"/>
            <a:ext cx="5859920" cy="40710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700000" dist="19050">
              <a:srgbClr val="000000">
                <a:alpha val="50000"/>
              </a:srgbClr>
            </a:outerShdw>
          </a:effectLst>
        </p:spPr>
      </p:pic>
      <p:sp>
        <p:nvSpPr>
          <p:cNvPr id="226" name="Google Shape;226;p26"/>
          <p:cNvSpPr txBox="1"/>
          <p:nvPr/>
        </p:nvSpPr>
        <p:spPr>
          <a:xfrm>
            <a:off x="3217600" y="4751025"/>
            <a:ext cx="2480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Decreased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Pathways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700" y="375710"/>
            <a:ext cx="5820600" cy="465033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700000" dist="19050">
              <a:srgbClr val="000000">
                <a:alpha val="50000"/>
              </a:srgbClr>
            </a:outerShdw>
          </a:effectLst>
        </p:spPr>
      </p:pic>
      <p:sp>
        <p:nvSpPr>
          <p:cNvPr id="232" name="Google Shape;232;p27"/>
          <p:cNvSpPr txBox="1"/>
          <p:nvPr>
            <p:ph type="title"/>
          </p:nvPr>
        </p:nvSpPr>
        <p:spPr>
          <a:xfrm>
            <a:off x="1661700" y="-96125"/>
            <a:ext cx="58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PPAR Pathway (Increased)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850" y="390675"/>
            <a:ext cx="4868301" cy="466544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2700000" dist="19050">
              <a:srgbClr val="000000">
                <a:alpha val="50000"/>
              </a:srgbClr>
            </a:outerShdw>
          </a:effectLst>
        </p:spPr>
      </p:pic>
      <p:sp>
        <p:nvSpPr>
          <p:cNvPr id="238" name="Google Shape;238;p28"/>
          <p:cNvSpPr txBox="1"/>
          <p:nvPr>
            <p:ph type="title"/>
          </p:nvPr>
        </p:nvSpPr>
        <p:spPr>
          <a:xfrm>
            <a:off x="1661700" y="-96125"/>
            <a:ext cx="58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Tight Junction</a:t>
            </a:r>
            <a:r>
              <a:rPr lang="en" sz="2200"/>
              <a:t> Pathway (Decreased)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291725" y="1840725"/>
            <a:ext cx="40452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Problems</a:t>
            </a:r>
            <a:endParaRPr/>
          </a:p>
        </p:txBody>
      </p:sp>
      <p:sp>
        <p:nvSpPr>
          <p:cNvPr id="244" name="Google Shape;244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of the data analysis comes from the DEG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Piecing together the data into a meaningful and biologically relevant ideas.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/ Timeline</a:t>
            </a:r>
            <a:endParaRPr/>
          </a:p>
        </p:txBody>
      </p:sp>
      <p:cxnSp>
        <p:nvCxnSpPr>
          <p:cNvPr id="250" name="Google Shape;250;p30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51" name="Google Shape;251;p30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252" name="Google Shape;252;p30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" name="Google Shape;253;p30"/>
            <p:cNvCxnSpPr>
              <a:stCxn id="252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54" name="Google Shape;254;p30"/>
          <p:cNvSpPr txBox="1"/>
          <p:nvPr>
            <p:ph idx="4294967295" type="body"/>
          </p:nvPr>
        </p:nvSpPr>
        <p:spPr>
          <a:xfrm>
            <a:off x="823800" y="1299975"/>
            <a:ext cx="2884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Complete Cell Annotation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Present - 21 July 2024</a:t>
            </a:r>
            <a:endParaRPr sz="1400"/>
          </a:p>
        </p:txBody>
      </p:sp>
      <p:grpSp>
        <p:nvGrpSpPr>
          <p:cNvPr id="255" name="Google Shape;255;p30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256" name="Google Shape;256;p30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57" name="Google Shape;257;p30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30"/>
          <p:cNvSpPr txBox="1"/>
          <p:nvPr>
            <p:ph idx="4294967295" type="body"/>
          </p:nvPr>
        </p:nvSpPr>
        <p:spPr>
          <a:xfrm>
            <a:off x="2693150" y="3854675"/>
            <a:ext cx="30183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Run Data Through Pipeline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ISC, Paneth Cell, Enterocytes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22 July 2024 - 28 </a:t>
            </a:r>
            <a:r>
              <a:rPr lang="en" sz="1400"/>
              <a:t>July 2024</a:t>
            </a:r>
            <a:endParaRPr sz="1400"/>
          </a:p>
        </p:txBody>
      </p:sp>
      <p:grpSp>
        <p:nvGrpSpPr>
          <p:cNvPr id="259" name="Google Shape;259;p30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260" name="Google Shape;260;p30"/>
            <p:cNvCxnSpPr>
              <a:stCxn id="261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61" name="Google Shape;261;p30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30"/>
          <p:cNvSpPr txBox="1"/>
          <p:nvPr>
            <p:ph idx="4294967295" type="body"/>
          </p:nvPr>
        </p:nvSpPr>
        <p:spPr>
          <a:xfrm>
            <a:off x="4454450" y="1299975"/>
            <a:ext cx="33816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Form Biological Hypothesis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Review the data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29 July 2024 - 16 August 2024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30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264" name="Google Shape;264;p30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65" name="Google Shape;265;p30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30"/>
          <p:cNvSpPr txBox="1"/>
          <p:nvPr>
            <p:ph idx="4294967295" type="body"/>
          </p:nvPr>
        </p:nvSpPr>
        <p:spPr>
          <a:xfrm>
            <a:off x="6225725" y="3854675"/>
            <a:ext cx="28845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Produce First Draft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16 August 2024 - 16 September 2024</a:t>
            </a:r>
            <a:endParaRPr sz="1400"/>
          </a:p>
        </p:txBody>
      </p:sp>
      <p:sp>
        <p:nvSpPr>
          <p:cNvPr id="267" name="Google Shape;267;p30"/>
          <p:cNvSpPr txBox="1"/>
          <p:nvPr/>
        </p:nvSpPr>
        <p:spPr>
          <a:xfrm>
            <a:off x="2598425" y="1621225"/>
            <a:ext cx="678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✅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4914900" y="4265350"/>
            <a:ext cx="678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✅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768900" y="555600"/>
            <a:ext cx="189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274" name="Google Shape;274;p31" title="Upward shot of Golden Gate Bridge against blue sky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05975" y="869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Aim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20100" y="710300"/>
            <a:ext cx="3519900" cy="14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</a:rPr>
              <a:t>Find altered genes/pathways in the </a:t>
            </a:r>
            <a:r>
              <a:rPr lang="en">
                <a:solidFill>
                  <a:srgbClr val="434343"/>
                </a:solidFill>
              </a:rPr>
              <a:t>individual intestinal cell types</a:t>
            </a:r>
            <a:r>
              <a:rPr lang="en">
                <a:solidFill>
                  <a:srgbClr val="434343"/>
                </a:solidFill>
              </a:rPr>
              <a:t> which are characteristic of the T2DM subject.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220100" y="2871800"/>
            <a:ext cx="36516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Why?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Complement of Bastian’s Study</a:t>
            </a:r>
            <a:endParaRPr b="0" sz="1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Allows him to s</a:t>
            </a:r>
            <a:r>
              <a:rPr b="0" lang="en"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elect biological targets for further study in the seaweed experiments.</a:t>
            </a:r>
            <a:endParaRPr sz="2000">
              <a:solidFill>
                <a:srgbClr val="434343"/>
              </a:solidFill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3917400" y="630300"/>
            <a:ext cx="5143488" cy="3448175"/>
            <a:chOff x="3818375" y="295000"/>
            <a:chExt cx="5143488" cy="3448175"/>
          </a:xfrm>
        </p:grpSpPr>
        <p:grpSp>
          <p:nvGrpSpPr>
            <p:cNvPr id="70" name="Google Shape;70;p14"/>
            <p:cNvGrpSpPr/>
            <p:nvPr/>
          </p:nvGrpSpPr>
          <p:grpSpPr>
            <a:xfrm>
              <a:off x="3818375" y="702863"/>
              <a:ext cx="5044424" cy="3040313"/>
              <a:chOff x="3704050" y="1177288"/>
              <a:chExt cx="5044424" cy="3040313"/>
            </a:xfrm>
          </p:grpSpPr>
          <p:pic>
            <p:nvPicPr>
              <p:cNvPr id="71" name="Google Shape;71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772625" y="1177288"/>
                <a:ext cx="4975850" cy="27889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85738" rotWithShape="0" algn="bl" dir="2100000" dist="1905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72" name="Google Shape;72;p14"/>
              <p:cNvSpPr txBox="1"/>
              <p:nvPr/>
            </p:nvSpPr>
            <p:spPr>
              <a:xfrm>
                <a:off x="3704050" y="3966200"/>
                <a:ext cx="4678800" cy="2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434343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Image adapted from: https://www.nature.com/articles/s41467-020-20052-z/figures/1</a:t>
                </a:r>
                <a:endParaRPr sz="10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73" name="Google Shape;73;p14"/>
            <p:cNvSpPr txBox="1"/>
            <p:nvPr/>
          </p:nvSpPr>
          <p:spPr>
            <a:xfrm>
              <a:off x="6729263" y="295000"/>
              <a:ext cx="22326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Intestinal Epithelium</a:t>
              </a:r>
              <a:endParaRPr sz="18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2870300" y="80125"/>
            <a:ext cx="6191400" cy="498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683300" y="1702050"/>
            <a:ext cx="1707000" cy="17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3017325" y="817800"/>
            <a:ext cx="5974800" cy="35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Choose suitable data ✅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Review literature for best analysis practices ✅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Build an analysis pipeline </a:t>
            </a:r>
            <a:r>
              <a:rPr lang="en" sz="2100"/>
              <a:t>✅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Carry out the analysis ⌛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Review the findings 🔜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Form a biological hypothesis 🔜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Build onto the current literature </a:t>
            </a:r>
            <a:r>
              <a:rPr lang="en" sz="2100"/>
              <a:t>🔜</a:t>
            </a:r>
            <a:endParaRPr sz="2100"/>
          </a:p>
        </p:txBody>
      </p:sp>
      <p:cxnSp>
        <p:nvCxnSpPr>
          <p:cNvPr id="81" name="Google Shape;81;p15"/>
          <p:cNvCxnSpPr/>
          <p:nvPr/>
        </p:nvCxnSpPr>
        <p:spPr>
          <a:xfrm>
            <a:off x="3506325" y="4496150"/>
            <a:ext cx="467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02350" y="208725"/>
            <a:ext cx="47373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Experimental</a:t>
            </a:r>
            <a:r>
              <a:rPr lang="en"/>
              <a:t> </a:t>
            </a:r>
            <a:r>
              <a:rPr lang="en" sz="3000"/>
              <a:t>Model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443750" y="1259963"/>
            <a:ext cx="62565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Mice assigned to one of two diets for 12 weeks, until 24 weeks old.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Prediabetic status evaluated.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Intestinal tissue taken and </a:t>
            </a:r>
            <a:r>
              <a:rPr lang="en" sz="1600">
                <a:solidFill>
                  <a:srgbClr val="434343"/>
                </a:solidFill>
              </a:rPr>
              <a:t>sequenced at the single cell resolution.</a:t>
            </a:r>
            <a:endParaRPr sz="1600">
              <a:solidFill>
                <a:srgbClr val="434343"/>
              </a:solidFill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1024713" y="2335163"/>
            <a:ext cx="7094575" cy="2808337"/>
            <a:chOff x="910413" y="2316138"/>
            <a:chExt cx="7094575" cy="2808337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4839475" y="2537725"/>
              <a:ext cx="13806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Control Diet</a:t>
              </a:r>
              <a:endPara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4245475" y="3842100"/>
              <a:ext cx="2568600" cy="48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High Fat/High Sugar Diet</a:t>
              </a:r>
              <a:endPara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91" name="Google Shape;91;p16"/>
            <p:cNvCxnSpPr/>
            <p:nvPr/>
          </p:nvCxnSpPr>
          <p:spPr>
            <a:xfrm>
              <a:off x="4233875" y="2916550"/>
              <a:ext cx="0" cy="69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6"/>
            <p:cNvCxnSpPr/>
            <p:nvPr/>
          </p:nvCxnSpPr>
          <p:spPr>
            <a:xfrm>
              <a:off x="4233875" y="3604675"/>
              <a:ext cx="0" cy="69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3" name="Google Shape;93;p16"/>
            <p:cNvGrpSpPr/>
            <p:nvPr/>
          </p:nvGrpSpPr>
          <p:grpSpPr>
            <a:xfrm>
              <a:off x="910413" y="2316138"/>
              <a:ext cx="7094575" cy="2808337"/>
              <a:chOff x="910413" y="2316138"/>
              <a:chExt cx="7094575" cy="2808337"/>
            </a:xfrm>
          </p:grpSpPr>
          <p:grpSp>
            <p:nvGrpSpPr>
              <p:cNvPr id="94" name="Google Shape;94;p16"/>
              <p:cNvGrpSpPr/>
              <p:nvPr/>
            </p:nvGrpSpPr>
            <p:grpSpPr>
              <a:xfrm>
                <a:off x="910413" y="2316138"/>
                <a:ext cx="7094575" cy="2572625"/>
                <a:chOff x="1078875" y="2338988"/>
                <a:chExt cx="7094575" cy="2572625"/>
              </a:xfrm>
            </p:grpSpPr>
            <p:grpSp>
              <p:nvGrpSpPr>
                <p:cNvPr id="95" name="Google Shape;95;p16"/>
                <p:cNvGrpSpPr/>
                <p:nvPr/>
              </p:nvGrpSpPr>
              <p:grpSpPr>
                <a:xfrm>
                  <a:off x="1078875" y="2338988"/>
                  <a:ext cx="7094575" cy="2572625"/>
                  <a:chOff x="879925" y="2630525"/>
                  <a:chExt cx="7094575" cy="2572625"/>
                </a:xfrm>
              </p:grpSpPr>
              <p:pic>
                <p:nvPicPr>
                  <p:cNvPr id="96" name="Google Shape;96;p16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879925" y="3349488"/>
                    <a:ext cx="692125" cy="1134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97" name="Google Shape;97;p16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6821550" y="2630525"/>
                    <a:ext cx="692125" cy="1134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98" name="Google Shape;98;p16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6599275" y="3679375"/>
                    <a:ext cx="1375225" cy="1523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99" name="Google Shape;99;p16"/>
                <p:cNvGrpSpPr/>
                <p:nvPr/>
              </p:nvGrpSpPr>
              <p:grpSpPr>
                <a:xfrm>
                  <a:off x="1834800" y="2943838"/>
                  <a:ext cx="5115900" cy="1376100"/>
                  <a:chOff x="1348275" y="2954250"/>
                  <a:chExt cx="5115900" cy="1376100"/>
                </a:xfrm>
              </p:grpSpPr>
              <p:cxnSp>
                <p:nvCxnSpPr>
                  <p:cNvPr id="100" name="Google Shape;100;p16"/>
                  <p:cNvCxnSpPr/>
                  <p:nvPr/>
                </p:nvCxnSpPr>
                <p:spPr>
                  <a:xfrm>
                    <a:off x="3914175" y="4330350"/>
                    <a:ext cx="2550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101" name="Google Shape;101;p16"/>
                  <p:cNvCxnSpPr/>
                  <p:nvPr/>
                </p:nvCxnSpPr>
                <p:spPr>
                  <a:xfrm>
                    <a:off x="1348275" y="3641850"/>
                    <a:ext cx="25713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oval"/>
                    <a:tailEnd len="med" w="med" type="none"/>
                  </a:ln>
                </p:spPr>
              </p:cxnSp>
              <p:cxnSp>
                <p:nvCxnSpPr>
                  <p:cNvPr id="102" name="Google Shape;102;p16"/>
                  <p:cNvCxnSpPr/>
                  <p:nvPr/>
                </p:nvCxnSpPr>
                <p:spPr>
                  <a:xfrm>
                    <a:off x="3914175" y="2954250"/>
                    <a:ext cx="25461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</p:grpSp>
          <p:grpSp>
            <p:nvGrpSpPr>
              <p:cNvPr id="103" name="Google Shape;103;p16"/>
              <p:cNvGrpSpPr/>
              <p:nvPr/>
            </p:nvGrpSpPr>
            <p:grpSpPr>
              <a:xfrm>
                <a:off x="1278825" y="4734775"/>
                <a:ext cx="5987350" cy="389700"/>
                <a:chOff x="1278825" y="4734775"/>
                <a:chExt cx="5987350" cy="389700"/>
              </a:xfrm>
            </p:grpSpPr>
            <p:cxnSp>
              <p:nvCxnSpPr>
                <p:cNvPr id="104" name="Google Shape;104;p16"/>
                <p:cNvCxnSpPr/>
                <p:nvPr/>
              </p:nvCxnSpPr>
              <p:spPr>
                <a:xfrm>
                  <a:off x="1666875" y="4801675"/>
                  <a:ext cx="2567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dash"/>
                  <a:round/>
                  <a:headEnd len="med" w="med" type="oval"/>
                  <a:tailEnd len="med" w="med" type="none"/>
                </a:ln>
              </p:spPr>
            </p:cxnSp>
            <p:cxnSp>
              <p:nvCxnSpPr>
                <p:cNvPr id="105" name="Google Shape;105;p16"/>
                <p:cNvCxnSpPr/>
                <p:nvPr/>
              </p:nvCxnSpPr>
              <p:spPr>
                <a:xfrm>
                  <a:off x="4233863" y="4801687"/>
                  <a:ext cx="255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dash"/>
                  <a:round/>
                  <a:headEnd len="med" w="med" type="oval"/>
                  <a:tailEnd len="med" w="med" type="oval"/>
                </a:ln>
              </p:spPr>
            </p:cxnSp>
            <p:sp>
              <p:nvSpPr>
                <p:cNvPr id="106" name="Google Shape;106;p16"/>
                <p:cNvSpPr txBox="1"/>
                <p:nvPr/>
              </p:nvSpPr>
              <p:spPr>
                <a:xfrm>
                  <a:off x="1278825" y="4734775"/>
                  <a:ext cx="882000" cy="389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lt2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Week 0</a:t>
                  </a:r>
                  <a:endParaRPr sz="1800">
                    <a:solidFill>
                      <a:schemeClr val="lt2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7" name="Google Shape;107;p16"/>
                <p:cNvSpPr txBox="1"/>
                <p:nvPr/>
              </p:nvSpPr>
              <p:spPr>
                <a:xfrm>
                  <a:off x="3793425" y="4734775"/>
                  <a:ext cx="1046100" cy="389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lt2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Week 12</a:t>
                  </a:r>
                  <a:endParaRPr sz="1800">
                    <a:solidFill>
                      <a:schemeClr val="lt2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" name="Google Shape;108;p16"/>
                <p:cNvSpPr txBox="1"/>
                <p:nvPr/>
              </p:nvSpPr>
              <p:spPr>
                <a:xfrm>
                  <a:off x="6220075" y="4734775"/>
                  <a:ext cx="1046100" cy="389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lt2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Week 24</a:t>
                  </a:r>
                  <a:endParaRPr sz="1800">
                    <a:solidFill>
                      <a:schemeClr val="lt2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-3316" l="0" r="0" t="0"/>
          <a:stretch/>
        </p:blipFill>
        <p:spPr>
          <a:xfrm>
            <a:off x="5827100" y="80925"/>
            <a:ext cx="3235375" cy="9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5814250" y="854325"/>
            <a:ext cx="2753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https://www.nature.com/articles/s42255-021-00458-9</a:t>
            </a:r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9850" y="181575"/>
            <a:ext cx="24180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dataset</a:t>
            </a:r>
            <a:endParaRPr sz="30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12" y="953201"/>
            <a:ext cx="8024975" cy="35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8050" y="75450"/>
            <a:ext cx="16008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987650" y="959250"/>
            <a:ext cx="4156500" cy="32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Python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Quality Control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scanpy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Upstream Analysis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 studio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Downstream Analysis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Various R Studio Packages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Limma, Clusterprofiler, enrichplot, gage, DOSE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Downstream Analysis</a:t>
            </a:r>
            <a:endParaRPr sz="1500"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7510" l="0" r="0" t="0"/>
          <a:stretch/>
        </p:blipFill>
        <p:spPr>
          <a:xfrm>
            <a:off x="478400" y="1372175"/>
            <a:ext cx="971376" cy="9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600" y="2357074"/>
            <a:ext cx="971376" cy="971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scverse/scanpy: Single-cell analysis in Python. Scales to &gt;1M  cells."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250" y="3795475"/>
            <a:ext cx="2392574" cy="10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3750" y="1065326"/>
            <a:ext cx="971375" cy="11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59550" y="1672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Pipeline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744300"/>
            <a:ext cx="8520600" cy="3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lang="en"/>
              <a:t>series of automated, sequential steps for processing and analysing biological data, ensuring efficient and reproducible workflows.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566700" y="1572025"/>
            <a:ext cx="1457400" cy="62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4EFFF"/>
              </a:gs>
              <a:gs pos="100000">
                <a:srgbClr val="C2B8DD"/>
              </a:gs>
              <a:gs pos="100000">
                <a:srgbClr val="9080BB"/>
              </a:gs>
            </a:gsLst>
            <a:lin ang="5400012" scaled="0"/>
          </a:gra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Raw Data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(Count Table)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4" name="Google Shape;134;p19"/>
          <p:cNvCxnSpPr>
            <a:endCxn id="135" idx="1"/>
          </p:cNvCxnSpPr>
          <p:nvPr/>
        </p:nvCxnSpPr>
        <p:spPr>
          <a:xfrm>
            <a:off x="2024100" y="1883725"/>
            <a:ext cx="75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>
            <a:stCxn id="135" idx="3"/>
            <a:endCxn id="137" idx="1"/>
          </p:cNvCxnSpPr>
          <p:nvPr/>
        </p:nvCxnSpPr>
        <p:spPr>
          <a:xfrm>
            <a:off x="4233900" y="1883725"/>
            <a:ext cx="75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stCxn id="137" idx="3"/>
            <a:endCxn id="139" idx="1"/>
          </p:cNvCxnSpPr>
          <p:nvPr/>
        </p:nvCxnSpPr>
        <p:spPr>
          <a:xfrm>
            <a:off x="6443700" y="1883725"/>
            <a:ext cx="67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>
            <a:stCxn id="139" idx="2"/>
            <a:endCxn id="141" idx="0"/>
          </p:cNvCxnSpPr>
          <p:nvPr/>
        </p:nvCxnSpPr>
        <p:spPr>
          <a:xfrm>
            <a:off x="7848600" y="2195425"/>
            <a:ext cx="0" cy="57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>
            <a:stCxn id="141" idx="1"/>
            <a:endCxn id="143" idx="3"/>
          </p:cNvCxnSpPr>
          <p:nvPr/>
        </p:nvCxnSpPr>
        <p:spPr>
          <a:xfrm rot="10800000">
            <a:off x="6443700" y="3083875"/>
            <a:ext cx="67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stCxn id="143" idx="1"/>
            <a:endCxn id="145" idx="3"/>
          </p:cNvCxnSpPr>
          <p:nvPr/>
        </p:nvCxnSpPr>
        <p:spPr>
          <a:xfrm rot="10800000">
            <a:off x="4233900" y="3083875"/>
            <a:ext cx="75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>
            <a:endCxn id="147" idx="3"/>
          </p:cNvCxnSpPr>
          <p:nvPr/>
        </p:nvCxnSpPr>
        <p:spPr>
          <a:xfrm rot="10800000">
            <a:off x="2024100" y="3083875"/>
            <a:ext cx="75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2024100" y="4245925"/>
            <a:ext cx="752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700" y="3500200"/>
            <a:ext cx="1088599" cy="14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6044800" y="3799375"/>
            <a:ext cx="16029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Annotated data table ✅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4">
            <a:alphaModFix/>
          </a:blip>
          <a:srcRect b="7510" l="0" r="0" t="0"/>
          <a:stretch/>
        </p:blipFill>
        <p:spPr>
          <a:xfrm>
            <a:off x="8472675" y="110475"/>
            <a:ext cx="516676" cy="523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scverse/scanpy: Single-cell analysis in Python. Scales to &gt;1M  cells." id="152" name="Google Shape;15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6750" y="70241"/>
            <a:ext cx="1371600" cy="604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9"/>
          <p:cNvGrpSpPr/>
          <p:nvPr/>
        </p:nvGrpSpPr>
        <p:grpSpPr>
          <a:xfrm>
            <a:off x="566700" y="1572025"/>
            <a:ext cx="8010600" cy="2985600"/>
            <a:chOff x="566700" y="1572025"/>
            <a:chExt cx="8010600" cy="2985600"/>
          </a:xfrm>
        </p:grpSpPr>
        <p:sp>
          <p:nvSpPr>
            <p:cNvPr id="135" name="Google Shape;135;p19"/>
            <p:cNvSpPr/>
            <p:nvPr/>
          </p:nvSpPr>
          <p:spPr>
            <a:xfrm>
              <a:off x="2776500" y="1572025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Data Cleaning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986300" y="1572025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Quality Control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7119900" y="1572025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Doublet Removal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7119900" y="2772175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Normalisation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986300" y="2772175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Feature Selection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2776500" y="2772175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PCA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566700" y="2772175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kNN/UMAP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566700" y="3934225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Clustering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2776500" y="3934225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Cell Annotation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156" name="Google Shape;156;p19"/>
          <p:cNvCxnSpPr>
            <a:stCxn id="147" idx="2"/>
            <a:endCxn id="154" idx="0"/>
          </p:cNvCxnSpPr>
          <p:nvPr/>
        </p:nvCxnSpPr>
        <p:spPr>
          <a:xfrm>
            <a:off x="1295400" y="3395575"/>
            <a:ext cx="0" cy="53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0"/>
          <p:cNvGrpSpPr/>
          <p:nvPr/>
        </p:nvGrpSpPr>
        <p:grpSpPr>
          <a:xfrm>
            <a:off x="204088" y="643737"/>
            <a:ext cx="8735813" cy="3882382"/>
            <a:chOff x="204088" y="643737"/>
            <a:chExt cx="8735813" cy="3882382"/>
          </a:xfrm>
        </p:grpSpPr>
        <p:pic>
          <p:nvPicPr>
            <p:cNvPr id="162" name="Google Shape;16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088" y="643746"/>
              <a:ext cx="2833656" cy="38823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5167" y="643737"/>
              <a:ext cx="2833656" cy="3882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6245" y="643757"/>
              <a:ext cx="2833656" cy="38823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20"/>
          <p:cNvSpPr txBox="1"/>
          <p:nvPr>
            <p:ph type="title"/>
          </p:nvPr>
        </p:nvSpPr>
        <p:spPr>
          <a:xfrm>
            <a:off x="98600" y="76700"/>
            <a:ext cx="36153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Annotated Dataset</a:t>
            </a:r>
            <a:endParaRPr sz="3000"/>
          </a:p>
        </p:txBody>
      </p:sp>
      <p:sp>
        <p:nvSpPr>
          <p:cNvPr id="166" name="Google Shape;166;p20"/>
          <p:cNvSpPr txBox="1"/>
          <p:nvPr>
            <p:ph type="title"/>
          </p:nvPr>
        </p:nvSpPr>
        <p:spPr>
          <a:xfrm>
            <a:off x="864225" y="4526150"/>
            <a:ext cx="1511400" cy="5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12 clusters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27,687 cells</a:t>
            </a:r>
            <a:endParaRPr sz="1600"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3610900" y="4550450"/>
            <a:ext cx="18090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HFHS Diet Cells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14,321 cells</a:t>
            </a:r>
            <a:endParaRPr sz="1600"/>
          </a:p>
        </p:txBody>
      </p:sp>
      <p:sp>
        <p:nvSpPr>
          <p:cNvPr id="168" name="Google Shape;168;p20"/>
          <p:cNvSpPr txBox="1"/>
          <p:nvPr>
            <p:ph type="title"/>
          </p:nvPr>
        </p:nvSpPr>
        <p:spPr>
          <a:xfrm>
            <a:off x="6518750" y="4550450"/>
            <a:ext cx="21093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Control Diet Cells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13,366 cells</a:t>
            </a:r>
            <a:endParaRPr sz="1600"/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3611700" y="144150"/>
            <a:ext cx="1920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(Intestinal Crypts)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159550" y="1672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Downstream </a:t>
            </a:r>
            <a:r>
              <a:rPr lang="en"/>
              <a:t>Pipeline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8600" y="93825"/>
            <a:ext cx="576901" cy="57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0725" y="44363"/>
            <a:ext cx="576900" cy="675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21"/>
          <p:cNvGrpSpPr/>
          <p:nvPr/>
        </p:nvGrpSpPr>
        <p:grpSpPr>
          <a:xfrm>
            <a:off x="726813" y="1636650"/>
            <a:ext cx="7690375" cy="1870200"/>
            <a:chOff x="335550" y="1636650"/>
            <a:chExt cx="7690375" cy="1870200"/>
          </a:xfrm>
        </p:grpSpPr>
        <p:sp>
          <p:nvSpPr>
            <p:cNvPr id="178" name="Google Shape;178;p21"/>
            <p:cNvSpPr/>
            <p:nvPr/>
          </p:nvSpPr>
          <p:spPr>
            <a:xfrm>
              <a:off x="335550" y="2260050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Annotated Data Table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2397838" y="2260050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DEG Analysis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4460125" y="1636650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Gene Ontology Analysis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6509725" y="1636650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GO Enrichment Map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4460125" y="2883450"/>
              <a:ext cx="14574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KEGG Enrichment Analysis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6450925" y="2883450"/>
              <a:ext cx="1575000" cy="623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4EFFF"/>
                </a:gs>
                <a:gs pos="100000">
                  <a:srgbClr val="C2B8DD"/>
                </a:gs>
                <a:gs pos="100000">
                  <a:srgbClr val="9080BB"/>
                </a:gs>
              </a:gsLst>
              <a:lin ang="5400012" scaled="0"/>
            </a:gra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Source Sans Pro"/>
                  <a:ea typeface="Source Sans Pro"/>
                  <a:cs typeface="Source Sans Pro"/>
                  <a:sym typeface="Source Sans Pro"/>
                </a:rPr>
                <a:t>Manual KEGG Pathway Analysis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184" name="Google Shape;184;p21"/>
          <p:cNvCxnSpPr>
            <a:stCxn id="178" idx="3"/>
            <a:endCxn id="179" idx="1"/>
          </p:cNvCxnSpPr>
          <p:nvPr/>
        </p:nvCxnSpPr>
        <p:spPr>
          <a:xfrm>
            <a:off x="2184213" y="2571750"/>
            <a:ext cx="604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1"/>
          <p:cNvCxnSpPr>
            <a:stCxn id="179" idx="3"/>
            <a:endCxn id="180" idx="1"/>
          </p:cNvCxnSpPr>
          <p:nvPr/>
        </p:nvCxnSpPr>
        <p:spPr>
          <a:xfrm flipH="1" rot="10800000">
            <a:off x="4246500" y="1948350"/>
            <a:ext cx="604800" cy="62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1"/>
          <p:cNvCxnSpPr>
            <a:stCxn id="179" idx="3"/>
            <a:endCxn id="182" idx="1"/>
          </p:cNvCxnSpPr>
          <p:nvPr/>
        </p:nvCxnSpPr>
        <p:spPr>
          <a:xfrm>
            <a:off x="4246500" y="2571750"/>
            <a:ext cx="604800" cy="62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1"/>
          <p:cNvCxnSpPr>
            <a:stCxn id="180" idx="3"/>
            <a:endCxn id="181" idx="1"/>
          </p:cNvCxnSpPr>
          <p:nvPr/>
        </p:nvCxnSpPr>
        <p:spPr>
          <a:xfrm>
            <a:off x="6308788" y="1948350"/>
            <a:ext cx="592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1"/>
          <p:cNvCxnSpPr>
            <a:stCxn id="182" idx="3"/>
            <a:endCxn id="183" idx="1"/>
          </p:cNvCxnSpPr>
          <p:nvPr/>
        </p:nvCxnSpPr>
        <p:spPr>
          <a:xfrm>
            <a:off x="6308788" y="3195150"/>
            <a:ext cx="53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