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37059cc5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37059cc5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37059cc5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37059cc5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37059cc5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37059cc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34f5dc9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34f5dc9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34f5dc9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34f5dc9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34f5dc9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34f5dc9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37059cc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37059cc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37059cc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37059cc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37059cc5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37059cc5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37059cc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37059cc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37059cc5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37059cc5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37059cc5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37059cc5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37059cc5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37059cc5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F2F Meeting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16-08-2024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927213" y="0"/>
            <a:ext cx="7289574"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2264800" y="0"/>
            <a:ext cx="4614397" cy="5143500"/>
          </a:xfrm>
          <a:prstGeom prst="rect">
            <a:avLst/>
          </a:prstGeom>
          <a:noFill/>
          <a:ln>
            <a:noFill/>
          </a:ln>
        </p:spPr>
      </p:pic>
      <p:sp>
        <p:nvSpPr>
          <p:cNvPr id="112" name="Google Shape;112;p23"/>
          <p:cNvSpPr txBox="1"/>
          <p:nvPr/>
        </p:nvSpPr>
        <p:spPr>
          <a:xfrm>
            <a:off x="281950" y="144800"/>
            <a:ext cx="1646400" cy="8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Autophagy</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1729350" y="0"/>
            <a:ext cx="5685308" cy="5143501"/>
          </a:xfrm>
          <a:prstGeom prst="rect">
            <a:avLst/>
          </a:prstGeom>
          <a:noFill/>
          <a:ln>
            <a:noFill/>
          </a:ln>
        </p:spPr>
      </p:pic>
      <p:sp>
        <p:nvSpPr>
          <p:cNvPr id="118" name="Google Shape;118;p24"/>
          <p:cNvSpPr txBox="1"/>
          <p:nvPr/>
        </p:nvSpPr>
        <p:spPr>
          <a:xfrm>
            <a:off x="144775" y="266700"/>
            <a:ext cx="1501200" cy="8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Autophagy</a:t>
            </a:r>
            <a:endParaRPr sz="1800">
              <a:solidFill>
                <a:schemeClr val="dk2"/>
              </a:solidFill>
            </a:endParaRPr>
          </a:p>
          <a:p>
            <a:pPr indent="0" lvl="0" marL="0" rtl="0" algn="ctr">
              <a:spcBef>
                <a:spcPts val="0"/>
              </a:spcBef>
              <a:spcAft>
                <a:spcPts val="0"/>
              </a:spcAft>
              <a:buNone/>
            </a:pPr>
            <a:r>
              <a:rPr lang="en" sz="1800">
                <a:solidFill>
                  <a:schemeClr val="dk2"/>
                </a:solidFill>
              </a:rPr>
              <a:t>ISC</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week (and next week)</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 next </a:t>
            </a:r>
            <a:r>
              <a:rPr lang="en"/>
              <a:t>week's</a:t>
            </a:r>
            <a:r>
              <a:rPr lang="en"/>
              <a:t> focus is to produce a first draft of the literature review.</a:t>
            </a:r>
            <a:endParaRPr/>
          </a:p>
          <a:p>
            <a:pPr indent="0" lvl="0" marL="0" rtl="0" algn="l">
              <a:spcBef>
                <a:spcPts val="1200"/>
              </a:spcBef>
              <a:spcAft>
                <a:spcPts val="0"/>
              </a:spcAft>
              <a:buNone/>
            </a:pPr>
            <a:r>
              <a:rPr lang="en"/>
              <a:t>Rough plan is to produce 3 high quality pages of writing per day. </a:t>
            </a:r>
            <a:endParaRPr/>
          </a:p>
          <a:p>
            <a:pPr indent="0" lvl="0" marL="0" rtl="0" algn="l">
              <a:spcBef>
                <a:spcPts val="1200"/>
              </a:spcBef>
              <a:spcAft>
                <a:spcPts val="1200"/>
              </a:spcAft>
              <a:buNone/>
            </a:pPr>
            <a:r>
              <a:rPr lang="en"/>
              <a:t>Structure of the review is in the next slides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Sections of the literature review</a:t>
            </a:r>
            <a:endParaRPr/>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Type 2 diabetes Mellitus</a:t>
            </a:r>
            <a:endParaRPr/>
          </a:p>
          <a:p>
            <a:pPr indent="-342900" lvl="0" marL="457200" rtl="0" algn="l">
              <a:spcBef>
                <a:spcPts val="0"/>
              </a:spcBef>
              <a:spcAft>
                <a:spcPts val="0"/>
              </a:spcAft>
              <a:buSzPts val="1800"/>
              <a:buAutoNum type="arabicPeriod"/>
            </a:pPr>
            <a:r>
              <a:rPr lang="en"/>
              <a:t>Prediabetes / metabolic syndrome</a:t>
            </a:r>
            <a:endParaRPr/>
          </a:p>
          <a:p>
            <a:pPr indent="-342900" lvl="0" marL="457200" rtl="0" algn="l">
              <a:spcBef>
                <a:spcPts val="0"/>
              </a:spcBef>
              <a:spcAft>
                <a:spcPts val="0"/>
              </a:spcAft>
              <a:buSzPts val="1800"/>
              <a:buAutoNum type="arabicPeriod"/>
            </a:pPr>
            <a:r>
              <a:rPr lang="en"/>
              <a:t>Current pharmacological interventions</a:t>
            </a:r>
            <a:endParaRPr/>
          </a:p>
          <a:p>
            <a:pPr indent="-342900" lvl="0" marL="457200" rtl="0" algn="l">
              <a:spcBef>
                <a:spcPts val="0"/>
              </a:spcBef>
              <a:spcAft>
                <a:spcPts val="0"/>
              </a:spcAft>
              <a:buSzPts val="1800"/>
              <a:buAutoNum type="arabicPeriod"/>
            </a:pPr>
            <a:r>
              <a:rPr lang="en"/>
              <a:t>Brown seaweed extract as a compound for alleviating prediabetes</a:t>
            </a:r>
            <a:endParaRPr/>
          </a:p>
          <a:p>
            <a:pPr indent="-342900" lvl="0" marL="457200" rtl="0" algn="l">
              <a:spcBef>
                <a:spcPts val="0"/>
              </a:spcBef>
              <a:spcAft>
                <a:spcPts val="0"/>
              </a:spcAft>
              <a:buSzPts val="1800"/>
              <a:buAutoNum type="arabicPeriod"/>
            </a:pPr>
            <a:r>
              <a:rPr lang="en"/>
              <a:t>The Intestinal Epithelium / diabetic gut</a:t>
            </a:r>
            <a:endParaRPr/>
          </a:p>
          <a:p>
            <a:pPr indent="-342900" lvl="0" marL="457200" rtl="0" algn="l">
              <a:spcBef>
                <a:spcPts val="0"/>
              </a:spcBef>
              <a:spcAft>
                <a:spcPts val="0"/>
              </a:spcAft>
              <a:buSzPts val="1800"/>
              <a:buAutoNum type="arabicPeriod"/>
            </a:pPr>
            <a:r>
              <a:rPr lang="en"/>
              <a:t>Multi-omics / scRNA seq for unveiling novel metabolic information</a:t>
            </a:r>
            <a:endParaRPr/>
          </a:p>
          <a:p>
            <a:pPr indent="-342900" lvl="0" marL="457200" rtl="0" algn="l">
              <a:spcBef>
                <a:spcPts val="0"/>
              </a:spcBef>
              <a:spcAft>
                <a:spcPts val="0"/>
              </a:spcAft>
              <a:buSzPts val="1800"/>
              <a:buAutoNum type="arabicPeriod"/>
            </a:pPr>
            <a:r>
              <a:rPr lang="en"/>
              <a:t>Using mouse models for studies on T2DM</a:t>
            </a:r>
            <a:endParaRPr/>
          </a:p>
          <a:p>
            <a:pPr indent="-342900" lvl="0" marL="457200" rtl="0" algn="l">
              <a:spcBef>
                <a:spcPts val="0"/>
              </a:spcBef>
              <a:spcAft>
                <a:spcPts val="0"/>
              </a:spcAft>
              <a:buSzPts val="1800"/>
              <a:buAutoNum type="arabicPeriod"/>
            </a:pPr>
            <a:r>
              <a:rPr lang="en"/>
              <a:t>Pathways of interest for the study (Insulin signalling pathway, tight junction, carbohydrate/fatty acid metabolism, cell fate, proteasome, spliceosome)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meeting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Looked in depth into the gene expressions of 13+ distinct pathways</a:t>
            </a:r>
            <a:endParaRPr/>
          </a:p>
          <a:p>
            <a:pPr indent="0" lvl="0" marL="0" rtl="0" algn="l">
              <a:spcBef>
                <a:spcPts val="1200"/>
              </a:spcBef>
              <a:spcAft>
                <a:spcPts val="0"/>
              </a:spcAft>
              <a:buNone/>
            </a:pPr>
            <a:r>
              <a:rPr lang="en"/>
              <a:t>Also detailed the findings of the KEGG enrichment results</a:t>
            </a:r>
            <a:endParaRPr/>
          </a:p>
          <a:p>
            <a:pPr indent="0" lvl="0" marL="0" rtl="0" algn="l">
              <a:spcBef>
                <a:spcPts val="1200"/>
              </a:spcBef>
              <a:spcAft>
                <a:spcPts val="0"/>
              </a:spcAft>
              <a:buNone/>
            </a:pPr>
            <a:r>
              <a:rPr lang="en"/>
              <a:t>Decided that the progenitors were no longer interesting for this specific aspect of the study.</a:t>
            </a:r>
            <a:endParaRPr/>
          </a:p>
          <a:p>
            <a:pPr indent="0" lvl="0" marL="0" rtl="0" algn="l">
              <a:spcBef>
                <a:spcPts val="1200"/>
              </a:spcBef>
              <a:spcAft>
                <a:spcPts val="0"/>
              </a:spcAft>
              <a:buNone/>
            </a:pPr>
            <a:r>
              <a:rPr lang="en"/>
              <a:t>Noted that </a:t>
            </a:r>
            <a:r>
              <a:rPr lang="en"/>
              <a:t>proteasome, endoplasmic reticulum, </a:t>
            </a:r>
            <a:r>
              <a:rPr lang="en"/>
              <a:t>heatshock proteins required further evaluation</a:t>
            </a:r>
            <a:endParaRPr/>
          </a:p>
          <a:p>
            <a:pPr indent="0" lvl="0" marL="0" rtl="0" algn="l">
              <a:spcBef>
                <a:spcPts val="1200"/>
              </a:spcBef>
              <a:spcAft>
                <a:spcPts val="1200"/>
              </a:spcAft>
              <a:buNone/>
            </a:pPr>
            <a:r>
              <a:rPr lang="en"/>
              <a:t>Next step for this aspect is to determine if published information is consistent with the findings.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2850025" y="152400"/>
            <a:ext cx="4333419" cy="4838700"/>
          </a:xfrm>
          <a:prstGeom prst="rect">
            <a:avLst/>
          </a:prstGeom>
          <a:noFill/>
          <a:ln>
            <a:noFill/>
          </a:ln>
        </p:spPr>
      </p:pic>
      <p:sp>
        <p:nvSpPr>
          <p:cNvPr id="67" name="Google Shape;67;p15"/>
          <p:cNvSpPr txBox="1"/>
          <p:nvPr/>
        </p:nvSpPr>
        <p:spPr>
          <a:xfrm>
            <a:off x="481275" y="367275"/>
            <a:ext cx="1646400" cy="8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Enterocyte</a:t>
            </a:r>
            <a:endParaRPr sz="1800">
              <a:solidFill>
                <a:schemeClr val="dk2"/>
              </a:solidFill>
            </a:endParaRPr>
          </a:p>
          <a:p>
            <a:pPr indent="0" lvl="0" marL="0" rtl="0" algn="ctr">
              <a:spcBef>
                <a:spcPts val="0"/>
              </a:spcBef>
              <a:spcAft>
                <a:spcPts val="0"/>
              </a:spcAft>
              <a:buNone/>
            </a:pPr>
            <a:r>
              <a:rPr lang="en" sz="1800">
                <a:solidFill>
                  <a:schemeClr val="dk2"/>
                </a:solidFill>
              </a:rPr>
              <a:t>Proteasome</a:t>
            </a:r>
            <a:endParaRPr sz="1800">
              <a:solidFill>
                <a:schemeClr val="dk2"/>
              </a:solidFill>
            </a:endParaRPr>
          </a:p>
        </p:txBody>
      </p:sp>
      <p:sp>
        <p:nvSpPr>
          <p:cNvPr id="68" name="Google Shape;68;p15"/>
          <p:cNvSpPr txBox="1"/>
          <p:nvPr/>
        </p:nvSpPr>
        <p:spPr>
          <a:xfrm>
            <a:off x="253275" y="1697100"/>
            <a:ext cx="2102400" cy="2431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100">
                <a:solidFill>
                  <a:schemeClr val="dk1"/>
                </a:solidFill>
              </a:rPr>
              <a:t>20S subunit is responsible for the ATP dependent catalytic activity and is made up of two external alpha rings and two internal beta rings.  Both alpha rings and beta rings each contain seven distinct subunits (alpha 1-7 and beta 1-7).</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346200" y="152400"/>
            <a:ext cx="6451599"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43825" y="152400"/>
            <a:ext cx="6056351" cy="4838700"/>
          </a:xfrm>
          <a:prstGeom prst="rect">
            <a:avLst/>
          </a:prstGeom>
          <a:noFill/>
          <a:ln>
            <a:noFill/>
          </a:ln>
        </p:spPr>
      </p:pic>
      <p:sp>
        <p:nvSpPr>
          <p:cNvPr id="79" name="Google Shape;79;p17"/>
          <p:cNvSpPr txBox="1"/>
          <p:nvPr/>
        </p:nvSpPr>
        <p:spPr>
          <a:xfrm>
            <a:off x="0" y="152400"/>
            <a:ext cx="1646400" cy="8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Enterocyte</a:t>
            </a:r>
            <a:endParaRPr sz="1800">
              <a:solidFill>
                <a:schemeClr val="dk2"/>
              </a:solidFill>
            </a:endParaRPr>
          </a:p>
          <a:p>
            <a:pPr indent="0" lvl="0" marL="0" rtl="0" algn="ctr">
              <a:spcBef>
                <a:spcPts val="0"/>
              </a:spcBef>
              <a:spcAft>
                <a:spcPts val="0"/>
              </a:spcAft>
              <a:buNone/>
            </a:pPr>
            <a:r>
              <a:rPr lang="en" sz="1800">
                <a:solidFill>
                  <a:schemeClr val="dk2"/>
                </a:solidFill>
              </a:rPr>
              <a:t>PPAR</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2264804" y="0"/>
            <a:ext cx="4614397" cy="5143500"/>
          </a:xfrm>
          <a:prstGeom prst="rect">
            <a:avLst/>
          </a:prstGeom>
          <a:noFill/>
          <a:ln>
            <a:noFill/>
          </a:ln>
        </p:spPr>
      </p:pic>
      <p:sp>
        <p:nvSpPr>
          <p:cNvPr id="85" name="Google Shape;85;p18"/>
          <p:cNvSpPr txBox="1"/>
          <p:nvPr/>
        </p:nvSpPr>
        <p:spPr>
          <a:xfrm>
            <a:off x="0" y="152400"/>
            <a:ext cx="1646400" cy="8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Endoplasmic</a:t>
            </a:r>
            <a:endParaRPr sz="1800">
              <a:solidFill>
                <a:schemeClr val="dk2"/>
              </a:solidFill>
            </a:endParaRPr>
          </a:p>
          <a:p>
            <a:pPr indent="0" lvl="0" marL="0" rtl="0" algn="ctr">
              <a:spcBef>
                <a:spcPts val="0"/>
              </a:spcBef>
              <a:spcAft>
                <a:spcPts val="0"/>
              </a:spcAft>
              <a:buNone/>
            </a:pPr>
            <a:r>
              <a:rPr lang="en" sz="1800">
                <a:solidFill>
                  <a:schemeClr val="dk2"/>
                </a:solidFill>
              </a:rPr>
              <a:t>Reticulum</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933913" y="0"/>
            <a:ext cx="727618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137225" y="152400"/>
            <a:ext cx="6869542"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1548700" y="76200"/>
            <a:ext cx="6869542" cy="4838700"/>
          </a:xfrm>
          <a:prstGeom prst="rect">
            <a:avLst/>
          </a:prstGeom>
          <a:noFill/>
          <a:ln>
            <a:noFill/>
          </a:ln>
        </p:spPr>
      </p:pic>
      <p:sp>
        <p:nvSpPr>
          <p:cNvPr id="101" name="Google Shape;101;p21"/>
          <p:cNvSpPr txBox="1"/>
          <p:nvPr/>
        </p:nvSpPr>
        <p:spPr>
          <a:xfrm>
            <a:off x="0" y="152400"/>
            <a:ext cx="1646400" cy="8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Bile Secretion</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