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2" r:id="rId4"/>
    <p:sldId id="280" r:id="rId5"/>
    <p:sldId id="281" r:id="rId6"/>
    <p:sldId id="282" r:id="rId7"/>
    <p:sldId id="283" r:id="rId8"/>
    <p:sldId id="284" r:id="rId9"/>
    <p:sldId id="285" r:id="rId10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978" y="114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1E343-7D23-4FAD-BD9C-3FCB228ECC33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4EBA-4B2F-452A-83E8-1D53F1D22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44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23537-2239-4D9D-A267-E571DDE09D1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3676-6924-452D-BF97-82C30107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9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9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6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4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40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1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8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4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1407-9748-48CB-9DC2-D39731AB43BC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B609-DE03-41EC-9BFE-8BC1D16B5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5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uv_PPT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45707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</a:rPr>
              <a:t>ENSEIGNEMENTS EN ROBOTIQUE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436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Présentation réunion PARCOURS du 07/12/2022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93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65" y="71961"/>
            <a:ext cx="2250141" cy="95833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7342" y="76424"/>
            <a:ext cx="2286000" cy="1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50" y="921059"/>
            <a:ext cx="86010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Enseignements en robotique pour les élèves ingénieurs</a:t>
            </a:r>
            <a:endParaRPr lang="fr-FR" b="1" dirty="0" smtClean="0">
              <a:solidFill>
                <a:srgbClr val="00B0F0"/>
              </a:solidFill>
            </a:endParaRP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En 2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et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année du cycle ingénieur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Uniquement dans les domaines </a:t>
            </a:r>
            <a:r>
              <a:rPr lang="fr-FR" sz="1600" b="1" dirty="0" smtClean="0"/>
              <a:t>Machines, Mécanismes et Systèmes </a:t>
            </a:r>
            <a:r>
              <a:rPr lang="fr-FR" sz="1600" dirty="0" smtClean="0"/>
              <a:t>(MMS) et </a:t>
            </a:r>
            <a:r>
              <a:rPr lang="fr-FR" sz="1600" b="1" dirty="0" smtClean="0"/>
              <a:t>Procédés et Systèmes Industriels</a:t>
            </a:r>
            <a:r>
              <a:rPr lang="fr-FR" sz="1600" dirty="0" smtClean="0"/>
              <a:t> (PSI)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Contenu variable en fonction des </a:t>
            </a:r>
            <a:r>
              <a:rPr lang="fr-FR" sz="1600" b="1" dirty="0" smtClean="0"/>
              <a:t>orientations</a:t>
            </a:r>
            <a:r>
              <a:rPr lang="fr-FR" sz="1600" dirty="0" smtClean="0"/>
              <a:t> choisies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Enseignements théoriques et pratiques avec une tendance à </a:t>
            </a:r>
            <a:r>
              <a:rPr lang="fr-FR" sz="1600" b="1" dirty="0" smtClean="0"/>
              <a:t>augmenter la volumétrie des heures de TP</a:t>
            </a:r>
            <a:endParaRPr lang="fr-FR" sz="16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39" y="3364545"/>
            <a:ext cx="8111938" cy="3011041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554692" y="4482354"/>
            <a:ext cx="2188509" cy="18019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415368" y="4482354"/>
            <a:ext cx="2188509" cy="11116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7370" y="277938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Enseignements en robotique</a:t>
            </a:r>
            <a:endParaRPr lang="fr-F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2" y="259595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Thèmes principaux d’enseignement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94851" y="4006389"/>
            <a:ext cx="1954307" cy="21408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Pratique: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Cinématique des robots et repères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Singularités et espace de travail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Comportement 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Simulation du comportement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39676" y="1410570"/>
            <a:ext cx="1909482" cy="6084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Mécanismes et robots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938674" y="1400467"/>
            <a:ext cx="1909482" cy="9418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en robotique</a:t>
            </a:r>
          </a:p>
          <a:p>
            <a:pPr algn="ctr"/>
            <a:r>
              <a:rPr lang="fr-FR" dirty="0"/>
              <a:t>e</a:t>
            </a:r>
            <a:r>
              <a:rPr lang="fr-FR" dirty="0" smtClean="0"/>
              <a:t>t </a:t>
            </a:r>
            <a:r>
              <a:rPr lang="fr-FR" dirty="0" err="1" smtClean="0"/>
              <a:t>cobotique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524400" y="1400467"/>
            <a:ext cx="1954307" cy="61859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Robotique et procédés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70898" y="1408691"/>
            <a:ext cx="1954307" cy="610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Robotique et mécatronique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844918" y="2342313"/>
            <a:ext cx="3106268" cy="13480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Théorie: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Mécanismes sériels /parallèles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Matrices de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</a:rPr>
              <a:t>Jacobienne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Denavit-Hartenberg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Etc.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524400" y="4006390"/>
            <a:ext cx="1954307" cy="17220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Pratique: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Chaîne numérique et programmation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Process</a:t>
            </a:r>
            <a:r>
              <a:rPr lang="fr-FR" sz="1400" dirty="0" smtClean="0"/>
              <a:t> robotisés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Vision industrielle pour la robotique</a:t>
            </a:r>
            <a:endParaRPr lang="fr-FR" sz="1400" dirty="0"/>
          </a:p>
        </p:txBody>
      </p:sp>
      <p:cxnSp>
        <p:nvCxnSpPr>
          <p:cNvPr id="17" name="Connecteur en angle 16"/>
          <p:cNvCxnSpPr>
            <a:stCxn id="8" idx="2"/>
            <a:endCxn id="25" idx="0"/>
          </p:cNvCxnSpPr>
          <p:nvPr/>
        </p:nvCxnSpPr>
        <p:spPr>
          <a:xfrm rot="16200000" flipH="1">
            <a:off x="1684609" y="1628870"/>
            <a:ext cx="323250" cy="110363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11" idx="2"/>
            <a:endCxn id="25" idx="0"/>
          </p:cNvCxnSpPr>
          <p:nvPr/>
        </p:nvCxnSpPr>
        <p:spPr>
          <a:xfrm rot="5400000">
            <a:off x="2788178" y="1628936"/>
            <a:ext cx="323251" cy="11035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618561" y="2026320"/>
            <a:ext cx="653443" cy="1980069"/>
            <a:chOff x="726141" y="2331122"/>
            <a:chExt cx="653443" cy="1980069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726141" y="2485489"/>
              <a:ext cx="502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219200" y="2331122"/>
              <a:ext cx="0" cy="154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735706" y="2485489"/>
              <a:ext cx="8965" cy="943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en angle 50"/>
            <p:cNvCxnSpPr>
              <a:endCxn id="7" idx="0"/>
            </p:cNvCxnSpPr>
            <p:nvPr/>
          </p:nvCxnSpPr>
          <p:spPr>
            <a:xfrm rot="16200000" flipH="1">
              <a:off x="617198" y="3548804"/>
              <a:ext cx="882190" cy="642583"/>
            </a:xfrm>
            <a:prstGeom prst="bentConnector3">
              <a:avLst>
                <a:gd name="adj1" fmla="val 7540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/>
          <p:cNvGrpSpPr/>
          <p:nvPr/>
        </p:nvGrpSpPr>
        <p:grpSpPr>
          <a:xfrm flipH="1">
            <a:off x="3523673" y="2027706"/>
            <a:ext cx="653443" cy="1980069"/>
            <a:chOff x="726141" y="2331122"/>
            <a:chExt cx="653443" cy="1980069"/>
          </a:xfrm>
        </p:grpSpPr>
        <p:cxnSp>
          <p:nvCxnSpPr>
            <p:cNvPr id="57" name="Connecteur droit 56"/>
            <p:cNvCxnSpPr/>
            <p:nvPr/>
          </p:nvCxnSpPr>
          <p:spPr>
            <a:xfrm>
              <a:off x="726141" y="2485489"/>
              <a:ext cx="5020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1219200" y="2331122"/>
              <a:ext cx="0" cy="154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735706" y="2485489"/>
              <a:ext cx="8965" cy="943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ngle 59"/>
            <p:cNvCxnSpPr/>
            <p:nvPr/>
          </p:nvCxnSpPr>
          <p:spPr>
            <a:xfrm rot="16200000" flipH="1">
              <a:off x="617198" y="3548804"/>
              <a:ext cx="882190" cy="642583"/>
            </a:xfrm>
            <a:prstGeom prst="bentConnector3">
              <a:avLst>
                <a:gd name="adj1" fmla="val 7540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à coins arrondis 60"/>
          <p:cNvSpPr/>
          <p:nvPr/>
        </p:nvSpPr>
        <p:spPr>
          <a:xfrm>
            <a:off x="4770898" y="2244456"/>
            <a:ext cx="1954307" cy="20765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Théorie: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Mécanismes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Matrices de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Lois de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Capteurs et actionneurs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Etc.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4770898" y="4557352"/>
            <a:ext cx="1954307" cy="171794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bg1"/>
                </a:solidFill>
              </a:rPr>
              <a:t>Pratique: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Lois de commande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Capteurs et actionneurs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Vision et IA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bg1"/>
                </a:solidFill>
              </a:rPr>
              <a:t>Systèmes embarqués</a:t>
            </a:r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70" name="Connecteur droit avec flèche 69"/>
          <p:cNvCxnSpPr>
            <a:stCxn id="12" idx="2"/>
            <a:endCxn id="61" idx="0"/>
          </p:cNvCxnSpPr>
          <p:nvPr/>
        </p:nvCxnSpPr>
        <p:spPr>
          <a:xfrm>
            <a:off x="5748052" y="2019062"/>
            <a:ext cx="0" cy="225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5748052" y="4331958"/>
            <a:ext cx="0" cy="225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7897902" y="2342313"/>
            <a:ext cx="1680" cy="57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396" y="3016354"/>
            <a:ext cx="1721224" cy="17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2" y="265519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Matériels utilisés en travaux pratiques et cours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71462" y="1060942"/>
            <a:ext cx="3583362" cy="60849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Mécanismes et robots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271462" y="1736842"/>
            <a:ext cx="8601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En simulation sur </a:t>
            </a:r>
            <a:r>
              <a:rPr lang="fr-FR" sz="1600" b="1" dirty="0" err="1" smtClean="0"/>
              <a:t>RoboDK</a:t>
            </a:r>
            <a:endParaRPr lang="fr-F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Identification de l’espace de travail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Types de singularités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Suivi de trajectoires</a:t>
            </a:r>
            <a:endParaRPr lang="fr-FR" sz="1600" dirty="0"/>
          </a:p>
        </p:txBody>
      </p:sp>
      <p:sp>
        <p:nvSpPr>
          <p:cNvPr id="48" name="Rectangle 47"/>
          <p:cNvSpPr/>
          <p:nvPr/>
        </p:nvSpPr>
        <p:spPr>
          <a:xfrm>
            <a:off x="271463" y="2866399"/>
            <a:ext cx="50087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En manipulation sur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Différents robots: sériels 4 et 6 axes et parallèles 4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Repères pièces / outils et transformées géométriques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Suivi de trajectoires et programmation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Influence des paramètres de suivi (précision, vitesse, accélération…) – Utilisation d’une centrale inertielle avec logiciel Open-Source « maison »</a:t>
            </a: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376" y="5054003"/>
            <a:ext cx="3126161" cy="16157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657" y="1043326"/>
            <a:ext cx="3702423" cy="231401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162565" y="3937414"/>
            <a:ext cx="3097111" cy="232283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242775" y="4561024"/>
            <a:ext cx="1837764" cy="23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2" y="265519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Matériels utilisés en travaux pratiques et cours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71462" y="1115911"/>
            <a:ext cx="4300538" cy="61859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Robotique et procédés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1462" y="1898211"/>
            <a:ext cx="67210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En manipulation sur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Chaîne numérique complète pour des opérations de perçage et ébavurage (trajectoires sous CATIA, </a:t>
            </a:r>
            <a:r>
              <a:rPr lang="fr-FR" sz="1600" dirty="0" err="1" smtClean="0"/>
              <a:t>postprocessing</a:t>
            </a:r>
            <a:r>
              <a:rPr lang="fr-FR" sz="1600" dirty="0" smtClean="0"/>
              <a:t> </a:t>
            </a:r>
            <a:r>
              <a:rPr lang="fr-FR" sz="1600" dirty="0" err="1" smtClean="0"/>
              <a:t>RoboDK</a:t>
            </a:r>
            <a:r>
              <a:rPr lang="fr-FR" sz="1600" dirty="0" smtClean="0"/>
              <a:t>, usinage sur pièces réelles)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Soudage robotisé avec programmation par apprentissage et tests des paramètres du procédé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Programmation duale d’un robot réel et de son jumeau en VR puis </a:t>
            </a:r>
          </a:p>
          <a:p>
            <a:pPr marL="268288"/>
            <a:r>
              <a:rPr lang="fr-FR" sz="1600" dirty="0" smtClean="0"/>
              <a:t>réalité mixte</a:t>
            </a: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83" y="3778623"/>
            <a:ext cx="4095079" cy="25594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458" y="4811134"/>
            <a:ext cx="3117207" cy="19482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841398" y="1326535"/>
            <a:ext cx="2499501" cy="187462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852879" y="3653030"/>
            <a:ext cx="3451036" cy="258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2" y="265519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Matériels utilisés en travaux pratiques et cours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1462" y="1064124"/>
            <a:ext cx="4300538" cy="610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Robotique et mécatronique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6168" y="947830"/>
            <a:ext cx="3747180" cy="369662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887" y="5910468"/>
            <a:ext cx="1757081" cy="4667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532" y="5710582"/>
            <a:ext cx="1134039" cy="10011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9" y="4741890"/>
            <a:ext cx="2013357" cy="9060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662" y="5710582"/>
            <a:ext cx="1779878" cy="10011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1462" y="1700981"/>
            <a:ext cx="430053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En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Vision et </a:t>
            </a:r>
            <a:r>
              <a:rPr lang="fr-FR" sz="1600" dirty="0" err="1" smtClean="0"/>
              <a:t>tracking</a:t>
            </a:r>
            <a:r>
              <a:rPr lang="fr-FR" sz="1600" dirty="0" smtClean="0"/>
              <a:t> pour la robotique : Python + </a:t>
            </a:r>
            <a:r>
              <a:rPr lang="fr-FR" sz="1600" dirty="0" err="1" smtClean="0"/>
              <a:t>OpenCV</a:t>
            </a:r>
            <a:r>
              <a:rPr lang="fr-FR" sz="1600" dirty="0" smtClean="0"/>
              <a:t>  pour analyses d’image, reconnaissance et suivi d’objets - Maquettes </a:t>
            </a:r>
            <a:r>
              <a:rPr lang="fr-FR" sz="1600" dirty="0"/>
              <a:t>caméras </a:t>
            </a:r>
            <a:r>
              <a:rPr lang="fr-FR" sz="1600" dirty="0" smtClean="0"/>
              <a:t>pan-tilt, </a:t>
            </a:r>
            <a:r>
              <a:rPr lang="fr-FR" sz="1600" dirty="0" err="1" smtClean="0"/>
              <a:t>Arduino</a:t>
            </a:r>
            <a:r>
              <a:rPr lang="fr-FR" sz="1600" dirty="0" smtClean="0"/>
              <a:t> et </a:t>
            </a:r>
            <a:r>
              <a:rPr lang="fr-FR" sz="1600" dirty="0" err="1" smtClean="0"/>
              <a:t>Raspberry</a:t>
            </a:r>
            <a:r>
              <a:rPr lang="fr-FR" sz="1600" dirty="0" smtClean="0"/>
              <a:t> </a:t>
            </a:r>
            <a:r>
              <a:rPr lang="fr-FR" sz="1600" dirty="0"/>
              <a:t>Pi 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Utilisation de Machine Learning pour la reconnaissance d’image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Utilisation de ROS pour la commande de robots manipulateurs et mobiles – Simulation avec </a:t>
            </a:r>
            <a:r>
              <a:rPr lang="fr-FR" sz="1600" dirty="0" err="1" smtClean="0"/>
              <a:t>Gazebo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Casques VR (HTC Vive Pro), réalité mixte (Microsoft </a:t>
            </a:r>
            <a:r>
              <a:rPr lang="fr-FR" sz="1600" dirty="0" err="1" smtClean="0"/>
              <a:t>Hololens</a:t>
            </a:r>
            <a:r>
              <a:rPr lang="fr-FR" sz="1600" dirty="0" smtClean="0"/>
              <a:t>) et </a:t>
            </a:r>
            <a:r>
              <a:rPr lang="fr-FR" sz="1600" dirty="0" err="1" smtClean="0"/>
              <a:t>Unity</a:t>
            </a:r>
            <a:r>
              <a:rPr lang="fr-FR" sz="1600" dirty="0" smtClean="0"/>
              <a:t> 3D : simulation multi-physique et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 smtClean="0">
                <a:sym typeface="Wingdings" panose="05000000000000000000" pitchFamily="2" charset="2"/>
              </a:rPr>
              <a:t>Choix Linux: Applications embarquées et temps réel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dirty="0" smtClean="0">
                <a:sym typeface="Wingdings" panose="05000000000000000000" pitchFamily="2" charset="2"/>
              </a:rPr>
              <a:t>Choix logiciels Open Source: Pas de coûts de licences, installation sur les postes des étudiants</a:t>
            </a:r>
            <a:endParaRPr lang="fr-FR" sz="1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77" t="23355" r="3314" b="24242"/>
          <a:stretch/>
        </p:blipFill>
        <p:spPr>
          <a:xfrm>
            <a:off x="6789991" y="4888179"/>
            <a:ext cx="1783977" cy="7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2" y="265519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Projet Parcours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71461" y="966032"/>
            <a:ext cx="4632233" cy="5948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en robotique </a:t>
            </a:r>
            <a:r>
              <a:rPr lang="fr-FR" dirty="0" smtClean="0"/>
              <a:t>et </a:t>
            </a:r>
            <a:r>
              <a:rPr lang="fr-FR" dirty="0" err="1" smtClean="0"/>
              <a:t>cobotique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88" y="3387355"/>
            <a:ext cx="1674963" cy="16749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461" y="1673715"/>
            <a:ext cx="5277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Constats suite à des échanges avec les industriels: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Formations sur chacun des éléments d’un système </a:t>
            </a:r>
            <a:r>
              <a:rPr lang="fr-FR" sz="1600" b="1" dirty="0" smtClean="0"/>
              <a:t>OK</a:t>
            </a:r>
            <a:endParaRPr lang="fr-F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Manque de formation sur les </a:t>
            </a:r>
            <a:r>
              <a:rPr lang="fr-FR" sz="1600" b="1" dirty="0" smtClean="0"/>
              <a:t>liens entre briques technologiques </a:t>
            </a:r>
            <a:r>
              <a:rPr lang="fr-FR" sz="1600" dirty="0" smtClean="0"/>
              <a:t>(intégration)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Manque de formation à la </a:t>
            </a:r>
            <a:r>
              <a:rPr lang="fr-FR" sz="1600" b="1" dirty="0" err="1" smtClean="0"/>
              <a:t>cobotique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6694112" y="1829630"/>
            <a:ext cx="2178425" cy="830997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PROJET PARCOURS</a:t>
            </a:r>
            <a:endParaRPr lang="fr-FR" sz="2400" b="1" dirty="0"/>
          </a:p>
        </p:txBody>
      </p:sp>
      <p:sp>
        <p:nvSpPr>
          <p:cNvPr id="5" name="Flèche droite 4"/>
          <p:cNvSpPr/>
          <p:nvPr/>
        </p:nvSpPr>
        <p:spPr>
          <a:xfrm>
            <a:off x="5392898" y="1939899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45" t="2744" r="25588" b="16994"/>
          <a:stretch/>
        </p:blipFill>
        <p:spPr>
          <a:xfrm>
            <a:off x="3389107" y="3251457"/>
            <a:ext cx="2365786" cy="2136166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2124635" y="3762977"/>
            <a:ext cx="1165412" cy="1113125"/>
            <a:chOff x="2124635" y="3762977"/>
            <a:chExt cx="1165412" cy="1113125"/>
          </a:xfrm>
        </p:grpSpPr>
        <p:sp>
          <p:nvSpPr>
            <p:cNvPr id="8" name="Double flèche horizontale 7"/>
            <p:cNvSpPr/>
            <p:nvPr/>
          </p:nvSpPr>
          <p:spPr>
            <a:xfrm>
              <a:off x="2124635" y="4077224"/>
              <a:ext cx="1165412" cy="484632"/>
            </a:xfrm>
            <a:prstGeom prst="leftRightArrow">
              <a:avLst>
                <a:gd name="adj1" fmla="val 31502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Multiplication 8"/>
            <p:cNvSpPr/>
            <p:nvPr/>
          </p:nvSpPr>
          <p:spPr>
            <a:xfrm>
              <a:off x="2201106" y="3762977"/>
              <a:ext cx="1010943" cy="1113125"/>
            </a:xfrm>
            <a:prstGeom prst="mathMultiply">
              <a:avLst>
                <a:gd name="adj1" fmla="val 8164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1697" y="3441049"/>
            <a:ext cx="1517991" cy="1026128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5882102" y="3639866"/>
            <a:ext cx="1165412" cy="1113125"/>
            <a:chOff x="2124635" y="3762977"/>
            <a:chExt cx="1165412" cy="1113125"/>
          </a:xfrm>
        </p:grpSpPr>
        <p:sp>
          <p:nvSpPr>
            <p:cNvPr id="23" name="Double flèche horizontale 22"/>
            <p:cNvSpPr/>
            <p:nvPr/>
          </p:nvSpPr>
          <p:spPr>
            <a:xfrm>
              <a:off x="2124635" y="4077224"/>
              <a:ext cx="1165412" cy="484632"/>
            </a:xfrm>
            <a:prstGeom prst="leftRightArrow">
              <a:avLst>
                <a:gd name="adj1" fmla="val 31502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Multiplication 23"/>
            <p:cNvSpPr/>
            <p:nvPr/>
          </p:nvSpPr>
          <p:spPr>
            <a:xfrm>
              <a:off x="2201106" y="3762977"/>
              <a:ext cx="1010943" cy="1113125"/>
            </a:xfrm>
            <a:prstGeom prst="mathMultiply">
              <a:avLst>
                <a:gd name="adj1" fmla="val 8164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117" y="5641039"/>
            <a:ext cx="1970804" cy="1061606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 rot="1413125">
            <a:off x="5833933" y="5107088"/>
            <a:ext cx="1165412" cy="1113125"/>
            <a:chOff x="2124635" y="3762977"/>
            <a:chExt cx="1165412" cy="1113125"/>
          </a:xfrm>
        </p:grpSpPr>
        <p:sp>
          <p:nvSpPr>
            <p:cNvPr id="26" name="Double flèche horizontale 25"/>
            <p:cNvSpPr/>
            <p:nvPr/>
          </p:nvSpPr>
          <p:spPr>
            <a:xfrm>
              <a:off x="2124635" y="4077224"/>
              <a:ext cx="1165412" cy="484632"/>
            </a:xfrm>
            <a:prstGeom prst="leftRightArrow">
              <a:avLst>
                <a:gd name="adj1" fmla="val 31502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Multiplication 26"/>
            <p:cNvSpPr/>
            <p:nvPr/>
          </p:nvSpPr>
          <p:spPr>
            <a:xfrm>
              <a:off x="2201106" y="3762977"/>
              <a:ext cx="1010943" cy="1113125"/>
            </a:xfrm>
            <a:prstGeom prst="mathMultiply">
              <a:avLst>
                <a:gd name="adj1" fmla="val 8164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 rot="5400000">
            <a:off x="944276" y="5085240"/>
            <a:ext cx="1165412" cy="1113125"/>
            <a:chOff x="2124635" y="3762977"/>
            <a:chExt cx="1165412" cy="1113125"/>
          </a:xfrm>
        </p:grpSpPr>
        <p:sp>
          <p:nvSpPr>
            <p:cNvPr id="29" name="Double flèche horizontale 28"/>
            <p:cNvSpPr/>
            <p:nvPr/>
          </p:nvSpPr>
          <p:spPr>
            <a:xfrm>
              <a:off x="2124635" y="4077224"/>
              <a:ext cx="1165412" cy="484632"/>
            </a:xfrm>
            <a:prstGeom prst="leftRightArrow">
              <a:avLst>
                <a:gd name="adj1" fmla="val 31502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Multiplication 29"/>
            <p:cNvSpPr/>
            <p:nvPr/>
          </p:nvSpPr>
          <p:spPr>
            <a:xfrm>
              <a:off x="2201106" y="3762977"/>
              <a:ext cx="1010943" cy="1113125"/>
            </a:xfrm>
            <a:prstGeom prst="mathMultiply">
              <a:avLst>
                <a:gd name="adj1" fmla="val 8164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14657" y="3142346"/>
            <a:ext cx="242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Automate industriel</a:t>
            </a:r>
            <a:endParaRPr lang="fr-FR" sz="1600" dirty="0"/>
          </a:p>
        </p:txBody>
      </p:sp>
      <p:sp>
        <p:nvSpPr>
          <p:cNvPr id="32" name="Rectangle 31"/>
          <p:cNvSpPr/>
          <p:nvPr/>
        </p:nvSpPr>
        <p:spPr>
          <a:xfrm>
            <a:off x="3353247" y="2908522"/>
            <a:ext cx="2421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Bras </a:t>
            </a:r>
            <a:r>
              <a:rPr lang="fr-FR" sz="1600" dirty="0" err="1" smtClean="0"/>
              <a:t>cobotique</a:t>
            </a:r>
            <a:endParaRPr lang="fr-FR" sz="1600" dirty="0"/>
          </a:p>
        </p:txBody>
      </p:sp>
      <p:sp>
        <p:nvSpPr>
          <p:cNvPr id="33" name="Rectangle 32"/>
          <p:cNvSpPr/>
          <p:nvPr/>
        </p:nvSpPr>
        <p:spPr>
          <a:xfrm>
            <a:off x="6649857" y="4425729"/>
            <a:ext cx="2421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Vision industrielle et Machine Learning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1841046" y="6383441"/>
            <a:ext cx="2742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Capteurs, actionneurs et RFID</a:t>
            </a:r>
            <a:endParaRPr lang="fr-FR" sz="16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332" y="5546293"/>
            <a:ext cx="1294877" cy="87530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28" r="28824"/>
          <a:stretch/>
        </p:blipFill>
        <p:spPr>
          <a:xfrm>
            <a:off x="7033297" y="5247599"/>
            <a:ext cx="1483174" cy="116250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317823" y="6416761"/>
            <a:ext cx="27420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Cloud, </a:t>
            </a:r>
            <a:r>
              <a:rPr lang="fr-FR" sz="1600" dirty="0" err="1" smtClean="0"/>
              <a:t>IoT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01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2" y="265519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Projet Parcours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71461" y="966032"/>
            <a:ext cx="4632233" cy="5948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en robotique </a:t>
            </a:r>
            <a:r>
              <a:rPr lang="fr-FR" dirty="0" smtClean="0"/>
              <a:t>et </a:t>
            </a:r>
            <a:r>
              <a:rPr lang="fr-FR" dirty="0" err="1" smtClean="0"/>
              <a:t>cobotique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71461" y="1673715"/>
            <a:ext cx="8379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Premier projet de découpage en séquences pédagogiques avec </a:t>
            </a:r>
            <a:r>
              <a:rPr lang="fr-FR" sz="1600" b="1" dirty="0" smtClean="0"/>
              <a:t>4 niveaux de complexité </a:t>
            </a:r>
            <a:r>
              <a:rPr lang="fr-FR" sz="1600" dirty="0" smtClean="0"/>
              <a:t>adressant la plupart des briques technologiques de </a:t>
            </a:r>
            <a:r>
              <a:rPr lang="fr-FR" sz="1600" b="1" dirty="0" smtClean="0"/>
              <a:t>l’Industrie 4.0</a:t>
            </a:r>
          </a:p>
          <a:p>
            <a:r>
              <a:rPr lang="fr-FR" sz="1600" dirty="0" smtClean="0"/>
              <a:t>Niveau final: système complet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1982637" y="2735877"/>
            <a:ext cx="26668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fr-FR" sz="1600" dirty="0" smtClean="0"/>
              <a:t>Dualité </a:t>
            </a:r>
            <a:r>
              <a:rPr lang="fr-FR" sz="1600" dirty="0"/>
              <a:t>robotique / </a:t>
            </a:r>
            <a:r>
              <a:rPr lang="fr-FR" sz="1600" dirty="0" err="1" smtClean="0"/>
              <a:t>cobotique</a:t>
            </a:r>
            <a:endParaRPr lang="fr-FR" sz="1600" dirty="0" smtClean="0"/>
          </a:p>
          <a:p>
            <a:pPr algn="ctr"/>
            <a:r>
              <a:rPr lang="fr-FR" sz="1600" dirty="0" smtClean="0"/>
              <a:t>Utilisation - programmation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868116" y="3801224"/>
            <a:ext cx="26668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Robotique </a:t>
            </a:r>
            <a:r>
              <a:rPr lang="fr-FR" sz="1600" dirty="0"/>
              <a:t>/ </a:t>
            </a:r>
            <a:r>
              <a:rPr lang="fr-FR" sz="1600" dirty="0" err="1"/>
              <a:t>cobotique</a:t>
            </a:r>
            <a:r>
              <a:rPr lang="fr-FR" sz="1600" dirty="0"/>
              <a:t> et vision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91660" y="2738505"/>
            <a:ext cx="235097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Automatique industrielle, capteurs et actionneurs</a:t>
            </a:r>
            <a:endParaRPr lang="fr-FR" sz="1600" dirty="0"/>
          </a:p>
        </p:txBody>
      </p:sp>
      <p:sp>
        <p:nvSpPr>
          <p:cNvPr id="20" name="Rectangle 19"/>
          <p:cNvSpPr/>
          <p:nvPr/>
        </p:nvSpPr>
        <p:spPr>
          <a:xfrm>
            <a:off x="2966454" y="4822759"/>
            <a:ext cx="2803909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Robotique </a:t>
            </a:r>
            <a:r>
              <a:rPr lang="fr-FR" sz="1600" dirty="0"/>
              <a:t>et automate, </a:t>
            </a:r>
            <a:r>
              <a:rPr lang="fr-FR" sz="1600" dirty="0" smtClean="0"/>
              <a:t>intégration et traçabilité</a:t>
            </a:r>
            <a:endParaRPr lang="fr-FR" sz="1600" dirty="0"/>
          </a:p>
        </p:txBody>
      </p:sp>
      <p:sp>
        <p:nvSpPr>
          <p:cNvPr id="37" name="Rectangle 36"/>
          <p:cNvSpPr/>
          <p:nvPr/>
        </p:nvSpPr>
        <p:spPr>
          <a:xfrm>
            <a:off x="4791661" y="3801224"/>
            <a:ext cx="235097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smtClean="0"/>
              <a:t>Automatique industrielle traçabilité RFID</a:t>
            </a:r>
            <a:endParaRPr lang="fr-FR" sz="1600" dirty="0"/>
          </a:p>
        </p:txBody>
      </p:sp>
      <p:sp>
        <p:nvSpPr>
          <p:cNvPr id="38" name="Rectangle 37"/>
          <p:cNvSpPr/>
          <p:nvPr/>
        </p:nvSpPr>
        <p:spPr>
          <a:xfrm>
            <a:off x="174394" y="2735876"/>
            <a:ext cx="166610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Vision </a:t>
            </a:r>
            <a:r>
              <a:rPr lang="fr-FR" sz="1600" dirty="0"/>
              <a:t>2D et </a:t>
            </a:r>
            <a:r>
              <a:rPr lang="fr-FR" sz="1600" dirty="0" err="1"/>
              <a:t>Deep</a:t>
            </a:r>
            <a:r>
              <a:rPr lang="fr-FR" sz="1600" dirty="0"/>
              <a:t> Learning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84775" y="2748176"/>
            <a:ext cx="15990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Internet </a:t>
            </a:r>
            <a:r>
              <a:rPr lang="fr-FR" sz="1600" dirty="0"/>
              <a:t>des Objets (</a:t>
            </a:r>
            <a:r>
              <a:rPr lang="fr-FR" sz="1600" dirty="0" err="1"/>
              <a:t>IoT</a:t>
            </a:r>
            <a:r>
              <a:rPr lang="fr-FR" sz="1600" dirty="0"/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56642" y="4831893"/>
            <a:ext cx="1792478" cy="58477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fr-FR" sz="1600" dirty="0" smtClean="0"/>
              <a:t>Cloud </a:t>
            </a:r>
            <a:r>
              <a:rPr lang="fr-FR" sz="1600" dirty="0" err="1" smtClean="0"/>
              <a:t>computing</a:t>
            </a:r>
            <a:endParaRPr lang="fr-FR" sz="1600" dirty="0" smtClean="0"/>
          </a:p>
          <a:p>
            <a:pPr algn="ctr"/>
            <a:r>
              <a:rPr lang="fr-FR" sz="1600" dirty="0" smtClean="0"/>
              <a:t>Jumeau </a:t>
            </a:r>
            <a:r>
              <a:rPr lang="fr-FR" sz="1600" dirty="0"/>
              <a:t>numérique</a:t>
            </a:r>
          </a:p>
        </p:txBody>
      </p:sp>
      <p:cxnSp>
        <p:nvCxnSpPr>
          <p:cNvPr id="42" name="Connecteur en angle 41"/>
          <p:cNvCxnSpPr/>
          <p:nvPr/>
        </p:nvCxnSpPr>
        <p:spPr>
          <a:xfrm rot="5400000">
            <a:off x="2515141" y="3125795"/>
            <a:ext cx="480573" cy="87028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/>
          <p:nvPr/>
        </p:nvCxnSpPr>
        <p:spPr>
          <a:xfrm rot="16200000" flipH="1">
            <a:off x="1301461" y="3017670"/>
            <a:ext cx="480573" cy="10865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ngle 50"/>
          <p:cNvCxnSpPr/>
          <p:nvPr/>
        </p:nvCxnSpPr>
        <p:spPr>
          <a:xfrm rot="16200000" flipH="1">
            <a:off x="2984155" y="3736043"/>
            <a:ext cx="1533622" cy="678721"/>
          </a:xfrm>
          <a:prstGeom prst="bentConnector3">
            <a:avLst>
              <a:gd name="adj1" fmla="val 160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18" idx="2"/>
            <a:endCxn id="37" idx="0"/>
          </p:cNvCxnSpPr>
          <p:nvPr/>
        </p:nvCxnSpPr>
        <p:spPr>
          <a:xfrm rot="16200000" flipH="1">
            <a:off x="5728176" y="3562251"/>
            <a:ext cx="47794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/>
          <p:nvPr/>
        </p:nvCxnSpPr>
        <p:spPr>
          <a:xfrm rot="5400000">
            <a:off x="7048067" y="3732914"/>
            <a:ext cx="1498943" cy="699016"/>
          </a:xfrm>
          <a:prstGeom prst="bentConnector3">
            <a:avLst>
              <a:gd name="adj1" fmla="val 840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/>
          <p:nvPr/>
        </p:nvCxnSpPr>
        <p:spPr>
          <a:xfrm rot="16200000" flipH="1">
            <a:off x="6453014" y="4016678"/>
            <a:ext cx="436846" cy="11754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/>
          <p:nvPr/>
        </p:nvCxnSpPr>
        <p:spPr>
          <a:xfrm rot="5400000">
            <a:off x="5016637" y="3979822"/>
            <a:ext cx="436760" cy="12491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866093" y="5762225"/>
            <a:ext cx="2803909" cy="584775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Robotique </a:t>
            </a:r>
            <a:r>
              <a:rPr lang="fr-FR" sz="1600" dirty="0"/>
              <a:t>et automate, </a:t>
            </a:r>
            <a:r>
              <a:rPr lang="fr-FR" sz="1600" dirty="0" smtClean="0"/>
              <a:t>traçabilité, vision intégration</a:t>
            </a:r>
            <a:endParaRPr lang="fr-FR" sz="1600" dirty="0"/>
          </a:p>
        </p:txBody>
      </p:sp>
      <p:cxnSp>
        <p:nvCxnSpPr>
          <p:cNvPr id="90" name="Connecteur en angle 89"/>
          <p:cNvCxnSpPr/>
          <p:nvPr/>
        </p:nvCxnSpPr>
        <p:spPr>
          <a:xfrm rot="16200000" flipH="1">
            <a:off x="1973344" y="4605248"/>
            <a:ext cx="1373548" cy="935050"/>
          </a:xfrm>
          <a:prstGeom prst="bentConnector3">
            <a:avLst>
              <a:gd name="adj1" fmla="val 865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ngle 94"/>
          <p:cNvCxnSpPr/>
          <p:nvPr/>
        </p:nvCxnSpPr>
        <p:spPr>
          <a:xfrm rot="5400000">
            <a:off x="3712603" y="5097453"/>
            <a:ext cx="354691" cy="9748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bandeau titre_SigmaClermon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850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2" y="265519"/>
            <a:ext cx="8601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Projet Parcours</a:t>
            </a:r>
            <a:endParaRPr lang="fr-FR" b="1" dirty="0" smtClean="0">
              <a:solidFill>
                <a:schemeClr val="bg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71461" y="966032"/>
            <a:ext cx="4300539" cy="5948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en robotique </a:t>
            </a:r>
            <a:r>
              <a:rPr lang="fr-FR" dirty="0" smtClean="0"/>
              <a:t>et </a:t>
            </a:r>
            <a:r>
              <a:rPr lang="fr-FR" dirty="0" err="1" smtClean="0"/>
              <a:t>cobotique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73132" y="966032"/>
            <a:ext cx="43005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Avant-projet </a:t>
            </a:r>
            <a:r>
              <a:rPr lang="fr-FR" sz="1600" b="1" dirty="0" smtClean="0"/>
              <a:t>cellule robotisée portable Parcours</a:t>
            </a:r>
          </a:p>
          <a:p>
            <a:r>
              <a:rPr lang="fr-FR" sz="1600" dirty="0" smtClean="0"/>
              <a:t>Dimensions base : 70 x 70 cm - Poids : 25kg</a:t>
            </a:r>
          </a:p>
          <a:p>
            <a:r>
              <a:rPr lang="fr-FR" sz="1600" dirty="0" smtClean="0"/>
              <a:t>Procédés envisagés : applications de packaging et de montage</a:t>
            </a:r>
          </a:p>
          <a:p>
            <a:r>
              <a:rPr lang="fr-FR" sz="1600" dirty="0" smtClean="0"/>
              <a:t>Fluides : 220V uniquement + </a:t>
            </a:r>
            <a:r>
              <a:rPr lang="fr-FR" sz="1600" dirty="0" err="1" smtClean="0"/>
              <a:t>WiFi</a:t>
            </a:r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0682" y="2794914"/>
            <a:ext cx="3893906" cy="394036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71461" y="3245841"/>
            <a:ext cx="205039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Bras </a:t>
            </a:r>
            <a:r>
              <a:rPr lang="fr-FR" sz="1600" dirty="0" err="1" smtClean="0"/>
              <a:t>cobotique</a:t>
            </a:r>
            <a:r>
              <a:rPr lang="fr-FR" sz="1600" dirty="0" smtClean="0"/>
              <a:t> UR3e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271461" y="1943918"/>
            <a:ext cx="2766315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Changeur outils avec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Pince à retour d’efforts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Préhenseur pneumatique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Caméra embarquée</a:t>
            </a:r>
            <a:endParaRPr lang="fr-FR" sz="1600" dirty="0"/>
          </a:p>
        </p:txBody>
      </p:sp>
      <p:cxnSp>
        <p:nvCxnSpPr>
          <p:cNvPr id="5" name="Connecteur droit avec flèche 4"/>
          <p:cNvCxnSpPr>
            <a:stCxn id="25" idx="3"/>
          </p:cNvCxnSpPr>
          <p:nvPr/>
        </p:nvCxnSpPr>
        <p:spPr>
          <a:xfrm>
            <a:off x="2321859" y="3415118"/>
            <a:ext cx="1541929" cy="840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3"/>
          </p:cNvCxnSpPr>
          <p:nvPr/>
        </p:nvCxnSpPr>
        <p:spPr>
          <a:xfrm>
            <a:off x="3037776" y="2482527"/>
            <a:ext cx="897730" cy="637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54588" y="4837867"/>
            <a:ext cx="205039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Automate M251 avec écran tactile</a:t>
            </a:r>
            <a:endParaRPr lang="fr-FR" sz="1600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4160" y="5500477"/>
            <a:ext cx="1023088" cy="102308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71461" y="5907256"/>
            <a:ext cx="2651033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Convoyeur à bande</a:t>
            </a:r>
          </a:p>
          <a:p>
            <a:r>
              <a:rPr lang="fr-FR" sz="1600" dirty="0" smtClean="0"/>
              <a:t>Capteurs de présence pièce</a:t>
            </a:r>
            <a:endParaRPr lang="fr-FR" sz="1600" dirty="0"/>
          </a:p>
        </p:txBody>
      </p:sp>
      <p:cxnSp>
        <p:nvCxnSpPr>
          <p:cNvPr id="43" name="Connecteur droit avec flèche 42"/>
          <p:cNvCxnSpPr>
            <a:stCxn id="41" idx="3"/>
          </p:cNvCxnSpPr>
          <p:nvPr/>
        </p:nvCxnSpPr>
        <p:spPr>
          <a:xfrm flipV="1">
            <a:off x="2922494" y="5717595"/>
            <a:ext cx="478352" cy="482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1" idx="3"/>
          </p:cNvCxnSpPr>
          <p:nvPr/>
        </p:nvCxnSpPr>
        <p:spPr>
          <a:xfrm flipV="1">
            <a:off x="2922494" y="4965658"/>
            <a:ext cx="2402541" cy="1233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74" y="5450055"/>
            <a:ext cx="1157707" cy="1157707"/>
          </a:xfrm>
          <a:prstGeom prst="rect">
            <a:avLst/>
          </a:prstGeom>
        </p:spPr>
      </p:pic>
      <p:cxnSp>
        <p:nvCxnSpPr>
          <p:cNvPr id="46" name="Connecteur droit avec flèche 45"/>
          <p:cNvCxnSpPr>
            <a:stCxn id="35" idx="1"/>
          </p:cNvCxnSpPr>
          <p:nvPr/>
        </p:nvCxnSpPr>
        <p:spPr>
          <a:xfrm flipH="1">
            <a:off x="5217459" y="5130255"/>
            <a:ext cx="1237129" cy="777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1461" y="4270512"/>
            <a:ext cx="205039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Système RFID</a:t>
            </a:r>
            <a:endParaRPr lang="fr-FR" sz="1600" dirty="0"/>
          </a:p>
        </p:txBody>
      </p:sp>
      <p:cxnSp>
        <p:nvCxnSpPr>
          <p:cNvPr id="49" name="Connecteur droit avec flèche 48"/>
          <p:cNvCxnSpPr>
            <a:stCxn id="48" idx="3"/>
          </p:cNvCxnSpPr>
          <p:nvPr/>
        </p:nvCxnSpPr>
        <p:spPr>
          <a:xfrm>
            <a:off x="2321859" y="4439789"/>
            <a:ext cx="1164782" cy="8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66398" y="2530292"/>
            <a:ext cx="253056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Système </a:t>
            </a:r>
            <a:r>
              <a:rPr lang="fr-FR" sz="1600" dirty="0" err="1" smtClean="0"/>
              <a:t>IoT</a:t>
            </a:r>
            <a:r>
              <a:rPr lang="fr-FR" sz="1600" dirty="0" smtClean="0"/>
              <a:t> avec capteurs et interface</a:t>
            </a:r>
          </a:p>
          <a:p>
            <a:r>
              <a:rPr lang="fr-FR" sz="1600" dirty="0" smtClean="0"/>
              <a:t>Produits en cours de test</a:t>
            </a:r>
            <a:endParaRPr lang="fr-FR" sz="16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7579" y="3392083"/>
            <a:ext cx="1856805" cy="10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9286</TotalTime>
  <Words>629</Words>
  <Application>Microsoft Office PowerPoint</Application>
  <PresentationFormat>Affichage à l'écran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blanchard</dc:creator>
  <cp:lastModifiedBy>blanchard</cp:lastModifiedBy>
  <cp:revision>96</cp:revision>
  <cp:lastPrinted>2022-12-02T07:51:02Z</cp:lastPrinted>
  <dcterms:created xsi:type="dcterms:W3CDTF">2021-09-10T09:47:50Z</dcterms:created>
  <dcterms:modified xsi:type="dcterms:W3CDTF">2022-12-06T10:03:08Z</dcterms:modified>
</cp:coreProperties>
</file>