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02AB5-F24C-DC32-46C2-8812B9564877}" v="26" dt="2023-09-02T15:33:52.390"/>
    <p1510:client id="{187E2268-6558-4E4E-B749-92090E826ACE}" v="28" dt="2023-08-31T03:03:54.117"/>
    <p1510:client id="{22803A6C-E3E0-8C61-880B-53A40851DE1B}" v="98" dt="2023-09-04T02:10:13.041"/>
    <p1510:client id="{8E46BC51-D06D-A09A-CCC8-33C59DF0ACEA}" v="508" dt="2023-09-04T02:57:25.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328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637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733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573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764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0836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18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939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685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1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311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267555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emiconductorforu.com/emitter-follower-working-characteristics-and-its-applications/" TargetMode="External"/><Relationship Id="rId2" Type="http://schemas.openxmlformats.org/officeDocument/2006/relationships/hyperlink" Target="https://www.brainkart.com/article/Emitter-Follower_13296/" TargetMode="External"/><Relationship Id="rId1" Type="http://schemas.openxmlformats.org/officeDocument/2006/relationships/slideLayout" Target="../slideLayouts/slideLayout2.xml"/><Relationship Id="rId5" Type="http://schemas.openxmlformats.org/officeDocument/2006/relationships/hyperlink" Target="https://www.homemade-circuits.com/emitter-follower-transistor-application-circuits/" TargetMode="External"/><Relationship Id="rId4" Type="http://schemas.openxmlformats.org/officeDocument/2006/relationships/hyperlink" Target="https://www.electronics-notes.com/articles/analogue_circuits/transistor/transistor-common-collector-emitter-follower.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294" y="151187"/>
            <a:ext cx="9136530" cy="1692836"/>
          </a:xfrm>
        </p:spPr>
        <p:txBody>
          <a:bodyPr/>
          <a:lstStyle/>
          <a:p>
            <a:r>
              <a:rPr lang="en-US" dirty="0">
                <a:cs typeface="Calibri Light"/>
              </a:rPr>
              <a:t>Emitter Follower</a:t>
            </a:r>
            <a:endParaRPr lang="en-US" dirty="0"/>
          </a:p>
        </p:txBody>
      </p:sp>
      <p:sp>
        <p:nvSpPr>
          <p:cNvPr id="3" name="Subtitle 2"/>
          <p:cNvSpPr>
            <a:spLocks noGrp="1"/>
          </p:cNvSpPr>
          <p:nvPr>
            <p:ph type="subTitle" idx="1"/>
          </p:nvPr>
        </p:nvSpPr>
        <p:spPr>
          <a:xfrm>
            <a:off x="9420411" y="5013979"/>
            <a:ext cx="2338295" cy="1349468"/>
          </a:xfrm>
        </p:spPr>
        <p:txBody>
          <a:bodyPr vert="horz" lIns="91440" tIns="45720" rIns="91440" bIns="45720" rtlCol="0" anchor="t">
            <a:normAutofit/>
          </a:bodyPr>
          <a:lstStyle/>
          <a:p>
            <a:r>
              <a:rPr lang="en-US" dirty="0">
                <a:cs typeface="Calibri"/>
              </a:rPr>
              <a:t>By: </a:t>
            </a:r>
          </a:p>
          <a:p>
            <a:r>
              <a:rPr lang="en-US" dirty="0">
                <a:cs typeface="Calibri"/>
              </a:rPr>
              <a:t>Glenn Truett</a:t>
            </a:r>
          </a:p>
        </p:txBody>
      </p:sp>
      <p:pic>
        <p:nvPicPr>
          <p:cNvPr id="4" name="Picture 3" descr="Diagram of a voltage diagram&#10;&#10;Description automatically generated">
            <a:extLst>
              <a:ext uri="{FF2B5EF4-FFF2-40B4-BE49-F238E27FC236}">
                <a16:creationId xmlns:a16="http://schemas.microsoft.com/office/drawing/2014/main" id="{0CE2D8C5-30F5-CBB4-3BE9-D0E129D567BB}"/>
              </a:ext>
            </a:extLst>
          </p:cNvPr>
          <p:cNvPicPr>
            <a:picLocks noChangeAspect="1"/>
          </p:cNvPicPr>
          <p:nvPr/>
        </p:nvPicPr>
        <p:blipFill>
          <a:blip r:embed="rId2"/>
          <a:stretch>
            <a:fillRect/>
          </a:stretch>
        </p:blipFill>
        <p:spPr>
          <a:xfrm>
            <a:off x="3506694" y="2192818"/>
            <a:ext cx="5178611" cy="44819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3F85-241F-05F2-55D9-463C559C699C}"/>
              </a:ext>
            </a:extLst>
          </p:cNvPr>
          <p:cNvSpPr>
            <a:spLocks noGrp="1"/>
          </p:cNvSpPr>
          <p:nvPr>
            <p:ph type="title"/>
          </p:nvPr>
        </p:nvSpPr>
        <p:spPr>
          <a:xfrm>
            <a:off x="838200" y="200771"/>
            <a:ext cx="10515600" cy="578505"/>
          </a:xfrm>
        </p:spPr>
        <p:txBody>
          <a:bodyPr>
            <a:normAutofit/>
          </a:bodyPr>
          <a:lstStyle/>
          <a:p>
            <a:r>
              <a:rPr lang="en-US" sz="3200" b="1" dirty="0">
                <a:solidFill>
                  <a:srgbClr val="FF0000"/>
                </a:solidFill>
                <a:cs typeface="Calibri Light"/>
              </a:rPr>
              <a:t>Describe the circuit in my own words.</a:t>
            </a:r>
          </a:p>
        </p:txBody>
      </p:sp>
      <p:sp>
        <p:nvSpPr>
          <p:cNvPr id="3" name="Content Placeholder 2">
            <a:extLst>
              <a:ext uri="{FF2B5EF4-FFF2-40B4-BE49-F238E27FC236}">
                <a16:creationId xmlns:a16="http://schemas.microsoft.com/office/drawing/2014/main" id="{ADBBFA16-F3C8-02EC-B4E9-1411178BA40B}"/>
              </a:ext>
            </a:extLst>
          </p:cNvPr>
          <p:cNvSpPr>
            <a:spLocks noGrp="1"/>
          </p:cNvSpPr>
          <p:nvPr>
            <p:ph idx="1"/>
          </p:nvPr>
        </p:nvSpPr>
        <p:spPr>
          <a:xfrm>
            <a:off x="748553" y="817097"/>
            <a:ext cx="10694894" cy="5359866"/>
          </a:xfrm>
        </p:spPr>
        <p:txBody>
          <a:bodyPr vert="horz" lIns="91440" tIns="45720" rIns="91440" bIns="45720" rtlCol="0" anchor="t">
            <a:noAutofit/>
          </a:bodyPr>
          <a:lstStyle/>
          <a:p>
            <a:pPr>
              <a:buNone/>
            </a:pPr>
            <a:r>
              <a:rPr lang="en-US" sz="3200" dirty="0">
                <a:ea typeface="+mn-lt"/>
                <a:cs typeface="+mn-lt"/>
              </a:rPr>
              <a:t> As you can see from the previous diagram the Emitter Follower consists of a transistor usually a BJT, and a resistor. The term, “emitter follower” comes from the fact that the voltage does not change when it passes through the transistor. So, the output follows the lead of the input. The input of this circuit has a high impedance or resistance but has an output of low impedance. The voltage is not affected. However, the current is amplified because of the less impedance.  </a:t>
            </a:r>
            <a:endParaRPr lang="en-US" sz="3200">
              <a:cs typeface="Calibri"/>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66037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EAC2-2DBC-2C1D-4541-DD02840CC5F8}"/>
              </a:ext>
            </a:extLst>
          </p:cNvPr>
          <p:cNvSpPr>
            <a:spLocks noGrp="1"/>
          </p:cNvSpPr>
          <p:nvPr>
            <p:ph type="title"/>
          </p:nvPr>
        </p:nvSpPr>
        <p:spPr>
          <a:xfrm>
            <a:off x="838200" y="365125"/>
            <a:ext cx="10515600" cy="855193"/>
          </a:xfrm>
        </p:spPr>
        <p:txBody>
          <a:bodyPr/>
          <a:lstStyle/>
          <a:p>
            <a:r>
              <a:rPr lang="en-US" dirty="0">
                <a:solidFill>
                  <a:srgbClr val="FF0000"/>
                </a:solidFill>
                <a:cs typeface="Calibri Light"/>
              </a:rPr>
              <a:t>Where is the circuit used?</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12DCBB54-1E25-2AA5-221D-20678837E489}"/>
              </a:ext>
            </a:extLst>
          </p:cNvPr>
          <p:cNvSpPr>
            <a:spLocks noGrp="1"/>
          </p:cNvSpPr>
          <p:nvPr>
            <p:ph idx="1"/>
          </p:nvPr>
        </p:nvSpPr>
        <p:spPr>
          <a:xfrm>
            <a:off x="838200" y="1223551"/>
            <a:ext cx="10515600" cy="5436631"/>
          </a:xfrm>
        </p:spPr>
        <p:txBody>
          <a:bodyPr vert="horz" lIns="91440" tIns="45720" rIns="91440" bIns="45720" rtlCol="0" anchor="t">
            <a:normAutofit lnSpcReduction="10000"/>
          </a:bodyPr>
          <a:lstStyle/>
          <a:p>
            <a:pPr>
              <a:buNone/>
            </a:pPr>
            <a:r>
              <a:rPr lang="en-US" sz="1200" dirty="0">
                <a:ea typeface="+mn-lt"/>
                <a:cs typeface="+mn-lt"/>
              </a:rPr>
              <a:t> </a:t>
            </a:r>
            <a:r>
              <a:rPr lang="en-US" sz="3200" dirty="0">
                <a:ea typeface="+mn-lt"/>
                <a:cs typeface="+mn-lt"/>
              </a:rPr>
              <a:t> The main function that I noticed was as an amplifier. This is very evident to me because the current is higher from the output than the input and therefore it is amplified.  The first thing that comes to mind would be to use it in an audio amp. This is a commonly used device when playing an electric guitar.  Another way this could be used is for motor control. If I had known about this before I came to school, then I had a project I could have used this on. I had a circuit that used an Arduino board connected to a muscle sensor so that a servo motor would move when I flexed my bicep muscle. The problem was that the motor needed more current to operate than the rest of the circuit. This would have proven useful. Amplifying a radio signal is another use for this. </a:t>
            </a:r>
            <a:endParaRPr lang="en-US" sz="3200" dirty="0">
              <a:cs typeface="Calibri" panose="020F0502020204030204"/>
            </a:endParaRPr>
          </a:p>
          <a:p>
            <a:pPr marL="0" indent="0">
              <a:buNone/>
            </a:pPr>
            <a:endParaRPr lang="en-US" sz="3200" dirty="0">
              <a:cs typeface="Calibri" panose="020F0502020204030204"/>
            </a:endParaRPr>
          </a:p>
        </p:txBody>
      </p:sp>
    </p:spTree>
    <p:extLst>
      <p:ext uri="{BB962C8B-B14F-4D97-AF65-F5344CB8AC3E}">
        <p14:creationId xmlns:p14="http://schemas.microsoft.com/office/powerpoint/2010/main" val="74263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27A7-3BC1-BBFF-BEB6-F5F9D10FDFC1}"/>
              </a:ext>
            </a:extLst>
          </p:cNvPr>
          <p:cNvSpPr>
            <a:spLocks noGrp="1"/>
          </p:cNvSpPr>
          <p:nvPr>
            <p:ph type="title"/>
          </p:nvPr>
        </p:nvSpPr>
        <p:spPr>
          <a:xfrm>
            <a:off x="838200" y="365125"/>
            <a:ext cx="10515600" cy="826971"/>
          </a:xfrm>
        </p:spPr>
        <p:txBody>
          <a:bodyPr/>
          <a:lstStyle/>
          <a:p>
            <a:r>
              <a:rPr lang="en-US" dirty="0">
                <a:solidFill>
                  <a:srgbClr val="FF0000"/>
                </a:solidFill>
                <a:cs typeface="Calibri Light"/>
              </a:rPr>
              <a:t>Advantages of the circuit.</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F8DE6EC4-7118-CD8C-D331-31F8FB2F2CED}"/>
              </a:ext>
            </a:extLst>
          </p:cNvPr>
          <p:cNvSpPr>
            <a:spLocks noGrp="1"/>
          </p:cNvSpPr>
          <p:nvPr>
            <p:ph idx="1"/>
          </p:nvPr>
        </p:nvSpPr>
        <p:spPr>
          <a:xfrm>
            <a:off x="838200" y="1277357"/>
            <a:ext cx="10515600" cy="4899606"/>
          </a:xfrm>
        </p:spPr>
        <p:txBody>
          <a:bodyPr vert="horz" lIns="91440" tIns="45720" rIns="91440" bIns="45720" rtlCol="0" anchor="t">
            <a:normAutofit/>
          </a:bodyPr>
          <a:lstStyle/>
          <a:p>
            <a:pPr marL="0" indent="0">
              <a:buNone/>
            </a:pPr>
            <a:r>
              <a:rPr lang="en-US" sz="3200" dirty="0">
                <a:cs typeface="Calibri"/>
              </a:rPr>
              <a:t>One of the main advantages of this circuit is that it doesn't have a voltage drop.  There was a suggestion that this circuit could have been also used as a simple voltage regulator but was not recommended. Another advantage is that the main circuit as a whole does not have to run at the same low impedance as the specified part of the circuit. Otherwise, you might have to have an outside power supply for that one component. </a:t>
            </a:r>
          </a:p>
          <a:p>
            <a:pPr marL="0" indent="0">
              <a:buNone/>
            </a:pPr>
            <a:endParaRPr lang="en-US" dirty="0">
              <a:cs typeface="Calibri" panose="020F0502020204030204"/>
            </a:endParaRPr>
          </a:p>
        </p:txBody>
      </p:sp>
    </p:spTree>
    <p:extLst>
      <p:ext uri="{BB962C8B-B14F-4D97-AF65-F5344CB8AC3E}">
        <p14:creationId xmlns:p14="http://schemas.microsoft.com/office/powerpoint/2010/main" val="154566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F691-94FA-9C57-147D-557D00C22605}"/>
              </a:ext>
            </a:extLst>
          </p:cNvPr>
          <p:cNvSpPr>
            <a:spLocks noGrp="1"/>
          </p:cNvSpPr>
          <p:nvPr>
            <p:ph type="title"/>
          </p:nvPr>
        </p:nvSpPr>
        <p:spPr>
          <a:xfrm>
            <a:off x="838200" y="365125"/>
            <a:ext cx="10515600" cy="629416"/>
          </a:xfrm>
        </p:spPr>
        <p:txBody>
          <a:bodyPr>
            <a:normAutofit fontScale="90000"/>
          </a:bodyPr>
          <a:lstStyle/>
          <a:p>
            <a:r>
              <a:rPr lang="en-US" dirty="0">
                <a:solidFill>
                  <a:srgbClr val="FF0000"/>
                </a:solidFill>
                <a:cs typeface="Calibri Light"/>
              </a:rPr>
              <a:t>Disadvantages of the circuit</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0897042D-C0E6-1B26-EF8B-17152B4270F9}"/>
              </a:ext>
            </a:extLst>
          </p:cNvPr>
          <p:cNvSpPr>
            <a:spLocks noGrp="1"/>
          </p:cNvSpPr>
          <p:nvPr>
            <p:ph idx="1"/>
          </p:nvPr>
        </p:nvSpPr>
        <p:spPr>
          <a:xfrm>
            <a:off x="838200" y="1129477"/>
            <a:ext cx="10515600" cy="5047486"/>
          </a:xfrm>
        </p:spPr>
        <p:txBody>
          <a:bodyPr vert="horz" lIns="91440" tIns="45720" rIns="91440" bIns="45720" rtlCol="0" anchor="t">
            <a:normAutofit/>
          </a:bodyPr>
          <a:lstStyle/>
          <a:p>
            <a:pPr marL="0" indent="0">
              <a:buNone/>
            </a:pPr>
            <a:r>
              <a:rPr lang="en-US" sz="3200" dirty="0">
                <a:cs typeface="Calibri" panose="020F0502020204030204"/>
              </a:rPr>
              <a:t>Although the current has a gain, if the circuit needs a more significant power gain, this is not the circuit to use. It only gives a medium power gain. If the circuit needs a voltage increase, then this is not useful because of the insignificant voltage drop. The amount of current gain is also dependent on the specification of the transistor. There isn't a limitless amount of current that can be produced. </a:t>
            </a:r>
          </a:p>
        </p:txBody>
      </p:sp>
    </p:spTree>
    <p:extLst>
      <p:ext uri="{BB962C8B-B14F-4D97-AF65-F5344CB8AC3E}">
        <p14:creationId xmlns:p14="http://schemas.microsoft.com/office/powerpoint/2010/main" val="250777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DF60-18CC-2461-6AB1-97EF89D27AEF}"/>
              </a:ext>
            </a:extLst>
          </p:cNvPr>
          <p:cNvSpPr>
            <a:spLocks noGrp="1"/>
          </p:cNvSpPr>
          <p:nvPr>
            <p:ph type="title"/>
          </p:nvPr>
        </p:nvSpPr>
        <p:spPr>
          <a:xfrm>
            <a:off x="838200" y="365125"/>
            <a:ext cx="10515600" cy="685860"/>
          </a:xfrm>
        </p:spPr>
        <p:txBody>
          <a:bodyPr>
            <a:normAutofit fontScale="90000"/>
          </a:bodyPr>
          <a:lstStyle/>
          <a:p>
            <a:r>
              <a:rPr lang="en-US" dirty="0">
                <a:solidFill>
                  <a:srgbClr val="FF0000"/>
                </a:solidFill>
                <a:cs typeface="Calibri Light"/>
              </a:rPr>
              <a:t>Variations of the circuit</a:t>
            </a:r>
            <a:endParaRPr lang="en-US" dirty="0">
              <a:solidFill>
                <a:srgbClr val="FF0000"/>
              </a:solidFill>
            </a:endParaRPr>
          </a:p>
        </p:txBody>
      </p:sp>
      <p:sp>
        <p:nvSpPr>
          <p:cNvPr id="3" name="Content Placeholder 2">
            <a:extLst>
              <a:ext uri="{FF2B5EF4-FFF2-40B4-BE49-F238E27FC236}">
                <a16:creationId xmlns:a16="http://schemas.microsoft.com/office/drawing/2014/main" id="{7F4961C1-6BB5-7B41-1644-7FC18E353539}"/>
              </a:ext>
            </a:extLst>
          </p:cNvPr>
          <p:cNvSpPr>
            <a:spLocks noGrp="1"/>
          </p:cNvSpPr>
          <p:nvPr>
            <p:ph idx="1"/>
          </p:nvPr>
        </p:nvSpPr>
        <p:spPr>
          <a:xfrm>
            <a:off x="838200" y="1289403"/>
            <a:ext cx="10515600" cy="4887560"/>
          </a:xfrm>
        </p:spPr>
        <p:txBody>
          <a:bodyPr vert="horz" lIns="91440" tIns="45720" rIns="91440" bIns="45720" rtlCol="0" anchor="t">
            <a:normAutofit/>
          </a:bodyPr>
          <a:lstStyle/>
          <a:p>
            <a:pPr marL="0" indent="0">
              <a:buNone/>
            </a:pPr>
            <a:r>
              <a:rPr lang="en-US" sz="3200" dirty="0">
                <a:cs typeface="Calibri" panose="020F0502020204030204"/>
              </a:rPr>
              <a:t>The most common variation is the common collector amplifier, which is basically another name for the Emitter Follower itself. Another variation of this circuit is the Darlington Amplifier which simply adds a second transistor to the circuit to give the circuit more current gain. Other variations include adding different capacitors to the circuit which can decrease noise and other negative side-effects of the circuit. These variations did not come with specific names. </a:t>
            </a:r>
          </a:p>
        </p:txBody>
      </p:sp>
    </p:spTree>
    <p:extLst>
      <p:ext uri="{BB962C8B-B14F-4D97-AF65-F5344CB8AC3E}">
        <p14:creationId xmlns:p14="http://schemas.microsoft.com/office/powerpoint/2010/main" val="130689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E77A-953C-48FA-A83A-E3CC2EBE0A48}"/>
              </a:ext>
            </a:extLst>
          </p:cNvPr>
          <p:cNvSpPr>
            <a:spLocks noGrp="1"/>
          </p:cNvSpPr>
          <p:nvPr>
            <p:ph type="title"/>
          </p:nvPr>
        </p:nvSpPr>
        <p:spPr>
          <a:xfrm>
            <a:off x="838200" y="365125"/>
            <a:ext cx="10515600" cy="805173"/>
          </a:xfrm>
        </p:spPr>
        <p:txBody>
          <a:bodyPr/>
          <a:lstStyle/>
          <a:p>
            <a:r>
              <a:rPr lang="en-US" dirty="0">
                <a:solidFill>
                  <a:srgbClr val="FF0000"/>
                </a:solidFill>
                <a:cs typeface="Calibri Light"/>
              </a:rPr>
              <a:t>References </a:t>
            </a:r>
            <a:endParaRPr lang="en-US" dirty="0">
              <a:solidFill>
                <a:srgbClr val="FF0000"/>
              </a:solidFill>
            </a:endParaRPr>
          </a:p>
        </p:txBody>
      </p:sp>
      <p:sp>
        <p:nvSpPr>
          <p:cNvPr id="3" name="Content Placeholder 2">
            <a:extLst>
              <a:ext uri="{FF2B5EF4-FFF2-40B4-BE49-F238E27FC236}">
                <a16:creationId xmlns:a16="http://schemas.microsoft.com/office/drawing/2014/main" id="{759C30E3-0647-233B-5A63-3A22029221B3}"/>
              </a:ext>
            </a:extLst>
          </p:cNvPr>
          <p:cNvSpPr>
            <a:spLocks noGrp="1"/>
          </p:cNvSpPr>
          <p:nvPr>
            <p:ph idx="1"/>
          </p:nvPr>
        </p:nvSpPr>
        <p:spPr>
          <a:xfrm>
            <a:off x="838200" y="1175138"/>
            <a:ext cx="10515600" cy="5001825"/>
          </a:xfrm>
        </p:spPr>
        <p:txBody>
          <a:bodyPr vert="horz" lIns="91440" tIns="45720" rIns="91440" bIns="45720" rtlCol="0" anchor="t">
            <a:normAutofit/>
          </a:bodyPr>
          <a:lstStyle/>
          <a:p>
            <a:pPr>
              <a:buNone/>
            </a:pPr>
            <a:r>
              <a:rPr lang="en-US" sz="2000" dirty="0">
                <a:ea typeface="+mn-lt"/>
                <a:cs typeface="+mn-lt"/>
              </a:rPr>
              <a:t>BrainKart.com. Electronic Circuits. Emitter Follower. </a:t>
            </a:r>
            <a:r>
              <a:rPr lang="en-US" sz="2000" dirty="0">
                <a:ea typeface="+mn-lt"/>
                <a:cs typeface="+mn-lt"/>
                <a:hlinkClick r:id="rId2"/>
              </a:rPr>
              <a:t>https://www.brainkart.com/article/Emitter-Follower_13296/</a:t>
            </a:r>
            <a:endParaRPr lang="en-US" sz="2000">
              <a:cs typeface="Calibri"/>
            </a:endParaRPr>
          </a:p>
          <a:p>
            <a:pPr>
              <a:buNone/>
            </a:pPr>
            <a:r>
              <a:rPr lang="en-US" sz="2000" dirty="0">
                <a:ea typeface="+mn-lt"/>
                <a:cs typeface="+mn-lt"/>
              </a:rPr>
              <a:t>Chaudhary, Bhushan. (2022, September 16). Emitter Follower: Working, Characteristics and its Applications. </a:t>
            </a:r>
            <a:r>
              <a:rPr lang="en-US" sz="2000" dirty="0">
                <a:ea typeface="+mn-lt"/>
                <a:cs typeface="+mn-lt"/>
                <a:hlinkClick r:id="rId3"/>
              </a:rPr>
              <a:t>https://www.semiconductorforu.com/emitter-follower-working-characteristics-and-its-applications/</a:t>
            </a:r>
            <a:r>
              <a:rPr lang="en-US" sz="2000" dirty="0">
                <a:ea typeface="+mn-lt"/>
                <a:cs typeface="+mn-lt"/>
              </a:rPr>
              <a:t> </a:t>
            </a:r>
            <a:endParaRPr lang="en-US" sz="2000">
              <a:cs typeface="Calibri"/>
            </a:endParaRPr>
          </a:p>
          <a:p>
            <a:pPr>
              <a:buNone/>
            </a:pPr>
            <a:r>
              <a:rPr lang="en-US" sz="2000" dirty="0">
                <a:ea typeface="+mn-lt"/>
                <a:cs typeface="+mn-lt"/>
              </a:rPr>
              <a:t>Electronic-notes.com. Transistor Emitter Follower Circuit: Common Collector Amplifier. </a:t>
            </a:r>
            <a:endParaRPr lang="en-US" sz="2000">
              <a:cs typeface="Calibri"/>
            </a:endParaRPr>
          </a:p>
          <a:p>
            <a:pPr marL="0" indent="0">
              <a:buNone/>
            </a:pPr>
            <a:r>
              <a:rPr lang="en-US" sz="2000" dirty="0">
                <a:cs typeface="Calibri" panose="020F0502020204030204"/>
                <a:hlinkClick r:id="rId4"/>
              </a:rPr>
              <a:t>https://www.electronics-notes.com/articles/analogue_circuits/transistor/transistor-common-collector-emitter-follower.php</a:t>
            </a:r>
            <a:endParaRPr lang="en-US" sz="2000">
              <a:cs typeface="Calibri"/>
            </a:endParaRPr>
          </a:p>
          <a:p>
            <a:pPr>
              <a:buNone/>
            </a:pPr>
            <a:r>
              <a:rPr lang="en-US" sz="2000" dirty="0">
                <a:ea typeface="+mn-lt"/>
                <a:cs typeface="+mn-lt"/>
              </a:rPr>
              <a:t>Homemade-circuits.com Electronics Tutorial. </a:t>
            </a:r>
            <a:r>
              <a:rPr lang="en-US" sz="2000" dirty="0">
                <a:ea typeface="+mn-lt"/>
                <a:cs typeface="+mn-lt"/>
                <a:hlinkClick r:id="rId5"/>
              </a:rPr>
              <a:t>https://www.homemade-circuits.com/emitter-follower-transistor-application-circuits/</a:t>
            </a:r>
            <a:endParaRPr lang="en-US" sz="2000">
              <a:cs typeface="Calibri"/>
            </a:endParaRPr>
          </a:p>
          <a:p>
            <a:pPr marL="0" indent="0">
              <a:buNone/>
            </a:pPr>
            <a:endParaRPr lang="en-US" sz="2000" dirty="0">
              <a:cs typeface="Calibri" panose="020F0502020204030204"/>
            </a:endParaRPr>
          </a:p>
        </p:txBody>
      </p:sp>
    </p:spTree>
    <p:extLst>
      <p:ext uri="{BB962C8B-B14F-4D97-AF65-F5344CB8AC3E}">
        <p14:creationId xmlns:p14="http://schemas.microsoft.com/office/powerpoint/2010/main" val="2787574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Emitter Follower</vt:lpstr>
      <vt:lpstr>Describe the circuit in my own words.</vt:lpstr>
      <vt:lpstr>Where is the circuit used?  </vt:lpstr>
      <vt:lpstr>Advantages of the circuit.  </vt:lpstr>
      <vt:lpstr>Disadvantages of the circuit </vt:lpstr>
      <vt:lpstr>Variations of the circuit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176</cp:revision>
  <dcterms:created xsi:type="dcterms:W3CDTF">2023-08-31T01:50:24Z</dcterms:created>
  <dcterms:modified xsi:type="dcterms:W3CDTF">2023-09-04T02:58:32Z</dcterms:modified>
</cp:coreProperties>
</file>