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1"/>
  </p:notesMasterIdLst>
  <p:sldIdLst>
    <p:sldId id="256" r:id="rId2"/>
    <p:sldId id="319" r:id="rId3"/>
    <p:sldId id="257" r:id="rId4"/>
    <p:sldId id="333" r:id="rId5"/>
    <p:sldId id="346" r:id="rId6"/>
    <p:sldId id="357" r:id="rId7"/>
    <p:sldId id="358" r:id="rId8"/>
    <p:sldId id="359" r:id="rId9"/>
    <p:sldId id="360" r:id="rId10"/>
    <p:sldId id="361" r:id="rId11"/>
    <p:sldId id="363" r:id="rId12"/>
    <p:sldId id="367" r:id="rId13"/>
    <p:sldId id="364" r:id="rId14"/>
    <p:sldId id="366" r:id="rId15"/>
    <p:sldId id="365" r:id="rId16"/>
    <p:sldId id="258" r:id="rId17"/>
    <p:sldId id="352" r:id="rId18"/>
    <p:sldId id="329" r:id="rId19"/>
    <p:sldId id="32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srcRect b="47112"/>
          <a:stretch>
            <a:fillRect/>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noFill/>
        <a:effectLst/>
      </p:bgPr>
    </p:bg>
    <p:spTree>
      <p:nvGrpSpPr>
        <p:cNvPr id="1" name="Shape 21"/>
        <p:cNvGrpSpPr/>
        <p:nvPr/>
      </p:nvGrpSpPr>
      <p:grpSpPr>
        <a:xfrm>
          <a:off x="0" y="0"/>
          <a:ext cx="0" cy="0"/>
          <a:chOff x="0" y="0"/>
          <a:chExt cx="0" cy="0"/>
        </a:xfrm>
      </p:grpSpPr>
      <p:grpSp>
        <p:nvGrpSpPr>
          <p:cNvPr id="22" name="Google Shape;22;p4"/>
          <p:cNvGrpSpPr/>
          <p:nvPr/>
        </p:nvGrpSpPr>
        <p:grpSpPr>
          <a:xfrm rot="10800000" flipH="1">
            <a:off x="750" y="-2400"/>
            <a:ext cx="9142550" cy="5148300"/>
            <a:chOff x="-3503650" y="-1504975"/>
            <a:chExt cx="9142550" cy="5148300"/>
          </a:xfrm>
        </p:grpSpPr>
        <p:pic>
          <p:nvPicPr>
            <p:cNvPr id="23" name="Google Shape;23;p4"/>
            <p:cNvPicPr preferRelativeResize="0"/>
            <p:nvPr/>
          </p:nvPicPr>
          <p:blipFill rotWithShape="1">
            <a:blip r:embed="rId2"/>
            <a:srcRect/>
            <a:stretch>
              <a:fillRect/>
            </a:stretch>
          </p:blipFill>
          <p:spPr>
            <a:xfrm>
              <a:off x="-3503650" y="-1504825"/>
              <a:ext cx="9142550" cy="5143376"/>
            </a:xfrm>
            <a:prstGeom prst="rect">
              <a:avLst/>
            </a:prstGeom>
            <a:noFill/>
            <a:ln>
              <a:noFill/>
            </a:ln>
          </p:spPr>
        </p:pic>
        <p:sp>
          <p:nvSpPr>
            <p:cNvPr id="24" name="Google Shape;24;p4"/>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4"/>
          <p:cNvPicPr preferRelativeResize="0"/>
          <p:nvPr/>
        </p:nvPicPr>
        <p:blipFill rotWithShape="1">
          <a:blip r:embed="rId3"/>
          <a:srcRect t="89356" b="3838"/>
          <a:stretch>
            <a:fillRect/>
          </a:stretch>
        </p:blipFill>
        <p:spPr>
          <a:xfrm rot="10800000" flipH="1">
            <a:off x="-25" y="4795826"/>
            <a:ext cx="9144000" cy="350074"/>
          </a:xfrm>
          <a:prstGeom prst="rect">
            <a:avLst/>
          </a:prstGeom>
          <a:noFill/>
          <a:ln w="19050" cap="flat" cmpd="sng">
            <a:solidFill>
              <a:schemeClr val="lt2"/>
            </a:solidFill>
            <a:prstDash val="solid"/>
            <a:round/>
            <a:headEnd type="none" w="sm" len="sm"/>
            <a:tailEnd type="none" w="sm" len="sm"/>
          </a:ln>
        </p:spPr>
      </p:pic>
      <p:sp>
        <p:nvSpPr>
          <p:cNvPr id="26" name="Google Shape;26;p4"/>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400" b="1"/>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4"/>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200"/>
            </a:lvl1pPr>
            <a:lvl2pPr marL="914400" lvl="1" indent="-298450" rtl="0">
              <a:spcBef>
                <a:spcPts val="0"/>
              </a:spcBef>
              <a:spcAft>
                <a:spcPts val="0"/>
              </a:spcAft>
              <a:buSzPts val="1100"/>
              <a:buFont typeface="Roboto Condensed Light"/>
              <a:buAutoNum type="alphaLcPeriod"/>
              <a:defRPr sz="1100"/>
            </a:lvl2pPr>
            <a:lvl3pPr marL="1371600" lvl="2" indent="-298450" rtl="0">
              <a:spcBef>
                <a:spcPts val="0"/>
              </a:spcBef>
              <a:spcAft>
                <a:spcPts val="0"/>
              </a:spcAft>
              <a:buSzPts val="1100"/>
              <a:buFont typeface="Roboto Condensed Light"/>
              <a:buAutoNum type="romanLcPeriod"/>
              <a:defRPr sz="1100"/>
            </a:lvl3pPr>
            <a:lvl4pPr marL="1828800" lvl="3" indent="-298450" rtl="0">
              <a:spcBef>
                <a:spcPts val="0"/>
              </a:spcBef>
              <a:spcAft>
                <a:spcPts val="0"/>
              </a:spcAft>
              <a:buSzPts val="1100"/>
              <a:buFont typeface="Roboto Condensed Light"/>
              <a:buAutoNum type="arabicPeriod"/>
              <a:defRPr sz="1100"/>
            </a:lvl4pPr>
            <a:lvl5pPr marL="2286000" lvl="4" indent="-298450" rtl="0">
              <a:spcBef>
                <a:spcPts val="0"/>
              </a:spcBef>
              <a:spcAft>
                <a:spcPts val="0"/>
              </a:spcAft>
              <a:buSzPts val="1100"/>
              <a:buFont typeface="Roboto Condensed Light"/>
              <a:buAutoNum type="alphaLcPeriod"/>
              <a:defRPr sz="1100"/>
            </a:lvl5pPr>
            <a:lvl6pPr marL="2743200" lvl="5" indent="-298450" rtl="0">
              <a:spcBef>
                <a:spcPts val="0"/>
              </a:spcBef>
              <a:spcAft>
                <a:spcPts val="0"/>
              </a:spcAft>
              <a:buSzPts val="1100"/>
              <a:buFont typeface="Roboto Condensed Light"/>
              <a:buAutoNum type="romanLcPeriod"/>
              <a:defRPr sz="1100"/>
            </a:lvl6pPr>
            <a:lvl7pPr marL="3200400" lvl="6" indent="-298450" rtl="0">
              <a:spcBef>
                <a:spcPts val="0"/>
              </a:spcBef>
              <a:spcAft>
                <a:spcPts val="0"/>
              </a:spcAft>
              <a:buSzPts val="1100"/>
              <a:buFont typeface="Roboto Condensed Light"/>
              <a:buAutoNum type="arabicPeriod"/>
              <a:defRPr sz="1100"/>
            </a:lvl7pPr>
            <a:lvl8pPr marL="3657600" lvl="7" indent="-298450" rtl="0">
              <a:spcBef>
                <a:spcPts val="0"/>
              </a:spcBef>
              <a:spcAft>
                <a:spcPts val="0"/>
              </a:spcAft>
              <a:buSzPts val="1100"/>
              <a:buFont typeface="Roboto Condensed Light"/>
              <a:buAutoNum type="alphaLcPeriod"/>
              <a:defRPr sz="1100"/>
            </a:lvl8pPr>
            <a:lvl9pPr marL="4114800" lvl="8" indent="-298450" rtl="0">
              <a:spcBef>
                <a:spcPts val="0"/>
              </a:spcBef>
              <a:spcAft>
                <a:spcPts val="0"/>
              </a:spcAft>
              <a:buSzPts val="1100"/>
              <a:buFont typeface="Roboto Condensed Light"/>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srcRect b="76502"/>
          <a:stretch>
            <a:fillRect/>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srcRect t="18732"/>
          <a:stretch>
            <a:fillRect/>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srcRect t="74536"/>
          <a:stretch>
            <a:fillRect/>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srcRect l="72995" t="57352" r="3413"/>
          <a:stretch>
            <a:fillRect/>
          </a:stretch>
        </p:blipFill>
        <p:spPr>
          <a:xfrm>
            <a:off x="738333" y="1880266"/>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00621" y="1602798"/>
            <a:ext cx="5855700" cy="2093100"/>
          </a:xfrm>
          <a:prstGeom prst="rect">
            <a:avLst/>
          </a:prstGeom>
        </p:spPr>
        <p:txBody>
          <a:bodyPr spcFirstLastPara="1" wrap="square" lIns="91425" tIns="91425" rIns="91425" bIns="91425" anchor="b" anchorCtr="0">
            <a:noAutofit/>
          </a:bodyPr>
          <a:lstStyle/>
          <a:p>
            <a:pPr algn="l"/>
            <a:r>
              <a:rPr lang="en-US" sz="4800" b="1" i="0" dirty="0">
                <a:solidFill>
                  <a:schemeClr val="tx1"/>
                </a:solidFill>
                <a:effectLst/>
                <a:latin typeface="-apple-system"/>
              </a:rPr>
              <a:t>The Social Factor </a:t>
            </a:r>
            <a:r>
              <a:rPr lang="en-US" sz="4800" b="1" i="0" dirty="0">
                <a:solidFill>
                  <a:schemeClr val="bg1"/>
                </a:solidFill>
                <a:effectLst/>
                <a:latin typeface="-apple-system"/>
              </a:rPr>
              <a:t>of Death in the Philippines</a:t>
            </a:r>
          </a:p>
        </p:txBody>
      </p:sp>
      <p:grpSp>
        <p:nvGrpSpPr>
          <p:cNvPr id="302" name="Google Shape;302;p36"/>
          <p:cNvGrpSpPr/>
          <p:nvPr/>
        </p:nvGrpSpPr>
        <p:grpSpPr>
          <a:xfrm rot="2700000">
            <a:off x="7752297" y="2639816"/>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grpSp>
        <p:nvGrpSpPr>
          <p:cNvPr id="312" name="Google Shape;312;p36"/>
          <p:cNvGrpSpPr/>
          <p:nvPr/>
        </p:nvGrpSpPr>
        <p:grpSpPr>
          <a:xfrm>
            <a:off x="738383" y="1875191"/>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95" y="241935"/>
            <a:ext cx="8448675" cy="700405"/>
          </a:xfrm>
        </p:spPr>
        <p:txBody>
          <a:bodyPr/>
          <a:lstStyle/>
          <a:p>
            <a:r>
              <a:rPr lang="en-PH" altLang="en-US" sz="2800">
                <a:sym typeface="+mn-ea"/>
              </a:rPr>
              <a:t>Maternal deaths 2006 to 2015</a:t>
            </a:r>
            <a:br>
              <a:rPr lang="en-PH" altLang="en-US" sz="2800"/>
            </a:br>
            <a:endParaRPr lang="en-PH" altLang="en-US" sz="2800"/>
          </a:p>
        </p:txBody>
      </p:sp>
      <p:pic>
        <p:nvPicPr>
          <p:cNvPr id="15" name="Picture 14"/>
          <p:cNvPicPr>
            <a:picLocks noChangeAspect="1"/>
          </p:cNvPicPr>
          <p:nvPr/>
        </p:nvPicPr>
        <p:blipFill>
          <a:blip r:embed="rId2"/>
          <a:stretch>
            <a:fillRect/>
          </a:stretch>
        </p:blipFill>
        <p:spPr>
          <a:xfrm>
            <a:off x="442595" y="1045845"/>
            <a:ext cx="8448675" cy="3816350"/>
          </a:xfrm>
          <a:prstGeom prst="rect">
            <a:avLst/>
          </a:prstGeom>
        </p:spPr>
      </p:pic>
      <p:pic>
        <p:nvPicPr>
          <p:cNvPr id="4" name="Picture 3">
            <a:extLst>
              <a:ext uri="{FF2B5EF4-FFF2-40B4-BE49-F238E27FC236}">
                <a16:creationId xmlns:a16="http://schemas.microsoft.com/office/drawing/2014/main" id="{1F4C8281-B90B-4628-B561-16ED0A5EBBE8}"/>
              </a:ext>
            </a:extLst>
          </p:cNvPr>
          <p:cNvPicPr>
            <a:picLocks noChangeAspect="1"/>
          </p:cNvPicPr>
          <p:nvPr/>
        </p:nvPicPr>
        <p:blipFill>
          <a:blip r:embed="rId3"/>
          <a:stretch>
            <a:fillRect/>
          </a:stretch>
        </p:blipFill>
        <p:spPr>
          <a:xfrm>
            <a:off x="442595" y="1045845"/>
            <a:ext cx="8448676" cy="3816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95" y="206375"/>
            <a:ext cx="8039100" cy="700405"/>
          </a:xfrm>
        </p:spPr>
        <p:txBody>
          <a:bodyPr/>
          <a:lstStyle/>
          <a:p>
            <a:r>
              <a:rPr lang="en-PH" altLang="en-US" sz="3200">
                <a:sym typeface="+mn-ea"/>
              </a:rPr>
              <a:t>Maternal mortality in CALABARZON</a:t>
            </a:r>
            <a:br>
              <a:rPr lang="en-PH" altLang="en-US" sz="3200"/>
            </a:br>
            <a:endParaRPr lang="en-PH" altLang="en-US" sz="3200"/>
          </a:p>
        </p:txBody>
      </p:sp>
      <p:pic>
        <p:nvPicPr>
          <p:cNvPr id="4" name="Picture 3" descr="Chart, pie chart&#10;&#10;Description automatically generated"/>
          <p:cNvPicPr>
            <a:picLocks noChangeAspect="1"/>
          </p:cNvPicPr>
          <p:nvPr/>
        </p:nvPicPr>
        <p:blipFill>
          <a:blip r:embed="rId2"/>
          <a:stretch>
            <a:fillRect/>
          </a:stretch>
        </p:blipFill>
        <p:spPr>
          <a:xfrm>
            <a:off x="308610" y="1066165"/>
            <a:ext cx="8383905" cy="3844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70565"/>
            <a:ext cx="7717500" cy="700500"/>
          </a:xfrm>
        </p:spPr>
        <p:txBody>
          <a:bodyPr/>
          <a:lstStyle/>
          <a:p>
            <a:r>
              <a:rPr lang="en-PH" altLang="en-US" sz="2800"/>
              <a:t>Newborns Moratlity Rate 2006 to 2015</a:t>
            </a:r>
          </a:p>
        </p:txBody>
      </p:sp>
      <p:pic>
        <p:nvPicPr>
          <p:cNvPr id="2050" name="Picture 2">
            <a:extLst>
              <a:ext uri="{FF2B5EF4-FFF2-40B4-BE49-F238E27FC236}">
                <a16:creationId xmlns:a16="http://schemas.microsoft.com/office/drawing/2014/main" id="{408BF1AC-1F0B-4302-80FA-EFF9340E0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 y="779780"/>
            <a:ext cx="8115299" cy="4100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90" y="194695"/>
            <a:ext cx="7717500" cy="700500"/>
          </a:xfrm>
        </p:spPr>
        <p:txBody>
          <a:bodyPr/>
          <a:lstStyle/>
          <a:p>
            <a:r>
              <a:rPr lang="en-PH" altLang="en-US" sz="3200"/>
              <a:t>Newborn Mortality 2006 to 2015</a:t>
            </a:r>
          </a:p>
        </p:txBody>
      </p:sp>
      <p:pic>
        <p:nvPicPr>
          <p:cNvPr id="1028" name="Picture 4">
            <a:extLst>
              <a:ext uri="{FF2B5EF4-FFF2-40B4-BE49-F238E27FC236}">
                <a16:creationId xmlns:a16="http://schemas.microsoft.com/office/drawing/2014/main" id="{B061424E-355C-4097-B055-A8A49A881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15" y="895195"/>
            <a:ext cx="8426450" cy="3963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58500"/>
            <a:ext cx="7717500" cy="700500"/>
          </a:xfrm>
        </p:spPr>
        <p:txBody>
          <a:bodyPr/>
          <a:lstStyle/>
          <a:p>
            <a:r>
              <a:rPr lang="en-PH" altLang="en-US" sz="2800"/>
              <a:t>Newborn Mortality in CALABARZON</a:t>
            </a:r>
          </a:p>
        </p:txBody>
      </p:sp>
      <p:pic>
        <p:nvPicPr>
          <p:cNvPr id="4" name="Picture 3"/>
          <p:cNvPicPr>
            <a:picLocks noChangeAspect="1"/>
          </p:cNvPicPr>
          <p:nvPr/>
        </p:nvPicPr>
        <p:blipFill>
          <a:blip r:embed="rId2"/>
          <a:stretch>
            <a:fillRect/>
          </a:stretch>
        </p:blipFill>
        <p:spPr>
          <a:xfrm>
            <a:off x="938530" y="988695"/>
            <a:ext cx="7279005" cy="4000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18190"/>
            <a:ext cx="7717500" cy="700500"/>
          </a:xfrm>
        </p:spPr>
        <p:txBody>
          <a:bodyPr/>
          <a:lstStyle/>
          <a:p>
            <a:r>
              <a:rPr lang="en-PH" altLang="en-US"/>
              <a:t>Top 5 highest Cause of death</a:t>
            </a:r>
          </a:p>
        </p:txBody>
      </p:sp>
      <p:pic>
        <p:nvPicPr>
          <p:cNvPr id="4" name="Picture 3" descr="Chart, bar chart&#10;&#10;Description automatically generated"/>
          <p:cNvPicPr>
            <a:picLocks noChangeAspect="1"/>
          </p:cNvPicPr>
          <p:nvPr/>
        </p:nvPicPr>
        <p:blipFill>
          <a:blip r:embed="rId2"/>
          <a:stretch>
            <a:fillRect/>
          </a:stretch>
        </p:blipFill>
        <p:spPr>
          <a:xfrm>
            <a:off x="249555" y="1021080"/>
            <a:ext cx="8620760" cy="3931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7" name="Google Shape;347;p38"/>
          <p:cNvSpPr txBox="1">
            <a:spLocks noGrp="1"/>
          </p:cNvSpPr>
          <p:nvPr>
            <p:ph type="title"/>
          </p:nvPr>
        </p:nvSpPr>
        <p:spPr>
          <a:xfrm>
            <a:off x="315595" y="137795"/>
            <a:ext cx="8086725" cy="110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sym typeface="+mn-ea"/>
              </a:rPr>
              <a:t>Death Rate of Female caused by Diseases</a:t>
            </a:r>
            <a:br>
              <a:rPr lang="en-PH" dirty="0">
                <a:solidFill>
                  <a:schemeClr val="bg1"/>
                </a:solidFill>
              </a:rPr>
            </a:br>
            <a:endParaRPr dirty="0"/>
          </a:p>
        </p:txBody>
      </p:sp>
      <p:grpSp>
        <p:nvGrpSpPr>
          <p:cNvPr id="358" name="Google Shape;358;p38"/>
          <p:cNvGrpSpPr/>
          <p:nvPr/>
        </p:nvGrpSpPr>
        <p:grpSpPr>
          <a:xfrm rot="2700000">
            <a:off x="8266401" y="721240"/>
            <a:ext cx="328648" cy="328648"/>
            <a:chOff x="3006065" y="-1115369"/>
            <a:chExt cx="757955" cy="757955"/>
          </a:xfrm>
        </p:grpSpPr>
        <p:grpSp>
          <p:nvGrpSpPr>
            <p:cNvPr id="359" name="Google Shape;359;p38"/>
            <p:cNvGrpSpPr/>
            <p:nvPr/>
          </p:nvGrpSpPr>
          <p:grpSpPr>
            <a:xfrm rot="-5400000">
              <a:off x="3006065" y="-797866"/>
              <a:ext cx="440452" cy="440452"/>
              <a:chOff x="1853525" y="303875"/>
              <a:chExt cx="634200" cy="634200"/>
            </a:xfrm>
          </p:grpSpPr>
          <p:sp>
            <p:nvSpPr>
              <p:cNvPr id="360" name="Google Shape;360;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1" name="Google Shape;361;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2" name="Google Shape;362;p38"/>
            <p:cNvGrpSpPr/>
            <p:nvPr/>
          </p:nvGrpSpPr>
          <p:grpSpPr>
            <a:xfrm rot="-5400000">
              <a:off x="3164816" y="-956617"/>
              <a:ext cx="440452" cy="440452"/>
              <a:chOff x="1853525" y="303875"/>
              <a:chExt cx="634200" cy="634200"/>
            </a:xfrm>
          </p:grpSpPr>
          <p:sp>
            <p:nvSpPr>
              <p:cNvPr id="363" name="Google Shape;363;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4" name="Google Shape;364;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5" name="Google Shape;365;p38"/>
            <p:cNvGrpSpPr/>
            <p:nvPr/>
          </p:nvGrpSpPr>
          <p:grpSpPr>
            <a:xfrm rot="-5400000">
              <a:off x="3323568" y="-1115369"/>
              <a:ext cx="440452" cy="440452"/>
              <a:chOff x="1853525" y="303875"/>
              <a:chExt cx="634200" cy="634200"/>
            </a:xfrm>
          </p:grpSpPr>
          <p:sp>
            <p:nvSpPr>
              <p:cNvPr id="366" name="Google Shape;366;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7" name="Google Shape;367;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16" name="Arrow: Left 15"/>
          <p:cNvSpPr/>
          <p:nvPr/>
        </p:nvSpPr>
        <p:spPr>
          <a:xfrm flipH="1">
            <a:off x="796739" y="46863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4" name="Picture 3" descr="Chart, bar chart&#10;&#10;Description automatically generated"/>
          <p:cNvPicPr>
            <a:picLocks noChangeAspect="1"/>
          </p:cNvPicPr>
          <p:nvPr/>
        </p:nvPicPr>
        <p:blipFill>
          <a:blip r:embed="rId3"/>
          <a:stretch>
            <a:fillRect/>
          </a:stretch>
        </p:blipFill>
        <p:spPr>
          <a:xfrm>
            <a:off x="0" y="1239520"/>
            <a:ext cx="9144000" cy="3903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itle 2"/>
          <p:cNvSpPr>
            <a:spLocks noGrp="1"/>
          </p:cNvSpPr>
          <p:nvPr>
            <p:ph type="title" idx="2"/>
          </p:nvPr>
        </p:nvSpPr>
        <p:spPr/>
        <p:txBody>
          <a:bodyPr/>
          <a:lstStyle/>
          <a:p>
            <a:endParaRPr lang="en-US"/>
          </a:p>
        </p:txBody>
      </p:sp>
      <p:sp>
        <p:nvSpPr>
          <p:cNvPr id="6" name="Title 5"/>
          <p:cNvSpPr>
            <a:spLocks noGrp="1"/>
          </p:cNvSpPr>
          <p:nvPr>
            <p:ph type="title" idx="4"/>
          </p:nvPr>
        </p:nvSpPr>
        <p:spPr/>
        <p:txBody>
          <a:bodyPr/>
          <a:lstStyle/>
          <a:p>
            <a:endParaRPr lang="en-US"/>
          </a:p>
        </p:txBody>
      </p:sp>
      <p:sp>
        <p:nvSpPr>
          <p:cNvPr id="9" name="Title 8"/>
          <p:cNvSpPr>
            <a:spLocks noGrp="1"/>
          </p:cNvSpPr>
          <p:nvPr>
            <p:ph type="title" idx="7"/>
          </p:nvPr>
        </p:nvSpPr>
        <p:spPr/>
        <p:txBody>
          <a:bodyPr/>
          <a:lstStyle/>
          <a:p>
            <a:endParaRPr lang="en-US"/>
          </a:p>
        </p:txBody>
      </p:sp>
      <p:sp>
        <p:nvSpPr>
          <p:cNvPr id="12" name="Title 11"/>
          <p:cNvSpPr>
            <a:spLocks noGrp="1"/>
          </p:cNvSpPr>
          <p:nvPr>
            <p:ph type="title" idx="13"/>
          </p:nvPr>
        </p:nvSpPr>
        <p:spPr/>
        <p:txBody>
          <a:bodyPr/>
          <a:lstStyle/>
          <a:p>
            <a:endParaRPr lang="en-US"/>
          </a:p>
        </p:txBody>
      </p:sp>
      <p:sp>
        <p:nvSpPr>
          <p:cNvPr id="13" name="Subtitle 12"/>
          <p:cNvSpPr>
            <a:spLocks noGrp="1"/>
          </p:cNvSpPr>
          <p:nvPr>
            <p:ph type="subTitle" idx="14"/>
          </p:nvPr>
        </p:nvSpPr>
        <p:spPr/>
        <p:txBody>
          <a:bodyPr/>
          <a:lstStyle/>
          <a:p>
            <a:endParaRPr lang="en-US"/>
          </a:p>
        </p:txBody>
      </p:sp>
      <p:pic>
        <p:nvPicPr>
          <p:cNvPr id="16" name="Picture 15" descr="Chart, bar chart&#10;&#10;Description automatically generated"/>
          <p:cNvPicPr>
            <a:picLocks noChangeAspect="1"/>
          </p:cNvPicPr>
          <p:nvPr/>
        </p:nvPicPr>
        <p:blipFill>
          <a:blip r:embed="rId2"/>
          <a:stretch>
            <a:fillRect/>
          </a:stretch>
        </p:blipFill>
        <p:spPr>
          <a:xfrm>
            <a:off x="0" y="680720"/>
            <a:ext cx="9144000" cy="4462780"/>
          </a:xfrm>
          <a:prstGeom prst="rect">
            <a:avLst/>
          </a:prstGeom>
        </p:spPr>
      </p:pic>
      <p:sp>
        <p:nvSpPr>
          <p:cNvPr id="347" name="Google Shape;347;p38"/>
          <p:cNvSpPr txBox="1">
            <a:spLocks noGrp="1"/>
          </p:cNvSpPr>
          <p:nvPr/>
        </p:nvSpPr>
        <p:spPr>
          <a:xfrm>
            <a:off x="315595" y="137795"/>
            <a:ext cx="8658225" cy="5435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9pPr>
          </a:lstStyle>
          <a:p>
            <a:pPr marL="0" lvl="0" indent="0" algn="l" rtl="0">
              <a:spcBef>
                <a:spcPts val="0"/>
              </a:spcBef>
              <a:spcAft>
                <a:spcPts val="0"/>
              </a:spcAft>
              <a:buNone/>
            </a:pPr>
            <a:r>
              <a:rPr lang="en-US" dirty="0">
                <a:solidFill>
                  <a:schemeClr val="tx1"/>
                </a:solidFill>
                <a:sym typeface="+mn-ea"/>
              </a:rPr>
              <a:t>Death Rate of </a:t>
            </a:r>
            <a:r>
              <a:rPr lang="en-PH" altLang="en-US" dirty="0">
                <a:solidFill>
                  <a:schemeClr val="tx1"/>
                </a:solidFill>
                <a:sym typeface="+mn-ea"/>
              </a:rPr>
              <a:t>Male</a:t>
            </a:r>
            <a:r>
              <a:rPr lang="en-US" dirty="0">
                <a:solidFill>
                  <a:schemeClr val="tx1"/>
                </a:solidFill>
                <a:sym typeface="+mn-ea"/>
              </a:rPr>
              <a:t>caused by Diseases</a:t>
            </a:r>
            <a:br>
              <a:rPr lang="en-PH" dirty="0">
                <a:solidFill>
                  <a:schemeClr val="bg1"/>
                </a:solidFill>
              </a:rPr>
            </a:b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p:cNvSpPr txBox="1"/>
          <p:nvPr/>
        </p:nvSpPr>
        <p:spPr>
          <a:xfrm>
            <a:off x="404085" y="726698"/>
            <a:ext cx="3222357" cy="523220"/>
          </a:xfrm>
          <a:prstGeom prst="rect">
            <a:avLst/>
          </a:prstGeom>
          <a:noFill/>
        </p:spPr>
        <p:txBody>
          <a:bodyPr wrap="none" rtlCol="0">
            <a:spAutoFit/>
          </a:bodyPr>
          <a:lstStyle/>
          <a:p>
            <a:r>
              <a:rPr lang="en-US" sz="2800" dirty="0">
                <a:solidFill>
                  <a:schemeClr val="bg1"/>
                </a:solidFill>
              </a:rPr>
              <a:t>Possible Solutions:</a:t>
            </a:r>
            <a:endParaRPr lang="en-PH" sz="28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208" y="1405072"/>
            <a:ext cx="1421300" cy="1506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Days a Week Should You Workout? – Cleveland Clin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85" y="2474789"/>
            <a:ext cx="2013144" cy="168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ep Your Blood Pressure under Control|The Circ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51" y="1405072"/>
            <a:ext cx="1535308" cy="1509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LANCED-DIET Stamp Sign Text Word Logo Magenta Pink. Stock Photo, Picture  And Royalty Free Image. Image 676024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423" y="2040874"/>
            <a:ext cx="1742085" cy="1742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gn stop alcohol Stock Vector Image &amp; Art - Ala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6441" y="3068882"/>
            <a:ext cx="1742085" cy="1862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2" name="TextBox 1"/>
          <p:cNvSpPr txBox="1"/>
          <p:nvPr/>
        </p:nvSpPr>
        <p:spPr>
          <a:xfrm>
            <a:off x="1952625" y="2190750"/>
            <a:ext cx="4886274" cy="1015663"/>
          </a:xfrm>
          <a:prstGeom prst="rect">
            <a:avLst/>
          </a:prstGeom>
          <a:noFill/>
        </p:spPr>
        <p:txBody>
          <a:bodyPr wrap="none" rtlCol="0">
            <a:spAutoFit/>
          </a:bodyPr>
          <a:lstStyle/>
          <a:p>
            <a:r>
              <a:rPr lang="en-US" sz="6000" dirty="0"/>
              <a:t>THANK YOU!</a:t>
            </a:r>
            <a:endParaRPr lang="en-PH" sz="6000" dirty="0"/>
          </a:p>
        </p:txBody>
      </p:sp>
      <p:sp>
        <p:nvSpPr>
          <p:cNvPr id="3" name="TextBox 2"/>
          <p:cNvSpPr txBox="1"/>
          <p:nvPr/>
        </p:nvSpPr>
        <p:spPr>
          <a:xfrm>
            <a:off x="6400119" y="4139616"/>
            <a:ext cx="2315057" cy="738664"/>
          </a:xfrm>
          <a:prstGeom prst="rect">
            <a:avLst/>
          </a:prstGeom>
          <a:noFill/>
        </p:spPr>
        <p:txBody>
          <a:bodyPr wrap="none" rtlCol="0">
            <a:spAutoFit/>
          </a:bodyPr>
          <a:lstStyle/>
          <a:p>
            <a:r>
              <a:rPr lang="en-US" dirty="0"/>
              <a:t>Arcega, Glenn Emerson P.</a:t>
            </a:r>
            <a:br>
              <a:rPr lang="en-US" dirty="0"/>
            </a:br>
            <a:r>
              <a:rPr lang="en-US" dirty="0"/>
              <a:t>Fabonan, Kirt Sywin P.</a:t>
            </a:r>
            <a:br>
              <a:rPr lang="en-US" dirty="0"/>
            </a:br>
            <a:r>
              <a:rPr lang="en-US" dirty="0"/>
              <a:t>Manalo, John Louis P</a:t>
            </a: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sp>
        <p:nvSpPr>
          <p:cNvPr id="327" name="Google Shape;327;p37"/>
          <p:cNvSpPr txBox="1">
            <a:spLocks noGrp="1"/>
          </p:cNvSpPr>
          <p:nvPr>
            <p:ph type="body" idx="1"/>
          </p:nvPr>
        </p:nvSpPr>
        <p:spPr>
          <a:xfrm>
            <a:off x="713225" y="1240049"/>
            <a:ext cx="7717500" cy="34367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Research plays an important role in learning how to prevent and treat illnesses and has the potential to help improve care for people around the world. The Importance of Health Research like privacy, health research has high value to society. </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apple-system"/>
              </a:rPr>
              <a:t>H</a:t>
            </a:r>
            <a:r>
              <a:rPr lang="en-US" sz="1400" b="0" i="0" dirty="0">
                <a:solidFill>
                  <a:schemeClr val="tx1"/>
                </a:solidFill>
                <a:effectLst/>
                <a:latin typeface="-apple-system"/>
              </a:rPr>
              <a:t>ealth is one of the most important keys for us to be given a good and safe life, that our life can be comfortable with a simple compliance to our good.</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According to the Philippines Statistics Authority, the reported deaths in 2017 reached 579,237, a decrease of 0.5 percent than the previous year’s 582,183 deaths. This is equivalent to a crude death rate (CDR) of 5.5, or about six (6) persons per thousand population. In 2017, an average of 1,587 persons died daily. This translates to 66 deaths per hour or one (1) per minute. The number of deaths from 2008 to 2016 showed an increasing trend but slightly declined in 2017. The increase during the ten-year period is about a quarter, or 25.5 percent, from 461,581 in 2008 to 579,237 in 2017.</a:t>
            </a:r>
            <a:endParaRPr sz="14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of the Statement</a:t>
            </a:r>
            <a:endParaRPr dirty="0"/>
          </a:p>
        </p:txBody>
      </p:sp>
      <p:sp>
        <p:nvSpPr>
          <p:cNvPr id="327" name="Google Shape;327;p37"/>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0" i="0" dirty="0">
                <a:solidFill>
                  <a:schemeClr val="tx1"/>
                </a:solidFill>
                <a:effectLst/>
                <a:latin typeface="-apple-system"/>
              </a:rPr>
              <a:t>Identifying the highest cases of death in a specific region and raising </a:t>
            </a:r>
            <a:r>
              <a:rPr lang="en-US" sz="4400" b="1" i="0" dirty="0">
                <a:solidFill>
                  <a:schemeClr val="bg1"/>
                </a:solidFill>
                <a:effectLst/>
                <a:latin typeface="-apple-system"/>
              </a:rPr>
              <a:t>awareness to lessen death.</a:t>
            </a:r>
            <a:endParaRPr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Expected Output</a:t>
            </a:r>
            <a:endParaRPr dirty="0"/>
          </a:p>
        </p:txBody>
      </p:sp>
      <p:sp>
        <p:nvSpPr>
          <p:cNvPr id="327" name="Google Shape;327;p37"/>
          <p:cNvSpPr txBox="1">
            <a:spLocks noGrp="1"/>
          </p:cNvSpPr>
          <p:nvPr>
            <p:ph type="body" idx="1"/>
          </p:nvPr>
        </p:nvSpPr>
        <p:spPr>
          <a:xfrm>
            <a:off x="713225" y="1240050"/>
            <a:ext cx="7717500" cy="352245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When the analysis findings are established and show a correlation between various factors and when those findings are deteriorating, they can be utilized to disseminate preventative measures to lower the probability of dying from that cause. </a:t>
            </a:r>
          </a:p>
          <a:p>
            <a:pPr marL="342900" lvl="0" indent="-342900" algn="l" rtl="0">
              <a:spcBef>
                <a:spcPts val="0"/>
              </a:spcBef>
              <a:spcAft>
                <a:spcPts val="0"/>
              </a:spcAft>
              <a:buFont typeface="Arial" panose="020B0604020202020204" pitchFamily="34" charset="0"/>
              <a:buChar char="•"/>
            </a:pP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It can also aid in future research to develop a strong strategic plan.</a:t>
            </a:r>
            <a:endParaRPr sz="24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0" y="218440"/>
            <a:ext cx="7717790" cy="1093470"/>
          </a:xfrm>
        </p:spPr>
        <p:txBody>
          <a:bodyPr/>
          <a:lstStyle/>
          <a:p>
            <a:r>
              <a:rPr lang="en-PH" altLang="en-US"/>
              <a:t>Increasing the Number Of Deaths From 2000 to 2018</a:t>
            </a:r>
          </a:p>
        </p:txBody>
      </p:sp>
      <p:pic>
        <p:nvPicPr>
          <p:cNvPr id="4" name="Picture 3"/>
          <p:cNvPicPr>
            <a:picLocks noChangeAspect="1"/>
          </p:cNvPicPr>
          <p:nvPr/>
        </p:nvPicPr>
        <p:blipFill>
          <a:blip r:embed="rId2"/>
          <a:stretch>
            <a:fillRect/>
          </a:stretch>
        </p:blipFill>
        <p:spPr>
          <a:xfrm>
            <a:off x="414020" y="1401445"/>
            <a:ext cx="8315325" cy="325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40" y="254000"/>
            <a:ext cx="8098155" cy="700405"/>
          </a:xfrm>
        </p:spPr>
        <p:txBody>
          <a:bodyPr/>
          <a:lstStyle/>
          <a:p>
            <a:r>
              <a:rPr lang="en-PH" altLang="en-US" sz="2800"/>
              <a:t>Infant deaths history from 2000 to 2018</a:t>
            </a:r>
          </a:p>
        </p:txBody>
      </p:sp>
      <p:pic>
        <p:nvPicPr>
          <p:cNvPr id="4" name="Picture 3"/>
          <p:cNvPicPr>
            <a:picLocks noChangeAspect="1"/>
          </p:cNvPicPr>
          <p:nvPr/>
        </p:nvPicPr>
        <p:blipFill>
          <a:blip r:embed="rId2"/>
          <a:stretch>
            <a:fillRect/>
          </a:stretch>
        </p:blipFill>
        <p:spPr>
          <a:xfrm>
            <a:off x="231140" y="1109980"/>
            <a:ext cx="8568055" cy="3866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30255"/>
            <a:ext cx="7717500" cy="700500"/>
          </a:xfrm>
        </p:spPr>
        <p:txBody>
          <a:bodyPr/>
          <a:lstStyle/>
          <a:p>
            <a:r>
              <a:rPr lang="en-PH" altLang="en-US"/>
              <a:t>Infant mortality 2006 to 2015</a:t>
            </a:r>
          </a:p>
        </p:txBody>
      </p:sp>
      <p:pic>
        <p:nvPicPr>
          <p:cNvPr id="15" name="Picture 14"/>
          <p:cNvPicPr>
            <a:picLocks noChangeAspect="1"/>
          </p:cNvPicPr>
          <p:nvPr/>
        </p:nvPicPr>
        <p:blipFill>
          <a:blip r:embed="rId2"/>
          <a:stretch>
            <a:fillRect/>
          </a:stretch>
        </p:blipFill>
        <p:spPr>
          <a:xfrm>
            <a:off x="295275" y="1122045"/>
            <a:ext cx="8553450" cy="387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6125"/>
            <a:ext cx="7717500" cy="700500"/>
          </a:xfrm>
        </p:spPr>
        <p:txBody>
          <a:bodyPr/>
          <a:lstStyle/>
          <a:p>
            <a:r>
              <a:rPr lang="en-PH" altLang="en-US" sz="3200"/>
              <a:t>Infant mortality in CALABARZON</a:t>
            </a:r>
          </a:p>
        </p:txBody>
      </p:sp>
      <p:pic>
        <p:nvPicPr>
          <p:cNvPr id="16" name="Picture 15" descr="Chart, pie chart&#10;&#10;Description automatically generated"/>
          <p:cNvPicPr>
            <a:picLocks noChangeAspect="1"/>
          </p:cNvPicPr>
          <p:nvPr/>
        </p:nvPicPr>
        <p:blipFill>
          <a:blip r:embed="rId2"/>
          <a:stretch>
            <a:fillRect/>
          </a:stretch>
        </p:blipFill>
        <p:spPr>
          <a:xfrm>
            <a:off x="213360" y="907415"/>
            <a:ext cx="8680450" cy="3979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35" y="219710"/>
            <a:ext cx="8451215" cy="700405"/>
          </a:xfrm>
        </p:spPr>
        <p:txBody>
          <a:bodyPr/>
          <a:lstStyle/>
          <a:p>
            <a:r>
              <a:rPr lang="en-PH" altLang="en-US" sz="2800">
                <a:sym typeface="+mn-ea"/>
              </a:rPr>
              <a:t>Maternal deaths history from 2000 to 2018</a:t>
            </a:r>
            <a:br>
              <a:rPr lang="en-PH" altLang="en-US" sz="2800"/>
            </a:br>
            <a:endParaRPr lang="en-PH" altLang="en-US" sz="2800"/>
          </a:p>
        </p:txBody>
      </p:sp>
      <p:sp>
        <p:nvSpPr>
          <p:cNvPr id="3" name="Text Placeholder 2"/>
          <p:cNvSpPr>
            <a:spLocks noGrp="1"/>
          </p:cNvSpPr>
          <p:nvPr>
            <p:ph type="body" idx="1"/>
          </p:nvPr>
        </p:nvSpPr>
        <p:spPr/>
        <p:txBody>
          <a:bodyPr/>
          <a:lstStyle/>
          <a:p>
            <a:endParaRPr lang="en-US"/>
          </a:p>
        </p:txBody>
      </p:sp>
      <p:pic>
        <p:nvPicPr>
          <p:cNvPr id="15" name="Picture 14"/>
          <p:cNvPicPr>
            <a:picLocks noChangeAspect="1"/>
          </p:cNvPicPr>
          <p:nvPr/>
        </p:nvPicPr>
        <p:blipFill>
          <a:blip r:embed="rId2"/>
          <a:stretch>
            <a:fillRect/>
          </a:stretch>
        </p:blipFill>
        <p:spPr>
          <a:xfrm>
            <a:off x="400050" y="1050925"/>
            <a:ext cx="8343900" cy="3902075"/>
          </a:xfrm>
          <a:prstGeom prst="rect">
            <a:avLst/>
          </a:prstGeom>
        </p:spPr>
      </p:pic>
    </p:spTree>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386</Words>
  <Application>Microsoft Office PowerPoint</Application>
  <PresentationFormat>On-screen Show (16:9)</PresentationFormat>
  <Paragraphs>29</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Lexend Deca</vt:lpstr>
      <vt:lpstr>Livvic</vt:lpstr>
      <vt:lpstr>Roboto</vt:lpstr>
      <vt:lpstr>Roboto Condensed Light</vt:lpstr>
      <vt:lpstr>Debate on the Death Penalty for Law Students by Slidesgo</vt:lpstr>
      <vt:lpstr>The Social Factor of Death in the Philippines</vt:lpstr>
      <vt:lpstr>Introduction</vt:lpstr>
      <vt:lpstr>Problem of the Statement</vt:lpstr>
      <vt:lpstr>Expected Output</vt:lpstr>
      <vt:lpstr>Increasing the Number Of Deaths From 2000 to 2018</vt:lpstr>
      <vt:lpstr>Infant deaths history from 2000 to 2018</vt:lpstr>
      <vt:lpstr>Infant mortality 2006 to 2015</vt:lpstr>
      <vt:lpstr>Infant mortality in CALABARZON</vt:lpstr>
      <vt:lpstr>Maternal deaths history from 2000 to 2018 </vt:lpstr>
      <vt:lpstr>Maternal deaths 2006 to 2015 </vt:lpstr>
      <vt:lpstr>Maternal mortality in CALABARZON </vt:lpstr>
      <vt:lpstr>Newborns Moratlity Rate 2006 to 2015</vt:lpstr>
      <vt:lpstr>Newborn Mortality 2006 to 2015</vt:lpstr>
      <vt:lpstr>Newborn Mortality in CALABARZON</vt:lpstr>
      <vt:lpstr>Top 5 highest Cause of death</vt:lpstr>
      <vt:lpstr>Death Rate of Female caused by Diseases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Factor of Death in the Philippines</dc:title>
  <dc:creator/>
  <cp:lastModifiedBy>John Louis Manalo</cp:lastModifiedBy>
  <cp:revision>19</cp:revision>
  <dcterms:created xsi:type="dcterms:W3CDTF">2023-05-23T03:42:48Z</dcterms:created>
  <dcterms:modified xsi:type="dcterms:W3CDTF">2023-05-23T09:11:05Z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8FA1896CCF9E44F09D73FCE48F3B3EAE</vt:lpwstr>
  </property>
  <property fmtid="{D5CDD505-2E9C-101B-9397-08002B2CF9AE}" pid="3" name="KSOProductBuildVer">
    <vt:lpwstr>1033-11.2.0.11513</vt:lpwstr>
  </property>
</Properties>
</file>