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118F6-442F-4485-8CC3-8EBB0F63C785}" v="15" dt="2023-06-21T02:55:30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Nader Arruda Junior" userId="c93c56b8-c2eb-4a22-ae0f-e3079213f826" providerId="ADAL" clId="{D09118F6-442F-4485-8CC3-8EBB0F63C785}"/>
    <pc:docChg chg="undo custSel delSld modSld modMainMaster">
      <pc:chgData name="Luiz Nader Arruda Junior" userId="c93c56b8-c2eb-4a22-ae0f-e3079213f826" providerId="ADAL" clId="{D09118F6-442F-4485-8CC3-8EBB0F63C785}" dt="2023-06-21T02:58:27.220" v="310" actId="14100"/>
      <pc:docMkLst>
        <pc:docMk/>
      </pc:docMkLst>
      <pc:sldChg chg="addSp delSp modSp mod setBg setClrOvrMap">
        <pc:chgData name="Luiz Nader Arruda Junior" userId="c93c56b8-c2eb-4a22-ae0f-e3079213f826" providerId="ADAL" clId="{D09118F6-442F-4485-8CC3-8EBB0F63C785}" dt="2023-06-21T02:58:27.220" v="310" actId="14100"/>
        <pc:sldMkLst>
          <pc:docMk/>
          <pc:sldMk cId="1242365040" sldId="263"/>
        </pc:sldMkLst>
        <pc:spChg chg="add mod">
          <ac:chgData name="Luiz Nader Arruda Junior" userId="c93c56b8-c2eb-4a22-ae0f-e3079213f826" providerId="ADAL" clId="{D09118F6-442F-4485-8CC3-8EBB0F63C785}" dt="2023-06-21T02:27:00.625" v="80" actId="1076"/>
          <ac:spMkLst>
            <pc:docMk/>
            <pc:sldMk cId="1242365040" sldId="263"/>
            <ac:spMk id="3" creationId="{1A09F306-0DBD-EE32-DC97-76605192A39A}"/>
          </ac:spMkLst>
        </pc:spChg>
        <pc:spChg chg="add mod">
          <ac:chgData name="Luiz Nader Arruda Junior" userId="c93c56b8-c2eb-4a22-ae0f-e3079213f826" providerId="ADAL" clId="{D09118F6-442F-4485-8CC3-8EBB0F63C785}" dt="2023-06-21T02:26:41.621" v="65" actId="1076"/>
          <ac:spMkLst>
            <pc:docMk/>
            <pc:sldMk cId="1242365040" sldId="263"/>
            <ac:spMk id="4" creationId="{4FEC3533-5F9D-8960-72F6-3C33020EE981}"/>
          </ac:spMkLst>
        </pc:spChg>
        <pc:spChg chg="mod ord">
          <ac:chgData name="Luiz Nader Arruda Junior" userId="c93c56b8-c2eb-4a22-ae0f-e3079213f826" providerId="ADAL" clId="{D09118F6-442F-4485-8CC3-8EBB0F63C785}" dt="2023-06-21T02:58:27.220" v="310" actId="14100"/>
          <ac:spMkLst>
            <pc:docMk/>
            <pc:sldMk cId="1242365040" sldId="263"/>
            <ac:spMk id="5" creationId="{E2A3CA64-96FF-DF0B-B8C6-E0E6A905EE8D}"/>
          </ac:spMkLst>
        </pc:spChg>
        <pc:spChg chg="add del mod">
          <ac:chgData name="Luiz Nader Arruda Junior" userId="c93c56b8-c2eb-4a22-ae0f-e3079213f826" providerId="ADAL" clId="{D09118F6-442F-4485-8CC3-8EBB0F63C785}" dt="2023-06-21T02:54:25.189" v="227" actId="478"/>
          <ac:spMkLst>
            <pc:docMk/>
            <pc:sldMk cId="1242365040" sldId="263"/>
            <ac:spMk id="6" creationId="{5E435664-A22A-5F9C-98BD-FCB736FF572D}"/>
          </ac:spMkLst>
        </pc:spChg>
        <pc:spChg chg="del mod">
          <ac:chgData name="Luiz Nader Arruda Junior" userId="c93c56b8-c2eb-4a22-ae0f-e3079213f826" providerId="ADAL" clId="{D09118F6-442F-4485-8CC3-8EBB0F63C785}" dt="2023-06-21T02:21:49.364" v="3" actId="478"/>
          <ac:spMkLst>
            <pc:docMk/>
            <pc:sldMk cId="1242365040" sldId="263"/>
            <ac:spMk id="8" creationId="{3FC4CB7B-1F5E-79E0-9772-60013EC52268}"/>
          </ac:spMkLst>
        </pc:spChg>
        <pc:spChg chg="add mod">
          <ac:chgData name="Luiz Nader Arruda Junior" userId="c93c56b8-c2eb-4a22-ae0f-e3079213f826" providerId="ADAL" clId="{D09118F6-442F-4485-8CC3-8EBB0F63C785}" dt="2023-06-21T02:58:11.797" v="309" actId="1076"/>
          <ac:spMkLst>
            <pc:docMk/>
            <pc:sldMk cId="1242365040" sldId="263"/>
            <ac:spMk id="9" creationId="{15CC2D2E-464E-4E31-86ED-3DBA7D8AD992}"/>
          </ac:spMkLst>
        </pc:spChg>
        <pc:spChg chg="del">
          <ac:chgData name="Luiz Nader Arruda Junior" userId="c93c56b8-c2eb-4a22-ae0f-e3079213f826" providerId="ADAL" clId="{D09118F6-442F-4485-8CC3-8EBB0F63C785}" dt="2023-06-21T02:22:32.161" v="8" actId="26606"/>
          <ac:spMkLst>
            <pc:docMk/>
            <pc:sldMk cId="1242365040" sldId="263"/>
            <ac:spMk id="12" creationId="{0671A8AE-40A1-4631-A6B8-581AFF065482}"/>
          </ac:spMkLst>
        </pc:spChg>
        <pc:spChg chg="del">
          <ac:chgData name="Luiz Nader Arruda Junior" userId="c93c56b8-c2eb-4a22-ae0f-e3079213f826" providerId="ADAL" clId="{D09118F6-442F-4485-8CC3-8EBB0F63C785}" dt="2023-06-21T02:22:32.161" v="8" actId="26606"/>
          <ac:spMkLst>
            <pc:docMk/>
            <pc:sldMk cId="1242365040" sldId="263"/>
            <ac:spMk id="14" creationId="{AB58EF07-17C2-48CF-ABB0-EEF1F17CB8F0}"/>
          </ac:spMkLst>
        </pc:spChg>
        <pc:spChg chg="del">
          <ac:chgData name="Luiz Nader Arruda Junior" userId="c93c56b8-c2eb-4a22-ae0f-e3079213f826" providerId="ADAL" clId="{D09118F6-442F-4485-8CC3-8EBB0F63C785}" dt="2023-06-21T02:22:32.161" v="8" actId="26606"/>
          <ac:spMkLst>
            <pc:docMk/>
            <pc:sldMk cId="1242365040" sldId="263"/>
            <ac:spMk id="16" creationId="{AF2F604E-43BE-4DC3-B983-E071523364F8}"/>
          </ac:spMkLst>
        </pc:spChg>
        <pc:spChg chg="del">
          <ac:chgData name="Luiz Nader Arruda Junior" userId="c93c56b8-c2eb-4a22-ae0f-e3079213f826" providerId="ADAL" clId="{D09118F6-442F-4485-8CC3-8EBB0F63C785}" dt="2023-06-21T02:22:32.161" v="8" actId="26606"/>
          <ac:spMkLst>
            <pc:docMk/>
            <pc:sldMk cId="1242365040" sldId="263"/>
            <ac:spMk id="18" creationId="{08C9B587-E65E-4B52-B37C-ABEBB6E87928}"/>
          </ac:spMkLst>
        </pc:spChg>
        <pc:spChg chg="add">
          <ac:chgData name="Luiz Nader Arruda Junior" userId="c93c56b8-c2eb-4a22-ae0f-e3079213f826" providerId="ADAL" clId="{D09118F6-442F-4485-8CC3-8EBB0F63C785}" dt="2023-06-21T02:22:32.161" v="8" actId="26606"/>
          <ac:spMkLst>
            <pc:docMk/>
            <pc:sldMk cId="1242365040" sldId="263"/>
            <ac:spMk id="23" creationId="{0A597D97-203B-498B-95D3-E90DC961039F}"/>
          </ac:spMkLst>
        </pc:spChg>
        <pc:spChg chg="add">
          <ac:chgData name="Luiz Nader Arruda Junior" userId="c93c56b8-c2eb-4a22-ae0f-e3079213f826" providerId="ADAL" clId="{D09118F6-442F-4485-8CC3-8EBB0F63C785}" dt="2023-06-21T02:22:32.161" v="8" actId="26606"/>
          <ac:spMkLst>
            <pc:docMk/>
            <pc:sldMk cId="1242365040" sldId="263"/>
            <ac:spMk id="25" creationId="{6A6EF10E-DF41-4BD3-8EB4-6F646531DC26}"/>
          </ac:spMkLst>
        </pc:spChg>
        <pc:picChg chg="add mod">
          <ac:chgData name="Luiz Nader Arruda Junior" userId="c93c56b8-c2eb-4a22-ae0f-e3079213f826" providerId="ADAL" clId="{D09118F6-442F-4485-8CC3-8EBB0F63C785}" dt="2023-06-21T02:26:28.512" v="64" actId="1076"/>
          <ac:picMkLst>
            <pc:docMk/>
            <pc:sldMk cId="1242365040" sldId="263"/>
            <ac:picMk id="2" creationId="{0DE50C32-419B-1AA2-0D95-364F0523BE93}"/>
          </ac:picMkLst>
        </pc:picChg>
        <pc:picChg chg="mod">
          <ac:chgData name="Luiz Nader Arruda Junior" userId="c93c56b8-c2eb-4a22-ae0f-e3079213f826" providerId="ADAL" clId="{D09118F6-442F-4485-8CC3-8EBB0F63C785}" dt="2023-06-21T02:52:04.631" v="117" actId="1076"/>
          <ac:picMkLst>
            <pc:docMk/>
            <pc:sldMk cId="1242365040" sldId="263"/>
            <ac:picMk id="7" creationId="{A4A551F8-EC15-4CCE-F62C-E01352765C78}"/>
          </ac:picMkLst>
        </pc:picChg>
        <pc:inkChg chg="add del">
          <ac:chgData name="Luiz Nader Arruda Junior" userId="c93c56b8-c2eb-4a22-ae0f-e3079213f826" providerId="ADAL" clId="{D09118F6-442F-4485-8CC3-8EBB0F63C785}" dt="2023-06-21T02:54:57.094" v="229" actId="9405"/>
          <ac:inkMkLst>
            <pc:docMk/>
            <pc:sldMk cId="1242365040" sldId="263"/>
            <ac:inkMk id="8" creationId="{A0AF7615-DC32-20C2-017C-F3D4A0683015}"/>
          </ac:inkMkLst>
        </pc:inkChg>
      </pc:sldChg>
      <pc:sldChg chg="del">
        <pc:chgData name="Luiz Nader Arruda Junior" userId="c93c56b8-c2eb-4a22-ae0f-e3079213f826" providerId="ADAL" clId="{D09118F6-442F-4485-8CC3-8EBB0F63C785}" dt="2023-06-21T02:23:18.683" v="13" actId="47"/>
        <pc:sldMkLst>
          <pc:docMk/>
          <pc:sldMk cId="2177220957" sldId="264"/>
        </pc:sldMkLst>
      </pc:sldChg>
      <pc:sldMasterChg chg="addSp modSp mod">
        <pc:chgData name="Luiz Nader Arruda Junior" userId="c93c56b8-c2eb-4a22-ae0f-e3079213f826" providerId="ADAL" clId="{D09118F6-442F-4485-8CC3-8EBB0F63C785}" dt="2023-06-21T02:28:00.567" v="111"/>
        <pc:sldMasterMkLst>
          <pc:docMk/>
          <pc:sldMasterMk cId="1079036606" sldId="2147483648"/>
        </pc:sldMasterMkLst>
        <pc:spChg chg="add mod ord modVis">
          <ac:chgData name="Luiz Nader Arruda Junior" userId="c93c56b8-c2eb-4a22-ae0f-e3079213f826" providerId="ADAL" clId="{D09118F6-442F-4485-8CC3-8EBB0F63C785}" dt="2023-06-21T02:28:00.567" v="111"/>
          <ac:spMkLst>
            <pc:docMk/>
            <pc:sldMasterMk cId="1079036606" sldId="2147483648"/>
            <ac:spMk id="7" creationId="{B16B30EA-D389-1EC7-1C5C-ADA5D4587B36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9540A-A81C-6C9E-2234-975428565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51D7B-ED91-B731-A924-A9132C597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DA940F-EA24-2DD0-A872-224561EF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61AD0-DA52-B01B-7830-F228BCE3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CA152-E1DE-DB6C-6707-A5EF6AA5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3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56E-147A-4E9C-00D4-13FB50EB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C05B7E-98ED-9193-33A6-CB1182CBB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6FBB0-C4AA-2BC3-5B16-80BFAA7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5AE0B-0830-7F0E-B55A-7D78EDB9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A8B2F-15AA-0622-780C-E45C87E9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6DC46-EA31-5CD1-79CF-98C0622CA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9099F3-BB45-611E-24E7-63E7B800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46BB9-B60A-F2BE-0B39-281FAF6B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7CA41-E98E-304E-0CB0-E4548932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0AD9F-061A-6DF8-2593-F7E6046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2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8160-AC85-C438-C8AA-F190802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77B8B-C5A7-91FE-4114-4FA7D2B9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16A7B-E724-14FE-5958-FBC9E16A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922D2-EF59-C955-F6E4-8830AC09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C18C-42E9-048A-0C38-8207BD40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9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3BD5-74F5-AD78-6FDB-2B9B6C82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0165A-2460-9AAE-7F88-8C8EA977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5981E-D436-2831-EE13-F1A56860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CF65F-DB14-8F1D-0015-32399A8F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DF9D2-B97D-6366-E099-0247A273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9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F7D36-DABF-CFF7-5618-FBDA730A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A836F-4A1E-44D2-CD74-F876A625C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4F9D7-0B3E-EF9B-2A4B-4F0EFA5B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7F98F-5EE9-AAF2-EB23-4F52B66D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CB35D-9F07-8537-C3D7-A2EF6D53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7F3A8-5A3B-E560-4C15-BAECFFBB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8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3F902-F68E-65A7-1D8D-124AA31E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47226-5365-C7D0-3DFD-AE437D7F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5B394D-2743-AE7E-2917-EAEC270D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D5B358-1410-0D54-889E-A15A140B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7C2058-FCDB-2B6E-C474-5DA830609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C59E68-B695-F565-A815-6A83F40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A78A6C-6A5D-006B-3E66-7C372A8F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A90642-134C-0097-6A8C-21AD16A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1A98-A88B-F2D0-EAD7-D28268F4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D17E7B-67CD-49D0-7170-D20DA89C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77149-AACC-68A0-7990-EC25427B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243182-AF99-7A0E-7AA7-2AAE7EA2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FDE268-C693-3962-A2AD-220FE8BB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67A153-F276-0AC1-226F-75592E34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5C3E15-0C98-FDF6-D04E-CA0009AF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19AF-3A54-538A-9377-65A4F5A1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0539E-FBFB-4680-D3A3-81318F9C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6858A-92C7-71F7-669F-94024E18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9A967-BED1-42B3-BCB7-79DDFA1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ABB54-CEA5-EC47-CF81-A42452DD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F7A748-235B-79BC-6D03-9FF9810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5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83EDA-3E6A-4C43-8239-74C0055B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F24895-EB28-9994-BC74-D1BEDE2FF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2B7FD6-BC23-6BA6-4E3E-85D6F08B8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70F90-0EB6-B52C-498E-7381E9A9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4DF15-CEB4-FF3C-558D-F89DF93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A4D5C-93A1-B5E1-6D00-47FB124E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AA3A70-4317-08A1-9664-D2BCA3DC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F9EABB-7EF5-C7D6-A469-930F1272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59A02-8205-D4BA-249A-AAE0B1E28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3E7E-FBF3-4B98-B1A9-164CCDC4879B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B2B3-485F-7669-D152-10F7C1A5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74279-621E-331C-6033-F41F52922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4F0-914F-44D0-BDD0-FC861F67A13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449420402,&quot;Placement&quot;:&quot;Footer&quot;,&quot;Top&quot;:515.9133,&quot;Left&quot;:362.063782,&quot;SlideWidth&quot;:960,&quot;SlideHeight&quot;:540}">
            <a:extLst>
              <a:ext uri="{FF2B5EF4-FFF2-40B4-BE49-F238E27FC236}">
                <a16:creationId xmlns:a16="http://schemas.microsoft.com/office/drawing/2014/main" id="{B16B30EA-D389-1EC7-1C5C-ADA5D4587B36}"/>
              </a:ext>
            </a:extLst>
          </p:cNvPr>
          <p:cNvSpPr txBox="1"/>
          <p:nvPr userDrawn="1"/>
        </p:nvSpPr>
        <p:spPr>
          <a:xfrm>
            <a:off x="4598210" y="6552099"/>
            <a:ext cx="2995581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FDC82F"/>
                </a:solidFill>
                <a:latin typeface="Arial Black" panose="020B0A04020102020204" pitchFamily="34" charset="0"/>
              </a:rPr>
              <a:t>CONFIDENCIAL \ Qualquer Usuário</a:t>
            </a:r>
          </a:p>
        </p:txBody>
      </p:sp>
    </p:spTree>
    <p:extLst>
      <p:ext uri="{BB962C8B-B14F-4D97-AF65-F5344CB8AC3E}">
        <p14:creationId xmlns:p14="http://schemas.microsoft.com/office/powerpoint/2010/main" val="107903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scode.dev/" TargetMode="External"/><Relationship Id="rId3" Type="http://schemas.openxmlformats.org/officeDocument/2006/relationships/hyperlink" Target="https://github.com/ICEI-PUC-Minas-PMV-ADS/pmv-ads-2023-1-e1-proj-web-t06-portal-financeiro" TargetMode="External"/><Relationship Id="rId7" Type="http://schemas.openxmlformats.org/officeDocument/2006/relationships/hyperlink" Target="https://teams.microsof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rgs/ICEI-PUC-Minas-PMV-ADS/projects/333" TargetMode="External"/><Relationship Id="rId5" Type="http://schemas.openxmlformats.org/officeDocument/2006/relationships/hyperlink" Target="https://www.figma.com/team_invite/redeem/m2iPoeeV0mD8wRWqAdBlXy" TargetMode="External"/><Relationship Id="rId4" Type="http://schemas.openxmlformats.org/officeDocument/2006/relationships/hyperlink" Target="https://github.com/ICEI-PUC-Minas-PMV-ADS/pmv-ads-2023-1-e1-proj-web-t06-portal-financeiro/tree/main/do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1EEA5926-7A09-9CDE-FEA9-4DB8032D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5" y="858805"/>
            <a:ext cx="3581400" cy="49911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BD1B1C-1998-C643-1617-68DBC6D0C519}"/>
              </a:ext>
            </a:extLst>
          </p:cNvPr>
          <p:cNvSpPr txBox="1"/>
          <p:nvPr/>
        </p:nvSpPr>
        <p:spPr>
          <a:xfrm>
            <a:off x="4238431" y="970381"/>
            <a:ext cx="7380514" cy="361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accent2"/>
                </a:solidFill>
                <a:effectLst/>
                <a:latin typeface="Söhne"/>
              </a:rPr>
              <a:t>A falta de uma educação financeira adequada cria uma sociedade vulnerável a diversos problemas: dificulta o desenvolvimento sustentável, gera um ciclo de endividamento e insegurança financeira, prejudica a tomada de decisões inteligentes e responsáveis sobre dinheiro e é um obstáculo para a conquista da estabilidade econômica e bem-estar financeiro do individuo.</a:t>
            </a:r>
            <a:endParaRPr lang="pt-BR" sz="2800" dirty="0">
              <a:solidFill>
                <a:schemeClr val="accent2"/>
              </a:solidFill>
            </a:endParaRPr>
          </a:p>
        </p:txBody>
      </p:sp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2EE1FEFA-F552-CE6B-2292-897B3D74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9" y="2791409"/>
            <a:ext cx="2396412" cy="23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CCE6-5100-B59E-453C-A8002DC5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28" y="1048624"/>
            <a:ext cx="11778143" cy="20972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b="1" i="0" cap="all" dirty="0">
                <a:solidFill>
                  <a:schemeClr val="accent2"/>
                </a:solidFill>
                <a:effectLst/>
                <a:latin typeface="Söhne"/>
              </a:rPr>
              <a:t>Conclusão da elaboração do projeto</a:t>
            </a:r>
            <a:br>
              <a:rPr lang="pt-BR" sz="2400" b="0" i="0" cap="all" dirty="0">
                <a:solidFill>
                  <a:schemeClr val="accent2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1B365B-2817-FE3A-6BB0-ACDAB0920388}"/>
              </a:ext>
            </a:extLst>
          </p:cNvPr>
          <p:cNvSpPr txBox="1"/>
          <p:nvPr/>
        </p:nvSpPr>
        <p:spPr>
          <a:xfrm>
            <a:off x="453005" y="1153486"/>
            <a:ext cx="1153206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accent2"/>
                </a:solidFill>
                <a:latin typeface="Söhne"/>
              </a:rPr>
              <a:t>Em relação aos pontos positivos, o projeto representou uma iniciativa louvável de disseminar conhecimentos financeiros e contribuir para a melhoria da educação financeira das pessoas. Isso proporciona um recurso acessível a um amplo público, ajudando a capacitar indivíduos a tomar decisões financeiras mais informadas e conscientes.</a:t>
            </a:r>
          </a:p>
          <a:p>
            <a:endParaRPr lang="pt-BR" sz="1700" b="1" dirty="0">
              <a:solidFill>
                <a:schemeClr val="accent2"/>
              </a:solidFill>
              <a:latin typeface="Söhne"/>
            </a:endParaRPr>
          </a:p>
          <a:p>
            <a:r>
              <a:rPr lang="pt-BR" sz="1700" b="1" dirty="0">
                <a:solidFill>
                  <a:schemeClr val="accent2"/>
                </a:solidFill>
                <a:latin typeface="Söhne"/>
              </a:rPr>
              <a:t>A criação de um site de educação financeira requereu um trabalho minucioso, desde a seleção e criação de conteúdo relevante até a implementação de recursos interativos. Foi necessário dedicar tempo e esforço para garantir que as informações sejam precisas, atualizadas e apresentadas de forma clara e compreensível para os usuários. Para um site dessa categoria alcançar um público significativo é um grande desafio, exigindo estratégias de marketing e divulgação eficazes.</a:t>
            </a:r>
          </a:p>
          <a:p>
            <a:endParaRPr lang="pt-BR" sz="1700" b="1" dirty="0">
              <a:solidFill>
                <a:schemeClr val="accent2"/>
              </a:solidFill>
              <a:latin typeface="Söhne"/>
            </a:endParaRPr>
          </a:p>
          <a:p>
            <a:r>
              <a:rPr lang="pt-BR" sz="1700" b="1" dirty="0">
                <a:solidFill>
                  <a:schemeClr val="accent2"/>
                </a:solidFill>
                <a:latin typeface="Söhne"/>
              </a:rPr>
              <a:t>Ao longo do processo, certamente houve aprendizados valiosos. Nós adquirimos um conhecimento mais aprofundado sobre educação financeira, ampliamos nossas habilidades na criação de conteúdo e design de website, além de ter desenvolvido uma compreensão mais sólida sobre as necessidades e interesses do público em relação ao tema. Além disso, enfrentamos e superamos os desafios ao longo do caminho e podemos ter fortalecido nossa resiliência e capacidade de adaptação.</a:t>
            </a:r>
          </a:p>
          <a:p>
            <a:endParaRPr lang="pt-BR" sz="1700" b="1" dirty="0">
              <a:solidFill>
                <a:schemeClr val="accent2"/>
              </a:solidFill>
              <a:latin typeface="Söhne"/>
            </a:endParaRPr>
          </a:p>
          <a:p>
            <a:r>
              <a:rPr lang="pt-BR" sz="1700" b="1" dirty="0">
                <a:solidFill>
                  <a:schemeClr val="accent2"/>
                </a:solidFill>
                <a:latin typeface="Söhne"/>
              </a:rPr>
              <a:t>No geral, a elaboração desse projeto sobre educação financeira é uma jornada repleta de oportunidades e desafios. </a:t>
            </a:r>
          </a:p>
          <a:p>
            <a:endParaRPr lang="pt-BR" sz="1700" b="1" dirty="0">
              <a:solidFill>
                <a:schemeClr val="accent2"/>
              </a:solidFill>
              <a:latin typeface="Söhne"/>
            </a:endParaRPr>
          </a:p>
          <a:p>
            <a:r>
              <a:rPr lang="pt-BR" sz="1700" b="1" dirty="0">
                <a:solidFill>
                  <a:schemeClr val="accent2"/>
                </a:solidFill>
                <a:latin typeface="Söhne"/>
              </a:rPr>
              <a:t>Ao finalizarmos esse site nos tornamos um agente de mudança na promoção da conscientização financeira e capacitação das pessoas. </a:t>
            </a:r>
          </a:p>
          <a:p>
            <a:endParaRPr lang="pt-BR" sz="1700" b="1" dirty="0">
              <a:solidFill>
                <a:schemeClr val="accent2"/>
              </a:solidFill>
              <a:latin typeface="Söhne"/>
            </a:endParaRPr>
          </a:p>
          <a:p>
            <a:r>
              <a:rPr lang="pt-BR" sz="1700" b="1" dirty="0">
                <a:solidFill>
                  <a:schemeClr val="accent2"/>
                </a:solidFill>
                <a:latin typeface="Söhne"/>
              </a:rPr>
              <a:t>O aprendizado adquirido e a satisfação de fornecer um recurso valioso para os outros são recompensas significativas.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7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C6123-2117-F65A-FD7F-8954B741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230188"/>
            <a:ext cx="2500618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2"/>
                </a:solidFill>
                <a:latin typeface="Söhne"/>
              </a:rPr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6D01E-0F0D-7353-C95A-326EF8AA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825625"/>
            <a:ext cx="10344325" cy="160337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chemeClr val="accent2"/>
                </a:solidFill>
                <a:effectLst/>
                <a:latin typeface="Söhne"/>
              </a:rPr>
              <a:t>O projeto Bolso Feliz tem como público alvo pessoas interessadas em administrar suas finanças de forma eficaz e alcançar seus objetivos financeiros independentemente de sua idade ou situação financeira.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chemeClr val="accent2"/>
                </a:solidFill>
                <a:effectLst/>
                <a:latin typeface="Söhne"/>
              </a:rPr>
              <a:t>    </a:t>
            </a:r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A6ED79A8-FF40-43DD-DA0E-C2F45D42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88" y="230188"/>
            <a:ext cx="3609975" cy="1343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655505-EF30-B3E2-1A6B-A1510507B015}"/>
              </a:ext>
            </a:extLst>
          </p:cNvPr>
          <p:cNvSpPr txBox="1"/>
          <p:nvPr/>
        </p:nvSpPr>
        <p:spPr>
          <a:xfrm>
            <a:off x="262854" y="2986480"/>
            <a:ext cx="115152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000" b="0" i="0" dirty="0">
                <a:solidFill>
                  <a:schemeClr val="accent2"/>
                </a:solidFill>
                <a:effectLst/>
                <a:latin typeface="Söhne"/>
              </a:rPr>
              <a:t>Jovens adultos que estão iniciando suas carreiras profissionais e tomando decisões financeiras importantes, como comprar sua primeira casa ou investir em um plano de aposentadoria.</a:t>
            </a:r>
          </a:p>
          <a:p>
            <a:pPr algn="l"/>
            <a:endParaRPr lang="pt-BR" sz="20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2000" b="0" i="0" dirty="0">
                <a:solidFill>
                  <a:schemeClr val="accent2"/>
                </a:solidFill>
                <a:effectLst/>
                <a:latin typeface="Söhne"/>
              </a:rPr>
              <a:t>Pais e responsáveis que desejam ensinar seus filhos a gerenciar suas finanças pessoais e se tornar financeiramente independentes.</a:t>
            </a:r>
          </a:p>
          <a:p>
            <a:pPr algn="l"/>
            <a:endParaRPr lang="pt-BR" sz="20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2000" b="0" i="0" dirty="0">
                <a:solidFill>
                  <a:schemeClr val="accent2"/>
                </a:solidFill>
                <a:effectLst/>
                <a:latin typeface="Söhne"/>
              </a:rPr>
              <a:t>Aposentados que desejam gerenciar suas economias e planejar uma aposentadoria financeira segura.</a:t>
            </a:r>
          </a:p>
          <a:p>
            <a:pPr algn="l"/>
            <a:endParaRPr lang="pt-BR" sz="20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2000" b="0" i="0" dirty="0">
                <a:solidFill>
                  <a:schemeClr val="accent2"/>
                </a:solidFill>
                <a:effectLst/>
                <a:latin typeface="Söhne"/>
              </a:rPr>
              <a:t>Estudantes que estão entrando na faculdade e precisam aprender a administrar suas financias e sair da dívida.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874C92A0-AFCD-C161-05D0-0D912418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" y="448302"/>
            <a:ext cx="3609975" cy="1343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1C8FBC-835D-4A16-1F8D-5D27BDF1BA35}"/>
              </a:ext>
            </a:extLst>
          </p:cNvPr>
          <p:cNvSpPr txBox="1"/>
          <p:nvPr/>
        </p:nvSpPr>
        <p:spPr>
          <a:xfrm>
            <a:off x="4386000" y="888981"/>
            <a:ext cx="751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Söhne"/>
              </a:rPr>
              <a:t>OS REQUISITOS APRESENTADOS NESSE PROJETO INCLUEM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E1EE50-8C68-6E97-D4F3-684B9416D2FD}"/>
              </a:ext>
            </a:extLst>
          </p:cNvPr>
          <p:cNvSpPr txBox="1"/>
          <p:nvPr/>
        </p:nvSpPr>
        <p:spPr>
          <a:xfrm>
            <a:off x="364964" y="1988191"/>
            <a:ext cx="11014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2400" dirty="0">
                <a:solidFill>
                  <a:schemeClr val="accent2"/>
                </a:solidFill>
                <a:latin typeface="Söhne"/>
              </a:rPr>
              <a:t>O sistema deve ser fácil de usar e ter uma interface amigável para o usuário final.</a:t>
            </a:r>
          </a:p>
          <a:p>
            <a:endParaRPr lang="pt-BR" sz="2400" dirty="0">
              <a:solidFill>
                <a:schemeClr val="accent2"/>
              </a:solidFill>
              <a:latin typeface="Söhne"/>
            </a:endParaRPr>
          </a:p>
          <a:p>
            <a:r>
              <a:rPr lang="pt-BR" sz="2400" b="0" i="0" dirty="0">
                <a:solidFill>
                  <a:schemeClr val="accent2"/>
                </a:solidFill>
                <a:effectLst/>
                <a:latin typeface="-apple-system"/>
              </a:rPr>
              <a:t>• </a:t>
            </a:r>
            <a:r>
              <a:rPr lang="pt-BR" sz="2400" dirty="0">
                <a:solidFill>
                  <a:schemeClr val="accent2"/>
                </a:solidFill>
                <a:latin typeface="Söhne"/>
              </a:rPr>
              <a:t>O sistema deve ter um tempo de resposta rápido para permitir que o usuário atualize as informações de gastos do dia a dia em tempo real.</a:t>
            </a:r>
          </a:p>
          <a:p>
            <a:endParaRPr lang="pt-BR" sz="2400" dirty="0">
              <a:solidFill>
                <a:schemeClr val="accent2"/>
              </a:solidFill>
              <a:latin typeface="Söhne"/>
            </a:endParaRPr>
          </a:p>
          <a:p>
            <a:r>
              <a:rPr lang="pt-BR" sz="2400" b="0" i="0" dirty="0">
                <a:solidFill>
                  <a:schemeClr val="accent2"/>
                </a:solidFill>
                <a:effectLst/>
                <a:latin typeface="-apple-system"/>
              </a:rPr>
              <a:t>• </a:t>
            </a:r>
            <a:r>
              <a:rPr lang="pt-BR" sz="2400" dirty="0">
                <a:solidFill>
                  <a:schemeClr val="accent2"/>
                </a:solidFill>
                <a:latin typeface="Söhne"/>
              </a:rPr>
              <a:t>O sistema deve ser seguro e proteger as informações financeiras do usuário.</a:t>
            </a:r>
          </a:p>
          <a:p>
            <a:endParaRPr lang="pt-BR" sz="2400" dirty="0">
              <a:solidFill>
                <a:schemeClr val="accent2"/>
              </a:solidFill>
              <a:latin typeface="Söhne"/>
            </a:endParaRPr>
          </a:p>
          <a:p>
            <a:r>
              <a:rPr lang="pt-BR" sz="2400" b="0" i="0" dirty="0">
                <a:solidFill>
                  <a:schemeClr val="accent2"/>
                </a:solidFill>
                <a:effectLst/>
                <a:latin typeface="-apple-system"/>
              </a:rPr>
              <a:t>• </a:t>
            </a:r>
            <a:r>
              <a:rPr lang="pt-BR" sz="2400" dirty="0">
                <a:solidFill>
                  <a:schemeClr val="accent2"/>
                </a:solidFill>
                <a:latin typeface="Söhne"/>
              </a:rPr>
              <a:t>O sistema deve ser responsivo para proporcionar a melhor experiência ao usuário em qualquer dispositivo.</a:t>
            </a:r>
          </a:p>
          <a:p>
            <a:endParaRPr lang="pt-BR" sz="2400" dirty="0">
              <a:solidFill>
                <a:schemeClr val="accent2"/>
              </a:solidFill>
              <a:latin typeface="Söhne"/>
            </a:endParaRPr>
          </a:p>
          <a:p>
            <a:r>
              <a:rPr lang="pt-BR" sz="2400" b="0" i="0" dirty="0">
                <a:solidFill>
                  <a:schemeClr val="accent2"/>
                </a:solidFill>
                <a:effectLst/>
                <a:latin typeface="-apple-system"/>
              </a:rPr>
              <a:t>• </a:t>
            </a:r>
            <a:r>
              <a:rPr lang="pt-BR" sz="2400" dirty="0">
                <a:solidFill>
                  <a:schemeClr val="accent2"/>
                </a:solidFill>
                <a:latin typeface="Söhne"/>
              </a:rPr>
              <a:t>O site deve ser compatível com os principais navegadores do mercado (Google Chrome, Firefox, Microsoft Edge).	</a:t>
            </a:r>
          </a:p>
        </p:txBody>
      </p:sp>
    </p:spTree>
    <p:extLst>
      <p:ext uri="{BB962C8B-B14F-4D97-AF65-F5344CB8AC3E}">
        <p14:creationId xmlns:p14="http://schemas.microsoft.com/office/powerpoint/2010/main" val="26499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F93764BA-782F-58B4-F069-F3E8BA6AC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" y="448302"/>
            <a:ext cx="3609975" cy="1343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BA6784E-0AE5-C05C-E2FE-9071B1439780}"/>
              </a:ext>
            </a:extLst>
          </p:cNvPr>
          <p:cNvSpPr txBox="1"/>
          <p:nvPr/>
        </p:nvSpPr>
        <p:spPr>
          <a:xfrm>
            <a:off x="4142719" y="448302"/>
            <a:ext cx="751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  <a:latin typeface="Söhne"/>
              </a:rPr>
              <a:t>NO PROJETO BOLSO FELIZ FORAM IMPLEMENTADAS ESTAS SOLUÇÕES E FUNCIONALIDADES DE SOFTWARE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587643-9660-F337-F220-F3B21C56BAF8}"/>
              </a:ext>
            </a:extLst>
          </p:cNvPr>
          <p:cNvSpPr txBox="1"/>
          <p:nvPr/>
        </p:nvSpPr>
        <p:spPr>
          <a:xfrm>
            <a:off x="197184" y="1795076"/>
            <a:ext cx="110147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Fornece um formulário de cadastro no qual os usuários inserem as informações necessárias para criar uma conta.	</a:t>
            </a:r>
          </a:p>
          <a:p>
            <a:endParaRPr lang="pt-BR" sz="1900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O sistema autentica corretamente os usuários, verificando se as credenciais fornecidas (e-mail e senha) correspondem a um usuário válido.</a:t>
            </a:r>
          </a:p>
          <a:p>
            <a:endParaRPr lang="pt-BR" sz="1900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Fornece uma funcionalidade de recuperação de senha que permite aos usuários redefinir suas senhas em caso de esquecimento.</a:t>
            </a:r>
          </a:p>
          <a:p>
            <a:endParaRPr lang="pt-BR" sz="1900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Permite que o usuário crie um orçamento mensal para controlar seus gastos.	</a:t>
            </a:r>
          </a:p>
          <a:p>
            <a:endParaRPr lang="pt-BR" sz="1900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Permite que o usuário insira e classifique despesas do dia a dia, como alimentação, transporte e compras.	</a:t>
            </a:r>
          </a:p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Permite que o usuário defina limites de gastos para cada categoria de despesas.</a:t>
            </a:r>
          </a:p>
          <a:p>
            <a:endParaRPr lang="pt-BR" sz="1900" dirty="0">
              <a:solidFill>
                <a:schemeClr val="accent2"/>
              </a:solidFill>
              <a:latin typeface="-apple-system"/>
            </a:endParaRPr>
          </a:p>
          <a:p>
            <a:r>
              <a:rPr lang="pt-BR" sz="1900" b="0" i="0" dirty="0">
                <a:solidFill>
                  <a:schemeClr val="accent2"/>
                </a:solidFill>
                <a:effectLst/>
                <a:latin typeface="-apple-system"/>
              </a:rPr>
              <a:t>• Permite que o usuário visualize um resumo mensal de seus gastos.	</a:t>
            </a:r>
            <a:endParaRPr lang="pt-BR" sz="1900" dirty="0">
              <a:solidFill>
                <a:schemeClr val="accent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1749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3C4BBB-74A1-4831-90A7-709289EF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1BDCF9-8DB7-822E-2380-67702F3B7D7C}"/>
              </a:ext>
            </a:extLst>
          </p:cNvPr>
          <p:cNvSpPr txBox="1"/>
          <p:nvPr/>
        </p:nvSpPr>
        <p:spPr>
          <a:xfrm>
            <a:off x="509370" y="1695587"/>
            <a:ext cx="3936796" cy="3810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M</a:t>
            </a:r>
            <a:r>
              <a:rPr lang="en-US" b="1" i="0" dirty="0">
                <a:solidFill>
                  <a:schemeClr val="accent2"/>
                </a:solidFill>
                <a:effectLst/>
                <a:latin typeface="Söhne"/>
              </a:rPr>
              <a:t>etodologias adotadas para desenvolver o sistema de controle financeiro Bolso Feliz.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accent2"/>
              </a:solidFill>
              <a:effectLst/>
              <a:latin typeface="Söhn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São apresentadas </a:t>
            </a:r>
            <a:r>
              <a:rPr lang="en-US" b="1" i="0" dirty="0">
                <a:solidFill>
                  <a:schemeClr val="accent2"/>
                </a:solidFill>
                <a:effectLst/>
                <a:latin typeface="Söhne"/>
              </a:rPr>
              <a:t>as ferramentas e ambientes de trabalho utilizados pela equipe para o desenvolvimento do projeto. Isso inclui a descrição dos diferentes ambientes utilizados, bem como a estrutura para gerenciamento do código-fonte.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accent2"/>
              </a:solidFill>
              <a:effectLst/>
              <a:latin typeface="Söhn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Söhne"/>
              </a:rPr>
              <a:t>A</a:t>
            </a:r>
            <a:r>
              <a:rPr lang="en-US" b="1" i="0" dirty="0">
                <a:solidFill>
                  <a:schemeClr val="accent2"/>
                </a:solidFill>
                <a:effectLst/>
                <a:latin typeface="Söhne"/>
              </a:rPr>
              <a:t>bordamos o processo e as ferramentas utilizadas para organizar e gerenciar a equipe.</a:t>
            </a:r>
            <a:br>
              <a:rPr lang="en-US" sz="1400" dirty="0"/>
            </a:br>
            <a:endParaRPr lang="en-US" sz="14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D0E157-EB6C-B06D-F1F9-8144A5A1C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80317"/>
              </p:ext>
            </p:extLst>
          </p:nvPr>
        </p:nvGraphicFramePr>
        <p:xfrm>
          <a:off x="4664278" y="1434517"/>
          <a:ext cx="7018352" cy="40712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7119">
                  <a:extLst>
                    <a:ext uri="{9D8B030D-6E8A-4147-A177-3AD203B41FA5}">
                      <a16:colId xmlns:a16="http://schemas.microsoft.com/office/drawing/2014/main" val="3703258181"/>
                    </a:ext>
                  </a:extLst>
                </a:gridCol>
                <a:gridCol w="1271481">
                  <a:extLst>
                    <a:ext uri="{9D8B030D-6E8A-4147-A177-3AD203B41FA5}">
                      <a16:colId xmlns:a16="http://schemas.microsoft.com/office/drawing/2014/main" val="1884393908"/>
                    </a:ext>
                  </a:extLst>
                </a:gridCol>
                <a:gridCol w="4049752">
                  <a:extLst>
                    <a:ext uri="{9D8B030D-6E8A-4147-A177-3AD203B41FA5}">
                      <a16:colId xmlns:a16="http://schemas.microsoft.com/office/drawing/2014/main" val="1833642440"/>
                    </a:ext>
                  </a:extLst>
                </a:gridCol>
              </a:tblGrid>
              <a:tr h="593704">
                <a:tc>
                  <a:txBody>
                    <a:bodyPr/>
                    <a:lstStyle/>
                    <a:p>
                      <a:r>
                        <a:rPr lang="pt-BR" sz="1400" cap="none" spc="0" dirty="0">
                          <a:solidFill>
                            <a:schemeClr val="accent2"/>
                          </a:solidFill>
                          <a:effectLst/>
                        </a:rPr>
                        <a:t>Ambiente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 dirty="0">
                          <a:solidFill>
                            <a:schemeClr val="accent2"/>
                          </a:solidFill>
                          <a:effectLst/>
                        </a:rPr>
                        <a:t>Plataforma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Link de Acesso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022737"/>
                  </a:ext>
                </a:extLst>
              </a:tr>
              <a:tr h="449584">
                <a:tc>
                  <a:txBody>
                    <a:bodyPr/>
                    <a:lstStyle/>
                    <a:p>
                      <a:r>
                        <a:rPr lang="pt-BR" sz="1400" cap="none" spc="0" dirty="0">
                          <a:solidFill>
                            <a:schemeClr val="accent2"/>
                          </a:solidFill>
                          <a:effectLst/>
                        </a:rPr>
                        <a:t>Repositório de código fonte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 dirty="0">
                          <a:solidFill>
                            <a:schemeClr val="accent2"/>
                          </a:solidFill>
                          <a:effectLst/>
                        </a:rPr>
                        <a:t>GitHub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spc="0" dirty="0">
                          <a:solidFill>
                            <a:schemeClr val="accent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https://github.com/ICEI-PUC-Minas-PMV-ADS/pmv-ads-2023-1-e1-proj-web-t06-portal-financeiro</a:t>
                      </a:r>
                      <a:endParaRPr lang="pt-BR" sz="1400" cap="none" spc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10964"/>
                  </a:ext>
                </a:extLst>
              </a:tr>
              <a:tr h="449584"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Documentos do Projeto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GitHub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spc="0" dirty="0">
                          <a:solidFill>
                            <a:schemeClr val="accent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https://github.com/ICEI-PUC-Minas-PMV-ADS/pmv-ads-2023-1-e1-proj-web-t06-portal-financeiro/tree/main/docs</a:t>
                      </a:r>
                      <a:endParaRPr lang="pt-BR" sz="1400" cap="none" spc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041165"/>
                  </a:ext>
                </a:extLst>
              </a:tr>
              <a:tr h="449584"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Projeto de Interface e Wireframes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Figma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spc="0" dirty="0">
                          <a:solidFill>
                            <a:schemeClr val="accent2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https://www.figma.com/team_invite/redeem/m2iPoeeV0mD8wRWqAdBlXy</a:t>
                      </a:r>
                      <a:endParaRPr lang="pt-BR" sz="1400" cap="none" spc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316582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Gerenciamento de Projeto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GitHub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spc="0" dirty="0">
                          <a:solidFill>
                            <a:schemeClr val="accent2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https://github.com/orgs/ICEI-PUC-Minas-PMV-ADS/projects/333</a:t>
                      </a:r>
                      <a:endParaRPr lang="pt-BR" sz="1400" cap="none" spc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517652"/>
                  </a:ext>
                </a:extLst>
              </a:tr>
              <a:tr h="449584"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Comunicação entre Stakeholders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WhatsApp e Teams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spc="0" dirty="0">
                          <a:solidFill>
                            <a:schemeClr val="accent2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https://teams.microsoft.com</a:t>
                      </a:r>
                      <a:endParaRPr lang="pt-BR" sz="1400" cap="none" spc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671908"/>
                  </a:ext>
                </a:extLst>
              </a:tr>
              <a:tr h="298548"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Editor de código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cap="none" spc="0">
                          <a:solidFill>
                            <a:schemeClr val="accent2"/>
                          </a:solidFill>
                          <a:effectLst/>
                        </a:rPr>
                        <a:t>Visual Studio Code</a:t>
                      </a: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spc="0" dirty="0">
                          <a:solidFill>
                            <a:schemeClr val="accent2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https://vscode.dev/</a:t>
                      </a:r>
                      <a:endParaRPr lang="pt-BR" sz="1400" cap="none" spc="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759" marR="37759" marT="41787" marB="755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63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3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9F6F6E-6EDD-9252-FD0A-4793C52DD101}"/>
              </a:ext>
            </a:extLst>
          </p:cNvPr>
          <p:cNvSpPr txBox="1"/>
          <p:nvPr/>
        </p:nvSpPr>
        <p:spPr>
          <a:xfrm>
            <a:off x="167724" y="799727"/>
            <a:ext cx="5399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Foram criadas as </a:t>
            </a:r>
            <a:r>
              <a:rPr lang="pt-BR" sz="1400" dirty="0" err="1">
                <a:solidFill>
                  <a:schemeClr val="accent2"/>
                </a:solidFill>
                <a:latin typeface="Söhne"/>
              </a:rPr>
              <a:t>Issues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 e o Project adicionando suas tarefas a serem executas;</a:t>
            </a:r>
          </a:p>
          <a:p>
            <a:endParaRPr lang="pt-BR" sz="1400" dirty="0">
              <a:solidFill>
                <a:schemeClr val="accent2"/>
              </a:solidFill>
              <a:latin typeface="Söhne"/>
            </a:endParaRPr>
          </a:p>
          <a:p>
            <a:r>
              <a:rPr lang="pt-BR" sz="1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Foram feitas as divisões de papeis do projeto escolhendo a função de cada integrante do grupo (</a:t>
            </a:r>
            <a:r>
              <a:rPr lang="pt-BR" sz="1400" dirty="0" err="1">
                <a:solidFill>
                  <a:schemeClr val="accent2"/>
                </a:solidFill>
                <a:latin typeface="Söhne"/>
              </a:rPr>
              <a:t>product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 </a:t>
            </a:r>
            <a:r>
              <a:rPr lang="pt-BR" sz="1400" dirty="0" err="1">
                <a:solidFill>
                  <a:schemeClr val="accent2"/>
                </a:solidFill>
                <a:latin typeface="Söhne"/>
              </a:rPr>
              <a:t>owner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, </a:t>
            </a:r>
            <a:r>
              <a:rPr lang="pt-BR" sz="1400" dirty="0" err="1">
                <a:solidFill>
                  <a:schemeClr val="accent2"/>
                </a:solidFill>
                <a:latin typeface="Söhne"/>
              </a:rPr>
              <a:t>scrum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 master, equipe de desenvolvimento e equipe de design);</a:t>
            </a:r>
          </a:p>
          <a:p>
            <a:endParaRPr lang="pt-BR" sz="1400" dirty="0">
              <a:solidFill>
                <a:schemeClr val="accent2"/>
              </a:solidFill>
              <a:latin typeface="Söhne"/>
            </a:endParaRPr>
          </a:p>
          <a:p>
            <a:r>
              <a:rPr lang="pt-BR" sz="1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A criação do Fluxo de Usuários e </a:t>
            </a:r>
            <a:r>
              <a:rPr lang="pt-BR" sz="1400" dirty="0" err="1">
                <a:solidFill>
                  <a:schemeClr val="accent2"/>
                </a:solidFill>
                <a:latin typeface="Söhne"/>
              </a:rPr>
              <a:t>WireFrames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 foram feitas com a colaboração dos integrantes do grupo em uma reunião utilizando a plataforma FIGMA.</a:t>
            </a:r>
          </a:p>
          <a:p>
            <a:endParaRPr lang="pt-BR" sz="1400" dirty="0">
              <a:solidFill>
                <a:schemeClr val="accent2"/>
              </a:solidFill>
              <a:latin typeface="Söhne"/>
            </a:endParaRPr>
          </a:p>
          <a:p>
            <a:r>
              <a:rPr lang="pt-BR" sz="1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400" dirty="0">
                <a:solidFill>
                  <a:schemeClr val="accent2"/>
                </a:solidFill>
                <a:latin typeface="Söhne"/>
              </a:rPr>
              <a:t>Designamos quais ferramentas serão utilizadas ao decorrer do projeto para sua execução com a possibilidade de adicionar mais ferramentas ou atualizá-las.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EAEB71-150F-6DCF-0AE5-0CDED9C2353F}"/>
              </a:ext>
            </a:extLst>
          </p:cNvPr>
          <p:cNvSpPr txBox="1"/>
          <p:nvPr/>
        </p:nvSpPr>
        <p:spPr>
          <a:xfrm>
            <a:off x="2195818" y="160396"/>
            <a:ext cx="7573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cap="all" dirty="0">
                <a:solidFill>
                  <a:schemeClr val="accent2"/>
                </a:solidFill>
                <a:latin typeface="Söhne"/>
              </a:rPr>
              <a:t>Execução E GERENCIAMENTO do Projeto</a:t>
            </a:r>
          </a:p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C5F4FE-45E3-CE82-E037-F5C6EB62E270}"/>
              </a:ext>
            </a:extLst>
          </p:cNvPr>
          <p:cNvSpPr txBox="1"/>
          <p:nvPr/>
        </p:nvSpPr>
        <p:spPr>
          <a:xfrm>
            <a:off x="6096000" y="960615"/>
            <a:ext cx="539971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Gerenciamento de Projeto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A equipe utiliza metodologias ágeis, tendo escolhido o Scrum como base para definição do processo de desenvolvimento. A equipe está organizada da seguinte forma:</a:t>
            </a:r>
          </a:p>
          <a:p>
            <a:pPr algn="l"/>
            <a:endParaRPr lang="pt-BR" sz="1600" b="1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Scrum Master: Lucy Suxo</a:t>
            </a:r>
          </a:p>
          <a:p>
            <a:pPr algn="l"/>
            <a:r>
              <a:rPr lang="pt-BR" sz="1600" b="1" i="0" dirty="0" err="1">
                <a:solidFill>
                  <a:schemeClr val="accent2"/>
                </a:solidFill>
                <a:effectLst/>
                <a:latin typeface="Söhne"/>
              </a:rPr>
              <a:t>Product</a:t>
            </a:r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</a:t>
            </a:r>
            <a:r>
              <a:rPr lang="pt-BR" sz="1600" b="1" i="0" dirty="0" err="1">
                <a:solidFill>
                  <a:schemeClr val="accent2"/>
                </a:solidFill>
                <a:effectLst/>
                <a:latin typeface="Söhne"/>
              </a:rPr>
              <a:t>Owner</a:t>
            </a:r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: </a:t>
            </a:r>
            <a:r>
              <a:rPr lang="pt-BR" sz="1600" b="1" i="0" dirty="0" err="1">
                <a:solidFill>
                  <a:schemeClr val="accent2"/>
                </a:solidFill>
                <a:effectLst/>
                <a:latin typeface="Söhne"/>
              </a:rPr>
              <a:t>Gleyston</a:t>
            </a:r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Guimarães Silva</a:t>
            </a:r>
          </a:p>
          <a:p>
            <a:pPr algn="l"/>
            <a:endParaRPr lang="pt-BR" sz="1600" b="1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Equipe de Desenvolvimento:</a:t>
            </a:r>
          </a:p>
          <a:p>
            <a:pPr algn="l"/>
            <a:r>
              <a:rPr lang="pt-BR" sz="1600" b="1" dirty="0">
                <a:solidFill>
                  <a:schemeClr val="accent2"/>
                </a:solidFill>
                <a:latin typeface="Söhne"/>
              </a:rPr>
              <a:t>      </a:t>
            </a:r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André Fernandes Reis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Fernando Anísio Goulart Pereira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George Lucas Sales De Matos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</a:t>
            </a:r>
            <a:r>
              <a:rPr lang="pt-BR" sz="1600" b="1" i="0" dirty="0" err="1">
                <a:solidFill>
                  <a:schemeClr val="accent2"/>
                </a:solidFill>
                <a:effectLst/>
                <a:latin typeface="Söhne"/>
              </a:rPr>
              <a:t>Gleyston</a:t>
            </a:r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Guimarães Silva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Lucy Suxo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Luiz Nader Arruda Junior</a:t>
            </a:r>
          </a:p>
          <a:p>
            <a:pPr algn="l"/>
            <a:endParaRPr lang="pt-BR" sz="1600" b="1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Equipe de Design: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André Fernandes Reis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Fernando Anísio Goulart Pereira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George Lucas Sales De Matos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</a:t>
            </a:r>
            <a:r>
              <a:rPr lang="pt-BR" sz="1600" b="1" i="0" dirty="0" err="1">
                <a:solidFill>
                  <a:schemeClr val="accent2"/>
                </a:solidFill>
                <a:effectLst/>
                <a:latin typeface="Söhne"/>
              </a:rPr>
              <a:t>Gleyston</a:t>
            </a:r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Guimarães Silva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Lucy Suxo</a:t>
            </a:r>
          </a:p>
          <a:p>
            <a:pPr algn="l"/>
            <a:r>
              <a:rPr lang="pt-BR" sz="1600" b="1" i="0" dirty="0">
                <a:solidFill>
                  <a:schemeClr val="accent2"/>
                </a:solidFill>
                <a:effectLst/>
                <a:latin typeface="Söhne"/>
              </a:rPr>
              <a:t>      Luiz Nader Arruda Junior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11B766-9642-C711-9E08-94E10C36B985}"/>
              </a:ext>
            </a:extLst>
          </p:cNvPr>
          <p:cNvSpPr txBox="1"/>
          <p:nvPr/>
        </p:nvSpPr>
        <p:spPr>
          <a:xfrm>
            <a:off x="153740" y="3973895"/>
            <a:ext cx="5684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öhne"/>
              </a:rPr>
              <a:t>Realizamos algumas reuniões entre os integrantes do grupo no </a:t>
            </a:r>
            <a:r>
              <a:rPr lang="pt-BR" sz="1400" b="0" i="0" dirty="0" err="1">
                <a:solidFill>
                  <a:schemeClr val="accent2"/>
                </a:solidFill>
                <a:effectLst/>
                <a:latin typeface="Söhne"/>
              </a:rPr>
              <a:t>Teams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öhne"/>
              </a:rPr>
              <a:t> e entre conversas diárias pelo WhatsApp decidindo como seria o modelo padrão de nosso site, o ícone que iriamos utilizar e a logo de nossas páginas.</a:t>
            </a:r>
          </a:p>
          <a:p>
            <a:pPr algn="l"/>
            <a:endParaRPr lang="pt-BR" sz="14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/>
            <a:r>
              <a:rPr lang="pt-BR" sz="1400" b="0" i="0" dirty="0">
                <a:solidFill>
                  <a:schemeClr val="accent2"/>
                </a:solidFill>
                <a:effectLst/>
                <a:latin typeface="-apple-system"/>
              </a:rPr>
              <a:t>•</a:t>
            </a:r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öhne"/>
              </a:rPr>
              <a:t>Resolvemos entre os integrantes do grupo em dividir as páginas do site entre os membros e com essa divisão cada membro seria responsável por uma página. Sendo elas: (Login, Cadastro, Cadastro de Gastos, Gastos e Relatório de Gastos).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05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822F04A4-B3BF-E3AC-4962-1E56F9DA8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2475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775B2-0166-CF03-77FD-850899B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TELAS ELABORADAS PARA O PROJETO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75F772-635E-71EA-26AD-1E2F136AB8E5}"/>
              </a:ext>
            </a:extLst>
          </p:cNvPr>
          <p:cNvSpPr txBox="1"/>
          <p:nvPr/>
        </p:nvSpPr>
        <p:spPr>
          <a:xfrm>
            <a:off x="8415478" y="4546920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03004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A4A551F8-EC15-4CCE-F62C-E01352765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" b="23204"/>
          <a:stretch/>
        </p:blipFill>
        <p:spPr>
          <a:xfrm>
            <a:off x="3846120" y="0"/>
            <a:ext cx="8375375" cy="3474710"/>
          </a:xfrm>
          <a:prstGeom prst="rect">
            <a:avLst/>
          </a:prstGeom>
        </p:spPr>
      </p:pic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DE50C32-419B-1AA2-0D95-364F0523B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 r="2" b="16806"/>
          <a:stretch/>
        </p:blipFill>
        <p:spPr>
          <a:xfrm>
            <a:off x="3977147" y="3474710"/>
            <a:ext cx="8244348" cy="3383280"/>
          </a:xfrm>
          <a:prstGeom prst="rect">
            <a:avLst/>
          </a:pr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A3CA64-96FF-DF0B-B8C6-E0E6A905EE8D}"/>
              </a:ext>
            </a:extLst>
          </p:cNvPr>
          <p:cNvSpPr txBox="1"/>
          <p:nvPr/>
        </p:nvSpPr>
        <p:spPr>
          <a:xfrm>
            <a:off x="643468" y="609600"/>
            <a:ext cx="3582844" cy="3877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TELAS ELABORADAS PARA O PROJETO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09F306-0DBD-EE32-DC97-76605192A39A}"/>
              </a:ext>
            </a:extLst>
          </p:cNvPr>
          <p:cNvSpPr txBox="1"/>
          <p:nvPr/>
        </p:nvSpPr>
        <p:spPr>
          <a:xfrm>
            <a:off x="7456004" y="2810107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öhne"/>
              </a:rPr>
              <a:t>CADASTRO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3533-5F9D-8960-72F6-3C33020EE981}"/>
              </a:ext>
            </a:extLst>
          </p:cNvPr>
          <p:cNvSpPr txBox="1"/>
          <p:nvPr/>
        </p:nvSpPr>
        <p:spPr>
          <a:xfrm>
            <a:off x="7422468" y="6414385"/>
            <a:ext cx="16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öhne"/>
              </a:rPr>
              <a:t>CATEGORIAS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CC2D2E-464E-4E31-86ED-3DBA7D8AD992}"/>
              </a:ext>
            </a:extLst>
          </p:cNvPr>
          <p:cNvSpPr txBox="1"/>
          <p:nvPr/>
        </p:nvSpPr>
        <p:spPr>
          <a:xfrm>
            <a:off x="174581" y="4348303"/>
            <a:ext cx="4531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2423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9609-BBA4-758D-E3E2-CDE463D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68" y="381232"/>
            <a:ext cx="9933264" cy="59960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900" b="1" dirty="0">
                <a:solidFill>
                  <a:schemeClr val="accent2"/>
                </a:solidFill>
                <a:latin typeface="Söhne"/>
              </a:rPr>
              <a:t>EXECUÇÃO E TESTES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1A87F-D3AF-129D-80A8-F12CB36C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08739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b="1" i="0" dirty="0">
                <a:solidFill>
                  <a:schemeClr val="accent2"/>
                </a:solidFill>
                <a:effectLst/>
                <a:latin typeface="Söhne"/>
              </a:rPr>
              <a:t>Foram executados a programação de funcionalidade, plano de teste de software e registro de testes de software, etapas cruciais para o sucesso do nosso projeto.</a:t>
            </a:r>
          </a:p>
          <a:p>
            <a:pPr algn="l"/>
            <a:r>
              <a:rPr lang="pt-BR" b="1" i="0" dirty="0">
                <a:solidFill>
                  <a:schemeClr val="accent2"/>
                </a:solidFill>
                <a:effectLst/>
                <a:latin typeface="Söhne"/>
              </a:rPr>
              <a:t>A programação de funcionalidade foi realizada com o objetivo de planejar e organizar o desenvolvimento das diferentes características ou funcionalidades do nosso site. Isso envolveu a definição clara dos requisitos e a divisão das tarefas em etapas gerenciáveis. Essa abordagem estruturada permitiu que a equipe de desenvolvimento trabalhasse de forma eficiente, garantindo que as metas do projeto fossem atingidas dentro do prazo estabelecido.</a:t>
            </a:r>
          </a:p>
          <a:p>
            <a:pPr algn="l"/>
            <a:r>
              <a:rPr lang="pt-BR" b="1" i="0" dirty="0">
                <a:solidFill>
                  <a:schemeClr val="accent2"/>
                </a:solidFill>
                <a:effectLst/>
                <a:latin typeface="Söhne"/>
              </a:rPr>
              <a:t>Em paralelo, o plano de teste de software foi elaborado, detalhando as estratégias e abordagens para verificar se o software desenvolvido atende aos requisitos e está livre de erros. Com esse planejamento cuidadoso, foi possível garantir que todas as funcionalidades fossem testadas antes da implantação, assegurando a qualidade geral do site. Durante a execução dos testes, foi realizado o registro de testes de software.</a:t>
            </a:r>
          </a:p>
          <a:p>
            <a:pPr algn="l"/>
            <a:r>
              <a:rPr lang="pt-BR" b="1" i="0" dirty="0">
                <a:solidFill>
                  <a:schemeClr val="accent2"/>
                </a:solidFill>
                <a:effectLst/>
                <a:latin typeface="Söhne"/>
              </a:rPr>
              <a:t>Durante a execução dos testes, foi realizado o registro de testes de software. Cada teste executado, juntamente com seus resultados, foi documentado para referência futura e análise. Esse registro incluiu informações detalhadas sobre os cenários de teste, os dados de entrada utilizados, as saídas esperadas e quaisquer observações relevantes. Essa abordagem sistemática do registro de testes de software permitiu uma visão abrangente do status dos testes realizados, identificando áreas que requeriam atenção adicional e facilitando a identificação e correção de possíveis falhas ou bugs no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77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1413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Arial Black</vt:lpstr>
      <vt:lpstr>Calibri</vt:lpstr>
      <vt:lpstr>Calibri Light</vt:lpstr>
      <vt:lpstr>Lato Extended</vt:lpstr>
      <vt:lpstr>Söhne</vt:lpstr>
      <vt:lpstr>Tema do Office</vt:lpstr>
      <vt:lpstr>Apresentação do PowerPoint</vt:lpstr>
      <vt:lpstr>PÚBLICO ALVO</vt:lpstr>
      <vt:lpstr>Apresentação do PowerPoint</vt:lpstr>
      <vt:lpstr>Apresentação do PowerPoint</vt:lpstr>
      <vt:lpstr>Apresentação do PowerPoint</vt:lpstr>
      <vt:lpstr>Apresentação do PowerPoint</vt:lpstr>
      <vt:lpstr>TELAS ELABORADAS PARA O PROJETO</vt:lpstr>
      <vt:lpstr>Apresentação do PowerPoint</vt:lpstr>
      <vt:lpstr>EXECUÇÃO E TESTES DE SOFTWARE</vt:lpstr>
      <vt:lpstr>Conclusão da elaboração do projeto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OFFICE365</dc:creator>
  <cp:lastModifiedBy>Luiz Nader Arruda Junior</cp:lastModifiedBy>
  <cp:revision>41</cp:revision>
  <dcterms:created xsi:type="dcterms:W3CDTF">2023-06-19T14:17:24Z</dcterms:created>
  <dcterms:modified xsi:type="dcterms:W3CDTF">2023-06-21T02:58:32Z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fb4d56-f1b0-4a29-9cca-d42fddf5cd3f_Enabled">
    <vt:lpwstr>true</vt:lpwstr>
  </property>
  <property fmtid="{D5CDD505-2E9C-101B-9397-08002B2CF9AE}" pid="3" name="MSIP_Label_98fb4d56-f1b0-4a29-9cca-d42fddf5cd3f_SetDate">
    <vt:lpwstr>2023-06-21T02:28:00Z</vt:lpwstr>
  </property>
  <property fmtid="{D5CDD505-2E9C-101B-9397-08002B2CF9AE}" pid="4" name="MSIP_Label_98fb4d56-f1b0-4a29-9cca-d42fddf5cd3f_Method">
    <vt:lpwstr>Privileged</vt:lpwstr>
  </property>
  <property fmtid="{D5CDD505-2E9C-101B-9397-08002B2CF9AE}" pid="5" name="MSIP_Label_98fb4d56-f1b0-4a29-9cca-d42fddf5cd3f_Name">
    <vt:lpwstr>CONFIDENCIAL_SUBLABEL-2</vt:lpwstr>
  </property>
  <property fmtid="{D5CDD505-2E9C-101B-9397-08002B2CF9AE}" pid="6" name="MSIP_Label_98fb4d56-f1b0-4a29-9cca-d42fddf5cd3f_SiteId">
    <vt:lpwstr>5b6f6241-9a57-4be4-8e50-1dfa72e79a57</vt:lpwstr>
  </property>
  <property fmtid="{D5CDD505-2E9C-101B-9397-08002B2CF9AE}" pid="7" name="MSIP_Label_98fb4d56-f1b0-4a29-9cca-d42fddf5cd3f_ActionId">
    <vt:lpwstr>22c7413d-057a-4fda-81a1-8215400f7474</vt:lpwstr>
  </property>
  <property fmtid="{D5CDD505-2E9C-101B-9397-08002B2CF9AE}" pid="8" name="MSIP_Label_98fb4d56-f1b0-4a29-9cca-d42fddf5cd3f_ContentBits">
    <vt:lpwstr>2</vt:lpwstr>
  </property>
</Properties>
</file>