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0C308-B43B-40D4-BB1F-AE5BE4D6EA3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0047E-E168-4BA3-BF28-085D8B514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1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0047E-E168-4BA3-BF28-085D8B51415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59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EBABDDB-903A-5D3D-D3F6-F2C7A5317BCA}"/>
              </a:ext>
            </a:extLst>
          </p:cNvPr>
          <p:cNvSpPr txBox="1"/>
          <p:nvPr/>
        </p:nvSpPr>
        <p:spPr>
          <a:xfrm>
            <a:off x="627323" y="777035"/>
            <a:ext cx="5433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BOLSO FELIZ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C84830-4BA6-2F94-8CFB-EC86E18A3FC5}"/>
              </a:ext>
            </a:extLst>
          </p:cNvPr>
          <p:cNvSpPr txBox="1"/>
          <p:nvPr/>
        </p:nvSpPr>
        <p:spPr>
          <a:xfrm>
            <a:off x="627323" y="1820391"/>
            <a:ext cx="543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site de controle financeiro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BDD087-2A03-362F-8D7D-8442F1E3C147}"/>
              </a:ext>
            </a:extLst>
          </p:cNvPr>
          <p:cNvSpPr txBox="1"/>
          <p:nvPr/>
        </p:nvSpPr>
        <p:spPr>
          <a:xfrm>
            <a:off x="2041452" y="3021823"/>
            <a:ext cx="358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58"/>
          <p:cNvSpPr/>
          <p:nvPr/>
        </p:nvSpPr>
        <p:spPr>
          <a:xfrm>
            <a:off x="-565150" y="476250"/>
            <a:ext cx="4616450" cy="628650"/>
          </a:xfrm>
          <a:custGeom>
            <a:avLst/>
            <a:gdLst>
              <a:gd name="connsiteX0" fmla="*/ 44680 w 4616450"/>
              <a:gd name="connsiteY0" fmla="*/ 349400 h 628650"/>
              <a:gd name="connsiteX1" fmla="*/ 44680 w 4616450"/>
              <a:gd name="connsiteY1" fmla="*/ 349400 h 628650"/>
              <a:gd name="connsiteX2" fmla="*/ 331045 w 4616450"/>
              <a:gd name="connsiteY2" fmla="*/ 63036 h 628650"/>
              <a:gd name="connsiteX3" fmla="*/ 4341475 w 4616450"/>
              <a:gd name="connsiteY3" fmla="*/ 63036 h 628650"/>
              <a:gd name="connsiteX4" fmla="*/ 4543964 w 4616450"/>
              <a:gd name="connsiteY4" fmla="*/ 146910 h 628650"/>
              <a:gd name="connsiteX5" fmla="*/ 4627839 w 4616450"/>
              <a:gd name="connsiteY5" fmla="*/ 349400 h 628650"/>
              <a:gd name="connsiteX6" fmla="*/ 4341475 w 4616450"/>
              <a:gd name="connsiteY6" fmla="*/ 635764 h 628650"/>
              <a:gd name="connsiteX7" fmla="*/ 331045 w 4616450"/>
              <a:gd name="connsiteY7" fmla="*/ 635764 h 628650"/>
              <a:gd name="connsiteX8" fmla="*/ 44680 w 4616450"/>
              <a:gd name="connsiteY8" fmla="*/ 349400 h 628650"/>
              <a:gd name="connsiteX9" fmla="*/ 44680 w 4616450"/>
              <a:gd name="connsiteY9" fmla="*/ 3494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6450" h="628650">
                <a:moveTo>
                  <a:pt x="44680" y="349400"/>
                </a:moveTo>
                <a:lnTo>
                  <a:pt x="44680" y="349400"/>
                </a:lnTo>
                <a:cubicBezTo>
                  <a:pt x="44680" y="191245"/>
                  <a:pt x="172890" y="63036"/>
                  <a:pt x="331045" y="63036"/>
                </a:cubicBezTo>
                <a:lnTo>
                  <a:pt x="4341475" y="63036"/>
                </a:lnTo>
                <a:cubicBezTo>
                  <a:pt x="4417423" y="63036"/>
                  <a:pt x="4490261" y="93206"/>
                  <a:pt x="4543964" y="146910"/>
                </a:cubicBezTo>
                <a:cubicBezTo>
                  <a:pt x="4597668" y="200614"/>
                  <a:pt x="4627839" y="273451"/>
                  <a:pt x="4627839" y="349400"/>
                </a:cubicBezTo>
                <a:cubicBezTo>
                  <a:pt x="4627839" y="507554"/>
                  <a:pt x="4499629" y="635764"/>
                  <a:pt x="4341475" y="635764"/>
                </a:cubicBezTo>
                <a:lnTo>
                  <a:pt x="331045" y="635764"/>
                </a:lnTo>
                <a:cubicBezTo>
                  <a:pt x="172890" y="635764"/>
                  <a:pt x="44680" y="507554"/>
                  <a:pt x="44680" y="349400"/>
                </a:cubicBezTo>
                <a:lnTo>
                  <a:pt x="44680" y="34940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/>
          <p:cNvSpPr/>
          <p:nvPr/>
        </p:nvSpPr>
        <p:spPr>
          <a:xfrm>
            <a:off x="-1041991" y="476250"/>
            <a:ext cx="5093291" cy="628650"/>
          </a:xfrm>
          <a:custGeom>
            <a:avLst/>
            <a:gdLst>
              <a:gd name="connsiteX0" fmla="*/ 44680 w 4616450"/>
              <a:gd name="connsiteY0" fmla="*/ 349400 h 628650"/>
              <a:gd name="connsiteX1" fmla="*/ 44680 w 4616450"/>
              <a:gd name="connsiteY1" fmla="*/ 349400 h 628650"/>
              <a:gd name="connsiteX2" fmla="*/ 331045 w 4616450"/>
              <a:gd name="connsiteY2" fmla="*/ 63036 h 628650"/>
              <a:gd name="connsiteX3" fmla="*/ 4341475 w 4616450"/>
              <a:gd name="connsiteY3" fmla="*/ 63036 h 628650"/>
              <a:gd name="connsiteX4" fmla="*/ 4543964 w 4616450"/>
              <a:gd name="connsiteY4" fmla="*/ 146910 h 628650"/>
              <a:gd name="connsiteX5" fmla="*/ 4627839 w 4616450"/>
              <a:gd name="connsiteY5" fmla="*/ 349400 h 628650"/>
              <a:gd name="connsiteX6" fmla="*/ 4341475 w 4616450"/>
              <a:gd name="connsiteY6" fmla="*/ 635764 h 628650"/>
              <a:gd name="connsiteX7" fmla="*/ 331045 w 4616450"/>
              <a:gd name="connsiteY7" fmla="*/ 635764 h 628650"/>
              <a:gd name="connsiteX8" fmla="*/ 44680 w 4616450"/>
              <a:gd name="connsiteY8" fmla="*/ 349400 h 628650"/>
              <a:gd name="connsiteX9" fmla="*/ 44680 w 4616450"/>
              <a:gd name="connsiteY9" fmla="*/ 3494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6450" h="628650">
                <a:moveTo>
                  <a:pt x="44680" y="349400"/>
                </a:moveTo>
                <a:lnTo>
                  <a:pt x="44680" y="349400"/>
                </a:lnTo>
                <a:cubicBezTo>
                  <a:pt x="44680" y="191245"/>
                  <a:pt x="172890" y="63036"/>
                  <a:pt x="331045" y="63036"/>
                </a:cubicBezTo>
                <a:lnTo>
                  <a:pt x="4341475" y="63036"/>
                </a:lnTo>
                <a:cubicBezTo>
                  <a:pt x="4417423" y="63036"/>
                  <a:pt x="4490261" y="93206"/>
                  <a:pt x="4543964" y="146910"/>
                </a:cubicBezTo>
                <a:cubicBezTo>
                  <a:pt x="4597668" y="200614"/>
                  <a:pt x="4627839" y="273451"/>
                  <a:pt x="4627839" y="349400"/>
                </a:cubicBezTo>
                <a:cubicBezTo>
                  <a:pt x="4627839" y="507554"/>
                  <a:pt x="4499629" y="635764"/>
                  <a:pt x="4341475" y="635764"/>
                </a:cubicBezTo>
                <a:lnTo>
                  <a:pt x="331045" y="635764"/>
                </a:lnTo>
                <a:cubicBezTo>
                  <a:pt x="172890" y="635764"/>
                  <a:pt x="44680" y="507554"/>
                  <a:pt x="44680" y="349400"/>
                </a:cubicBezTo>
                <a:lnTo>
                  <a:pt x="44680" y="349400"/>
                </a:lnTo>
                <a:close/>
              </a:path>
            </a:pathLst>
          </a:custGeom>
          <a:solidFill>
            <a:srgbClr val="FE6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/>
          <p:cNvSpPr/>
          <p:nvPr/>
        </p:nvSpPr>
        <p:spPr>
          <a:xfrm>
            <a:off x="-57150" y="4032250"/>
            <a:ext cx="958850" cy="1085850"/>
          </a:xfrm>
          <a:custGeom>
            <a:avLst/>
            <a:gdLst>
              <a:gd name="connsiteX0" fmla="*/ 674398 w 958850"/>
              <a:gd name="connsiteY0" fmla="*/ 64669 h 1085850"/>
              <a:gd name="connsiteX1" fmla="*/ 265349 w 958850"/>
              <a:gd name="connsiteY1" fmla="*/ 192026 h 1085850"/>
              <a:gd name="connsiteX2" fmla="*/ 262018 w 958850"/>
              <a:gd name="connsiteY2" fmla="*/ 191144 h 1085850"/>
              <a:gd name="connsiteX3" fmla="*/ 261467 w 958850"/>
              <a:gd name="connsiteY3" fmla="*/ 193225 h 1085850"/>
              <a:gd name="connsiteX4" fmla="*/ 259532 w 958850"/>
              <a:gd name="connsiteY4" fmla="*/ 200525 h 1085850"/>
              <a:gd name="connsiteX5" fmla="*/ 244469 w 958850"/>
              <a:gd name="connsiteY5" fmla="*/ 257367 h 1085850"/>
              <a:gd name="connsiteX6" fmla="*/ 285543 w 958850"/>
              <a:gd name="connsiteY6" fmla="*/ 268249 h 1085850"/>
              <a:gd name="connsiteX7" fmla="*/ 288986 w 958850"/>
              <a:gd name="connsiteY7" fmla="*/ 300647 h 1085850"/>
              <a:gd name="connsiteX8" fmla="*/ 295675 w 958850"/>
              <a:gd name="connsiteY8" fmla="*/ 302419 h 1085850"/>
              <a:gd name="connsiteX9" fmla="*/ 164631 w 958850"/>
              <a:gd name="connsiteY9" fmla="*/ 796930 h 1085850"/>
              <a:gd name="connsiteX10" fmla="*/ 157942 w 958850"/>
              <a:gd name="connsiteY10" fmla="*/ 795158 h 1085850"/>
              <a:gd name="connsiteX11" fmla="*/ 138779 w 958850"/>
              <a:gd name="connsiteY11" fmla="*/ 821745 h 1085850"/>
              <a:gd name="connsiteX12" fmla="*/ 115328 w 958850"/>
              <a:gd name="connsiteY12" fmla="*/ 815532 h 1085850"/>
              <a:gd name="connsiteX13" fmla="*/ 109944 w 958850"/>
              <a:gd name="connsiteY13" fmla="*/ 835849 h 1085850"/>
              <a:gd name="connsiteX14" fmla="*/ 102506 w 958850"/>
              <a:gd name="connsiteY14" fmla="*/ 833878 h 1085850"/>
              <a:gd name="connsiteX15" fmla="*/ 97115 w 958850"/>
              <a:gd name="connsiteY15" fmla="*/ 854223 h 1085850"/>
              <a:gd name="connsiteX16" fmla="*/ 85598 w 958850"/>
              <a:gd name="connsiteY16" fmla="*/ 851172 h 1085850"/>
              <a:gd name="connsiteX17" fmla="*/ 80214 w 958850"/>
              <a:gd name="connsiteY17" fmla="*/ 871488 h 1085850"/>
              <a:gd name="connsiteX18" fmla="*/ 67503 w 958850"/>
              <a:gd name="connsiteY18" fmla="*/ 868121 h 1085850"/>
              <a:gd name="connsiteX19" fmla="*/ 59634 w 958850"/>
              <a:gd name="connsiteY19" fmla="*/ 897818 h 1085850"/>
              <a:gd name="connsiteX20" fmla="*/ 796157 w 958850"/>
              <a:gd name="connsiteY20" fmla="*/ 1092947 h 1085850"/>
              <a:gd name="connsiteX21" fmla="*/ 804027 w 958850"/>
              <a:gd name="connsiteY21" fmla="*/ 1063249 h 1085850"/>
              <a:gd name="connsiteX22" fmla="*/ 791094 w 958850"/>
              <a:gd name="connsiteY22" fmla="*/ 1059822 h 1085850"/>
              <a:gd name="connsiteX23" fmla="*/ 796478 w 958850"/>
              <a:gd name="connsiteY23" fmla="*/ 1039505 h 1085850"/>
              <a:gd name="connsiteX24" fmla="*/ 784961 w 958850"/>
              <a:gd name="connsiteY24" fmla="*/ 1036454 h 1085850"/>
              <a:gd name="connsiteX25" fmla="*/ 790352 w 958850"/>
              <a:gd name="connsiteY25" fmla="*/ 1016110 h 1085850"/>
              <a:gd name="connsiteX26" fmla="*/ 782887 w 958850"/>
              <a:gd name="connsiteY26" fmla="*/ 1014132 h 1085850"/>
              <a:gd name="connsiteX27" fmla="*/ 788271 w 958850"/>
              <a:gd name="connsiteY27" fmla="*/ 993816 h 1085850"/>
              <a:gd name="connsiteX28" fmla="*/ 764848 w 958850"/>
              <a:gd name="connsiteY28" fmla="*/ 987610 h 1085850"/>
              <a:gd name="connsiteX29" fmla="*/ 761337 w 958850"/>
              <a:gd name="connsiteY29" fmla="*/ 955016 h 1085850"/>
              <a:gd name="connsiteX30" fmla="*/ 754704 w 958850"/>
              <a:gd name="connsiteY30" fmla="*/ 953259 h 1085850"/>
              <a:gd name="connsiteX31" fmla="*/ 885748 w 958850"/>
              <a:gd name="connsiteY31" fmla="*/ 458748 h 1085850"/>
              <a:gd name="connsiteX32" fmla="*/ 892381 w 958850"/>
              <a:gd name="connsiteY32" fmla="*/ 460505 h 1085850"/>
              <a:gd name="connsiteX33" fmla="*/ 911473 w 958850"/>
              <a:gd name="connsiteY33" fmla="*/ 434077 h 1085850"/>
              <a:gd name="connsiteX34" fmla="*/ 952519 w 958850"/>
              <a:gd name="connsiteY34" fmla="*/ 444952 h 1085850"/>
              <a:gd name="connsiteX35" fmla="*/ 967582 w 958850"/>
              <a:gd name="connsiteY35" fmla="*/ 388110 h 1085850"/>
              <a:gd name="connsiteX36" fmla="*/ 969516 w 958850"/>
              <a:gd name="connsiteY36" fmla="*/ 380810 h 1085850"/>
              <a:gd name="connsiteX37" fmla="*/ 970068 w 958850"/>
              <a:gd name="connsiteY37" fmla="*/ 378728 h 1085850"/>
              <a:gd name="connsiteX38" fmla="*/ 966710 w 958850"/>
              <a:gd name="connsiteY38" fmla="*/ 377839 h 1085850"/>
              <a:gd name="connsiteX39" fmla="*/ 674398 w 958850"/>
              <a:gd name="connsiteY39" fmla="*/ 64669 h 1085850"/>
              <a:gd name="connsiteX40" fmla="*/ 674398 w 958850"/>
              <a:gd name="connsiteY40" fmla="*/ 64669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8850" h="1085850">
                <a:moveTo>
                  <a:pt x="674398" y="64669"/>
                </a:moveTo>
                <a:lnTo>
                  <a:pt x="265349" y="192026"/>
                </a:lnTo>
                <a:lnTo>
                  <a:pt x="262018" y="191144"/>
                </a:lnTo>
                <a:lnTo>
                  <a:pt x="261467" y="193225"/>
                </a:lnTo>
                <a:lnTo>
                  <a:pt x="259532" y="200525"/>
                </a:lnTo>
                <a:lnTo>
                  <a:pt x="244469" y="257367"/>
                </a:lnTo>
                <a:lnTo>
                  <a:pt x="285543" y="268249"/>
                </a:lnTo>
                <a:lnTo>
                  <a:pt x="288986" y="300647"/>
                </a:lnTo>
                <a:lnTo>
                  <a:pt x="295675" y="302419"/>
                </a:lnTo>
                <a:lnTo>
                  <a:pt x="164631" y="796930"/>
                </a:lnTo>
                <a:lnTo>
                  <a:pt x="157942" y="795158"/>
                </a:lnTo>
                <a:lnTo>
                  <a:pt x="138779" y="821745"/>
                </a:lnTo>
                <a:lnTo>
                  <a:pt x="115328" y="815532"/>
                </a:lnTo>
                <a:lnTo>
                  <a:pt x="109944" y="835849"/>
                </a:lnTo>
                <a:lnTo>
                  <a:pt x="102506" y="833878"/>
                </a:lnTo>
                <a:lnTo>
                  <a:pt x="97115" y="854223"/>
                </a:lnTo>
                <a:lnTo>
                  <a:pt x="85598" y="851172"/>
                </a:lnTo>
                <a:lnTo>
                  <a:pt x="80214" y="871488"/>
                </a:lnTo>
                <a:lnTo>
                  <a:pt x="67503" y="868121"/>
                </a:lnTo>
                <a:lnTo>
                  <a:pt x="59634" y="897818"/>
                </a:lnTo>
                <a:lnTo>
                  <a:pt x="796157" y="1092947"/>
                </a:lnTo>
                <a:lnTo>
                  <a:pt x="804027" y="1063249"/>
                </a:lnTo>
                <a:lnTo>
                  <a:pt x="791094" y="1059822"/>
                </a:lnTo>
                <a:lnTo>
                  <a:pt x="796478" y="1039505"/>
                </a:lnTo>
                <a:lnTo>
                  <a:pt x="784961" y="1036454"/>
                </a:lnTo>
                <a:lnTo>
                  <a:pt x="790352" y="1016110"/>
                </a:lnTo>
                <a:lnTo>
                  <a:pt x="782887" y="1014132"/>
                </a:lnTo>
                <a:lnTo>
                  <a:pt x="788271" y="993816"/>
                </a:lnTo>
                <a:lnTo>
                  <a:pt x="764848" y="987610"/>
                </a:lnTo>
                <a:lnTo>
                  <a:pt x="761337" y="955016"/>
                </a:lnTo>
                <a:lnTo>
                  <a:pt x="754704" y="953259"/>
                </a:lnTo>
                <a:lnTo>
                  <a:pt x="885748" y="458748"/>
                </a:lnTo>
                <a:lnTo>
                  <a:pt x="892381" y="460505"/>
                </a:lnTo>
                <a:lnTo>
                  <a:pt x="911473" y="434077"/>
                </a:lnTo>
                <a:lnTo>
                  <a:pt x="952519" y="444952"/>
                </a:lnTo>
                <a:lnTo>
                  <a:pt x="967582" y="388110"/>
                </a:lnTo>
                <a:lnTo>
                  <a:pt x="969516" y="380810"/>
                </a:lnTo>
                <a:lnTo>
                  <a:pt x="970068" y="378728"/>
                </a:lnTo>
                <a:lnTo>
                  <a:pt x="966710" y="377839"/>
                </a:lnTo>
                <a:lnTo>
                  <a:pt x="674398" y="64669"/>
                </a:lnTo>
                <a:lnTo>
                  <a:pt x="674398" y="6466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0912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609" y="0"/>
            <a:ext cx="9739423" cy="5143500"/>
          </a:xfrm>
          <a:prstGeom prst="rect">
            <a:avLst/>
          </a:prstGeom>
        </p:spPr>
      </p:pic>
      <p:sp>
        <p:nvSpPr>
          <p:cNvPr id="2" name="TextBox 62"/>
          <p:cNvSpPr txBox="1"/>
          <p:nvPr/>
        </p:nvSpPr>
        <p:spPr>
          <a:xfrm>
            <a:off x="0" y="534586"/>
            <a:ext cx="3965944" cy="575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3300" b="1" dirty="0">
                <a:solidFill>
                  <a:srgbClr val="FEFEFE"/>
                </a:solidFill>
                <a:latin typeface="Times New Roman"/>
                <a:ea typeface="Times New Roman"/>
              </a:rPr>
              <a:t>APRENDIZADO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2924249" y="2064594"/>
            <a:ext cx="1669311" cy="2789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Git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GitHub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804383" y="3308183"/>
            <a:ext cx="1630471" cy="2789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Linguagens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web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4BFAF8-B8CB-FEB4-9FB1-08BFED7DD5CF}"/>
              </a:ext>
            </a:extLst>
          </p:cNvPr>
          <p:cNvSpPr txBox="1"/>
          <p:nvPr/>
        </p:nvSpPr>
        <p:spPr>
          <a:xfrm>
            <a:off x="4540102" y="3203992"/>
            <a:ext cx="210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 em equipe em ambiente de desenvolvimento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419564-DEB2-226C-B857-8CCA4E1CF09F}"/>
              </a:ext>
            </a:extLst>
          </p:cNvPr>
          <p:cNvSpPr txBox="1"/>
          <p:nvPr/>
        </p:nvSpPr>
        <p:spPr>
          <a:xfrm>
            <a:off x="6645765" y="2004055"/>
            <a:ext cx="18496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 de desenvolvimento web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242" y="0"/>
            <a:ext cx="9675628" cy="5220586"/>
          </a:xfrm>
          <a:prstGeom prst="rect">
            <a:avLst/>
          </a:prstGeom>
        </p:spPr>
      </p:pic>
      <p:sp>
        <p:nvSpPr>
          <p:cNvPr id="2" name="TextBox 68"/>
          <p:cNvSpPr txBox="1"/>
          <p:nvPr/>
        </p:nvSpPr>
        <p:spPr>
          <a:xfrm>
            <a:off x="1766033" y="764170"/>
            <a:ext cx="5620515" cy="11505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6600" b="1" spc="-250" dirty="0">
                <a:solidFill>
                  <a:srgbClr val="FEFEFE"/>
                </a:solidFill>
                <a:latin typeface="Times New Roman"/>
                <a:ea typeface="Times New Roman"/>
              </a:rPr>
              <a:t>Muito</a:t>
            </a:r>
            <a:r>
              <a:rPr lang="en-US" altLang="zh-CN" sz="6600" b="1" spc="-12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b="1" spc="-234" dirty="0">
                <a:solidFill>
                  <a:srgbClr val="FEFEFE"/>
                </a:solidFill>
                <a:latin typeface="Times New Roman"/>
                <a:ea typeface="Times New Roman"/>
              </a:rPr>
              <a:t>Obrigado!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A085FA-7273-CA75-6078-363578478227}"/>
              </a:ext>
            </a:extLst>
          </p:cNvPr>
          <p:cNvSpPr txBox="1"/>
          <p:nvPr/>
        </p:nvSpPr>
        <p:spPr>
          <a:xfrm>
            <a:off x="2902689" y="2388592"/>
            <a:ext cx="3391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Acesse nosso projeto: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https://icei-puc-minas-pmv-ads.github.io/pmv-ads-2023-1-e1-proj-web-t06-portal-financeiro/Site/login.html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03250" y="527050"/>
            <a:ext cx="4692650" cy="577850"/>
          </a:xfrm>
          <a:custGeom>
            <a:avLst/>
            <a:gdLst>
              <a:gd name="connsiteX0" fmla="*/ 3577 w 4692650"/>
              <a:gd name="connsiteY0" fmla="*/ 298665 h 577850"/>
              <a:gd name="connsiteX1" fmla="*/ 3577 w 4692650"/>
              <a:gd name="connsiteY1" fmla="*/ 298665 h 577850"/>
              <a:gd name="connsiteX2" fmla="*/ 289941 w 4692650"/>
              <a:gd name="connsiteY2" fmla="*/ 12301 h 577850"/>
              <a:gd name="connsiteX3" fmla="*/ 4415925 w 4692650"/>
              <a:gd name="connsiteY3" fmla="*/ 12301 h 577850"/>
              <a:gd name="connsiteX4" fmla="*/ 4618414 w 4692650"/>
              <a:gd name="connsiteY4" fmla="*/ 96175 h 577850"/>
              <a:gd name="connsiteX5" fmla="*/ 4702289 w 4692650"/>
              <a:gd name="connsiteY5" fmla="*/ 298665 h 577850"/>
              <a:gd name="connsiteX6" fmla="*/ 4415925 w 4692650"/>
              <a:gd name="connsiteY6" fmla="*/ 585029 h 577850"/>
              <a:gd name="connsiteX7" fmla="*/ 289941 w 4692650"/>
              <a:gd name="connsiteY7" fmla="*/ 585029 h 577850"/>
              <a:gd name="connsiteX8" fmla="*/ 3577 w 4692650"/>
              <a:gd name="connsiteY8" fmla="*/ 298665 h 577850"/>
              <a:gd name="connsiteX9" fmla="*/ 3577 w 4692650"/>
              <a:gd name="connsiteY9" fmla="*/ 298665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92650" h="577850">
                <a:moveTo>
                  <a:pt x="3577" y="298665"/>
                </a:moveTo>
                <a:lnTo>
                  <a:pt x="3577" y="298665"/>
                </a:lnTo>
                <a:cubicBezTo>
                  <a:pt x="3577" y="140510"/>
                  <a:pt x="131786" y="12301"/>
                  <a:pt x="289941" y="12301"/>
                </a:cubicBezTo>
                <a:lnTo>
                  <a:pt x="4415925" y="12301"/>
                </a:lnTo>
                <a:cubicBezTo>
                  <a:pt x="4491873" y="12301"/>
                  <a:pt x="4564711" y="42471"/>
                  <a:pt x="4618414" y="96175"/>
                </a:cubicBezTo>
                <a:cubicBezTo>
                  <a:pt x="4672119" y="149879"/>
                  <a:pt x="4702289" y="222716"/>
                  <a:pt x="4702289" y="298665"/>
                </a:cubicBezTo>
                <a:cubicBezTo>
                  <a:pt x="4702289" y="456820"/>
                  <a:pt x="4574079" y="585029"/>
                  <a:pt x="4415925" y="585029"/>
                </a:cubicBezTo>
                <a:lnTo>
                  <a:pt x="289941" y="585029"/>
                </a:lnTo>
                <a:cubicBezTo>
                  <a:pt x="131786" y="585029"/>
                  <a:pt x="3577" y="456820"/>
                  <a:pt x="3577" y="298665"/>
                </a:cubicBezTo>
                <a:lnTo>
                  <a:pt x="3577" y="29866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052623" y="510230"/>
            <a:ext cx="4823046" cy="628650"/>
          </a:xfrm>
          <a:custGeom>
            <a:avLst/>
            <a:gdLst>
              <a:gd name="connsiteX0" fmla="*/ 54377 w 4743450"/>
              <a:gd name="connsiteY0" fmla="*/ 349465 h 628650"/>
              <a:gd name="connsiteX1" fmla="*/ 54377 w 4743450"/>
              <a:gd name="connsiteY1" fmla="*/ 349465 h 628650"/>
              <a:gd name="connsiteX2" fmla="*/ 340741 w 4743450"/>
              <a:gd name="connsiteY2" fmla="*/ 63101 h 628650"/>
              <a:gd name="connsiteX3" fmla="*/ 4466725 w 4743450"/>
              <a:gd name="connsiteY3" fmla="*/ 63101 h 628650"/>
              <a:gd name="connsiteX4" fmla="*/ 4669214 w 4743450"/>
              <a:gd name="connsiteY4" fmla="*/ 146975 h 628650"/>
              <a:gd name="connsiteX5" fmla="*/ 4753089 w 4743450"/>
              <a:gd name="connsiteY5" fmla="*/ 349465 h 628650"/>
              <a:gd name="connsiteX6" fmla="*/ 4466725 w 4743450"/>
              <a:gd name="connsiteY6" fmla="*/ 635829 h 628650"/>
              <a:gd name="connsiteX7" fmla="*/ 340741 w 4743450"/>
              <a:gd name="connsiteY7" fmla="*/ 635829 h 628650"/>
              <a:gd name="connsiteX8" fmla="*/ 54377 w 4743450"/>
              <a:gd name="connsiteY8" fmla="*/ 349465 h 628650"/>
              <a:gd name="connsiteX9" fmla="*/ 54377 w 4743450"/>
              <a:gd name="connsiteY9" fmla="*/ 34946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43450" h="628650">
                <a:moveTo>
                  <a:pt x="54377" y="349465"/>
                </a:moveTo>
                <a:lnTo>
                  <a:pt x="54377" y="349465"/>
                </a:lnTo>
                <a:cubicBezTo>
                  <a:pt x="54377" y="191310"/>
                  <a:pt x="182586" y="63101"/>
                  <a:pt x="340741" y="63101"/>
                </a:cubicBezTo>
                <a:lnTo>
                  <a:pt x="4466725" y="63101"/>
                </a:lnTo>
                <a:cubicBezTo>
                  <a:pt x="4542673" y="63101"/>
                  <a:pt x="4615511" y="93271"/>
                  <a:pt x="4669214" y="146975"/>
                </a:cubicBezTo>
                <a:cubicBezTo>
                  <a:pt x="4722919" y="200679"/>
                  <a:pt x="4753089" y="273516"/>
                  <a:pt x="4753089" y="349465"/>
                </a:cubicBezTo>
                <a:cubicBezTo>
                  <a:pt x="4753089" y="507620"/>
                  <a:pt x="4624879" y="635829"/>
                  <a:pt x="4466725" y="635829"/>
                </a:cubicBezTo>
                <a:lnTo>
                  <a:pt x="340741" y="635829"/>
                </a:lnTo>
                <a:cubicBezTo>
                  <a:pt x="182586" y="635829"/>
                  <a:pt x="54377" y="507620"/>
                  <a:pt x="54377" y="349465"/>
                </a:cubicBezTo>
                <a:lnTo>
                  <a:pt x="54377" y="349465"/>
                </a:lnTo>
                <a:close/>
              </a:path>
            </a:pathLst>
          </a:custGeom>
          <a:solidFill>
            <a:srgbClr val="FE6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609" y="0"/>
            <a:ext cx="9792586" cy="5358809"/>
          </a:xfrm>
          <a:prstGeom prst="rect">
            <a:avLst/>
          </a:prstGeom>
        </p:spPr>
      </p:pic>
      <p:sp>
        <p:nvSpPr>
          <p:cNvPr id="4" name="TextBox 5"/>
          <p:cNvSpPr txBox="1"/>
          <p:nvPr/>
        </p:nvSpPr>
        <p:spPr>
          <a:xfrm>
            <a:off x="239959" y="545086"/>
            <a:ext cx="2741693" cy="920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3300" b="1" spc="-585" dirty="0">
                <a:solidFill>
                  <a:srgbClr val="FEFEFE"/>
                </a:solidFill>
                <a:latin typeface="Times New Roman"/>
                <a:ea typeface="Times New Roman"/>
              </a:rPr>
              <a:t>P   R  O  B  L   E  M   </a:t>
            </a:r>
            <a:r>
              <a:rPr lang="en-US" altLang="zh-CN" sz="3300" b="1" spc="-580" dirty="0">
                <a:solidFill>
                  <a:srgbClr val="FEFEFE"/>
                </a:solidFill>
                <a:latin typeface="Times New Roman"/>
                <a:ea typeface="Times New Roman"/>
              </a:rPr>
              <a:t>A   S 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3331334" y="2041201"/>
            <a:ext cx="4909738" cy="350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2083"/>
              </a:lnSpc>
            </a:pP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ea typeface="Times New Roman"/>
              </a:rPr>
              <a:t>Despesas</a:t>
            </a: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ea typeface="Times New Roman"/>
              </a:rPr>
              <a:t>excessivas</a:t>
            </a: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ea typeface="Times New Roman"/>
              </a:rPr>
              <a:t>afetam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ea typeface="Times New Roman"/>
              </a:rPr>
              <a:t>finanças</a:t>
            </a: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ea typeface="Times New Roman"/>
              </a:rPr>
              <a:t>negativamente,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ea typeface="Times New Roman"/>
              </a:rPr>
              <a:t>levando</a:t>
            </a: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ea typeface="Times New Roman"/>
              </a:rPr>
              <a:t>ao</a:t>
            </a: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ea typeface="Times New Roman"/>
              </a:rPr>
              <a:t>desequilíbrio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financeiro</a:t>
            </a:r>
            <a:r>
              <a:rPr lang="en-US" altLang="zh-CN" sz="1150" b="1" spc="44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1150" b="1" spc="5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dificuldades</a:t>
            </a:r>
            <a:r>
              <a:rPr lang="en-US" altLang="zh-CN" sz="1150" b="1" spc="44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no</a:t>
            </a:r>
            <a:r>
              <a:rPr lang="en-US" altLang="zh-CN" sz="1150" b="1" spc="5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pagamento</a:t>
            </a:r>
            <a:r>
              <a:rPr lang="en-US" altLang="zh-CN" sz="1150" b="1" spc="44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50" b="1" spc="5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contas</a:t>
            </a:r>
            <a:r>
              <a:rPr lang="en-US" altLang="zh-CN" sz="1150" b="1" spc="44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1150" b="1" spc="5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dívidas.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2331" y="2041201"/>
            <a:ext cx="1661488" cy="782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just">
              <a:lnSpc>
                <a:spcPct val="125416"/>
              </a:lnSpc>
            </a:pPr>
            <a:r>
              <a:rPr lang="en-US" altLang="zh-CN" sz="1400" b="1" spc="-25" dirty="0">
                <a:solidFill>
                  <a:srgbClr val="0117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Despesas excessivas</a:t>
            </a:r>
          </a:p>
          <a:p>
            <a:pPr marL="0" algn="just">
              <a:lnSpc>
                <a:spcPct val="125416"/>
              </a:lnSpc>
            </a:pPr>
            <a:endParaRPr lang="en-US" altLang="zh-CN" sz="1400" b="1" spc="-25" dirty="0">
              <a:solidFill>
                <a:srgbClr val="011722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0" algn="just">
              <a:lnSpc>
                <a:spcPct val="125416"/>
              </a:lnSpc>
            </a:pPr>
            <a:r>
              <a:rPr lang="en-US" altLang="zh-CN" sz="1400" b="1" spc="-25" dirty="0">
                <a:solidFill>
                  <a:srgbClr val="0117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Endividamento</a:t>
            </a:r>
            <a:endParaRPr lang="en-US" altLang="zh-CN" sz="1400" b="1" spc="-20" dirty="0">
              <a:solidFill>
                <a:srgbClr val="011722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331333" y="2554507"/>
            <a:ext cx="4860005" cy="350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2083"/>
              </a:lnSpc>
            </a:pP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O</a:t>
            </a:r>
            <a:r>
              <a:rPr lang="en-US" altLang="zh-CN" sz="1150" b="1" spc="-5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endividamento</a:t>
            </a:r>
            <a:r>
              <a:rPr lang="en-US" altLang="zh-CN" sz="1150" b="1" spc="-6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é</a:t>
            </a:r>
            <a:r>
              <a:rPr lang="en-US" altLang="zh-CN" sz="1150" b="1" spc="-5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um</a:t>
            </a:r>
            <a:r>
              <a:rPr lang="en-US" altLang="zh-CN" sz="1150" b="1" spc="-6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problema</a:t>
            </a:r>
            <a:r>
              <a:rPr lang="en-US" altLang="zh-CN" sz="1150" b="1" spc="-6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decorrente</a:t>
            </a:r>
            <a:r>
              <a:rPr lang="en-US" altLang="zh-CN" sz="1150" b="1" spc="-5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150" b="1" spc="-6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falta</a:t>
            </a:r>
            <a:r>
              <a:rPr lang="en-US" altLang="zh-CN" sz="1150" b="1" spc="-5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50" b="1" spc="-6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controle</a:t>
            </a:r>
            <a:r>
              <a:rPr lang="en-US" altLang="zh-CN" sz="1150" b="1" spc="-6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financeiro,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resultando</a:t>
            </a:r>
            <a:r>
              <a:rPr lang="en-US" altLang="zh-CN" sz="1150" b="1" spc="2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em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juros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altos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dificuldades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para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sair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dessa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situação.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00959" y="3162653"/>
            <a:ext cx="1759937" cy="244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1400" b="1" dirty="0">
                <a:solidFill>
                  <a:srgbClr val="011722"/>
                </a:solidFill>
                <a:latin typeface="Times New Roman"/>
                <a:ea typeface="Times New Roman"/>
              </a:rPr>
              <a:t>Falta</a:t>
            </a:r>
            <a:r>
              <a:rPr lang="en-US" altLang="zh-CN" sz="14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11722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400" b="1" spc="7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11722"/>
                </a:solidFill>
                <a:latin typeface="Times New Roman"/>
                <a:ea typeface="Times New Roman"/>
              </a:rPr>
              <a:t>economias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31333" y="3111413"/>
            <a:ext cx="5035747" cy="350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2083"/>
              </a:lnSpc>
            </a:pP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150" b="1" spc="4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falta</a:t>
            </a:r>
            <a:r>
              <a:rPr lang="en-US" altLang="zh-CN" sz="1150" b="1" spc="4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50" b="1" spc="44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economias,</a:t>
            </a:r>
            <a:r>
              <a:rPr lang="en-US" altLang="zh-CN" sz="1150" b="1" spc="4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causada</a:t>
            </a:r>
            <a:r>
              <a:rPr lang="en-US" altLang="zh-CN" sz="1150" b="1" spc="44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pela</a:t>
            </a:r>
            <a:r>
              <a:rPr lang="en-US" altLang="zh-CN" sz="1150" b="1" spc="4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falta</a:t>
            </a:r>
            <a:r>
              <a:rPr lang="en-US" altLang="zh-CN" sz="1150" b="1" spc="44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50" b="1" spc="4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controle</a:t>
            </a:r>
            <a:r>
              <a:rPr lang="en-US" altLang="zh-CN" sz="1150" b="1" spc="4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financeiro,</a:t>
            </a:r>
            <a:r>
              <a:rPr lang="en-US" altLang="zh-CN" sz="1150" b="1" spc="44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deixa</a:t>
            </a:r>
            <a:r>
              <a:rPr lang="en-US" altLang="zh-CN" sz="1150" b="1" spc="4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1150" b="1" spc="44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pessoas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vulneráveis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imprevistos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sem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recursos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suficientes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para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lidar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com</a:t>
            </a:r>
            <a:r>
              <a:rPr lang="en-US" altLang="zh-CN" sz="1150" b="1" spc="2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emergências.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0959" y="3649984"/>
            <a:ext cx="1759937" cy="244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1400" b="1" spc="10" dirty="0">
                <a:solidFill>
                  <a:srgbClr val="011722"/>
                </a:solidFill>
                <a:latin typeface="Times New Roman"/>
                <a:ea typeface="Times New Roman"/>
              </a:rPr>
              <a:t>Estresse</a:t>
            </a:r>
            <a:r>
              <a:rPr lang="en-US" altLang="zh-CN" sz="14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spc="10" dirty="0">
                <a:solidFill>
                  <a:srgbClr val="011722"/>
                </a:solidFill>
                <a:latin typeface="Times New Roman"/>
                <a:ea typeface="Times New Roman"/>
              </a:rPr>
              <a:t>financeiro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31334" y="3654304"/>
            <a:ext cx="5035747" cy="350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2083"/>
              </a:lnSpc>
            </a:pP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O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estresse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financeiro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decorrente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falta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controle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financeiro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afeta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negativamente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150" b="1" spc="2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saúde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mental</a:t>
            </a:r>
            <a:r>
              <a:rPr lang="en-US" altLang="zh-CN" sz="1150" b="1" spc="2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emocional,</a:t>
            </a:r>
            <a:r>
              <a:rPr lang="en-US" altLang="zh-CN" sz="1150" b="1" spc="2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prejudicando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qualidade</a:t>
            </a:r>
            <a:r>
              <a:rPr lang="en-US" altLang="zh-CN" sz="1150" b="1" spc="2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vida.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-590550" y="527050"/>
            <a:ext cx="4578350" cy="577850"/>
          </a:xfrm>
          <a:custGeom>
            <a:avLst/>
            <a:gdLst>
              <a:gd name="connsiteX0" fmla="*/ -3853 w 4578350"/>
              <a:gd name="connsiteY0" fmla="*/ 298525 h 577850"/>
              <a:gd name="connsiteX1" fmla="*/ -3853 w 4578350"/>
              <a:gd name="connsiteY1" fmla="*/ 298525 h 577850"/>
              <a:gd name="connsiteX2" fmla="*/ 282511 w 4578350"/>
              <a:gd name="connsiteY2" fmla="*/ 12161 h 577850"/>
              <a:gd name="connsiteX3" fmla="*/ 4293892 w 4578350"/>
              <a:gd name="connsiteY3" fmla="*/ 12161 h 577850"/>
              <a:gd name="connsiteX4" fmla="*/ 4496382 w 4578350"/>
              <a:gd name="connsiteY4" fmla="*/ 96035 h 577850"/>
              <a:gd name="connsiteX5" fmla="*/ 4580256 w 4578350"/>
              <a:gd name="connsiteY5" fmla="*/ 298525 h 577850"/>
              <a:gd name="connsiteX6" fmla="*/ 4293892 w 4578350"/>
              <a:gd name="connsiteY6" fmla="*/ 584889 h 577850"/>
              <a:gd name="connsiteX7" fmla="*/ 282511 w 4578350"/>
              <a:gd name="connsiteY7" fmla="*/ 584889 h 577850"/>
              <a:gd name="connsiteX8" fmla="*/ -3853 w 4578350"/>
              <a:gd name="connsiteY8" fmla="*/ 298525 h 577850"/>
              <a:gd name="connsiteX9" fmla="*/ -3853 w 4578350"/>
              <a:gd name="connsiteY9" fmla="*/ 298525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8350" h="577850">
                <a:moveTo>
                  <a:pt x="-3853" y="298525"/>
                </a:moveTo>
                <a:lnTo>
                  <a:pt x="-3853" y="298525"/>
                </a:lnTo>
                <a:cubicBezTo>
                  <a:pt x="-3853" y="140370"/>
                  <a:pt x="124356" y="12161"/>
                  <a:pt x="282511" y="12161"/>
                </a:cubicBezTo>
                <a:lnTo>
                  <a:pt x="4293892" y="12161"/>
                </a:lnTo>
                <a:cubicBezTo>
                  <a:pt x="4369840" y="12161"/>
                  <a:pt x="4442678" y="42331"/>
                  <a:pt x="4496382" y="96035"/>
                </a:cubicBezTo>
                <a:cubicBezTo>
                  <a:pt x="4550086" y="149739"/>
                  <a:pt x="4580256" y="222576"/>
                  <a:pt x="4580256" y="298525"/>
                </a:cubicBezTo>
                <a:cubicBezTo>
                  <a:pt x="4580256" y="456679"/>
                  <a:pt x="4452046" y="584889"/>
                  <a:pt x="4293892" y="584889"/>
                </a:cubicBezTo>
                <a:lnTo>
                  <a:pt x="282511" y="584889"/>
                </a:lnTo>
                <a:cubicBezTo>
                  <a:pt x="124356" y="584889"/>
                  <a:pt x="-3853" y="456679"/>
                  <a:pt x="-3853" y="298525"/>
                </a:cubicBezTo>
                <a:lnTo>
                  <a:pt x="-3853" y="298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-1051737" y="476250"/>
            <a:ext cx="4629150" cy="628650"/>
          </a:xfrm>
          <a:custGeom>
            <a:avLst/>
            <a:gdLst>
              <a:gd name="connsiteX0" fmla="*/ 46946 w 4629150"/>
              <a:gd name="connsiteY0" fmla="*/ 349325 h 628650"/>
              <a:gd name="connsiteX1" fmla="*/ 46946 w 4629150"/>
              <a:gd name="connsiteY1" fmla="*/ 349325 h 628650"/>
              <a:gd name="connsiteX2" fmla="*/ 333311 w 4629150"/>
              <a:gd name="connsiteY2" fmla="*/ 62961 h 628650"/>
              <a:gd name="connsiteX3" fmla="*/ 4344692 w 4629150"/>
              <a:gd name="connsiteY3" fmla="*/ 62961 h 628650"/>
              <a:gd name="connsiteX4" fmla="*/ 4547182 w 4629150"/>
              <a:gd name="connsiteY4" fmla="*/ 146835 h 628650"/>
              <a:gd name="connsiteX5" fmla="*/ 4631056 w 4629150"/>
              <a:gd name="connsiteY5" fmla="*/ 349325 h 628650"/>
              <a:gd name="connsiteX6" fmla="*/ 4344692 w 4629150"/>
              <a:gd name="connsiteY6" fmla="*/ 635689 h 628650"/>
              <a:gd name="connsiteX7" fmla="*/ 333311 w 4629150"/>
              <a:gd name="connsiteY7" fmla="*/ 635689 h 628650"/>
              <a:gd name="connsiteX8" fmla="*/ 46946 w 4629150"/>
              <a:gd name="connsiteY8" fmla="*/ 349325 h 628650"/>
              <a:gd name="connsiteX9" fmla="*/ 46946 w 4629150"/>
              <a:gd name="connsiteY9" fmla="*/ 34932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29150" h="628650">
                <a:moveTo>
                  <a:pt x="46946" y="349325"/>
                </a:moveTo>
                <a:lnTo>
                  <a:pt x="46946" y="349325"/>
                </a:lnTo>
                <a:cubicBezTo>
                  <a:pt x="46946" y="191170"/>
                  <a:pt x="175156" y="62961"/>
                  <a:pt x="333311" y="62961"/>
                </a:cubicBezTo>
                <a:lnTo>
                  <a:pt x="4344692" y="62961"/>
                </a:lnTo>
                <a:cubicBezTo>
                  <a:pt x="4420640" y="62961"/>
                  <a:pt x="4493478" y="93131"/>
                  <a:pt x="4547182" y="146835"/>
                </a:cubicBezTo>
                <a:cubicBezTo>
                  <a:pt x="4600886" y="200539"/>
                  <a:pt x="4631056" y="273376"/>
                  <a:pt x="4631056" y="349325"/>
                </a:cubicBezTo>
                <a:cubicBezTo>
                  <a:pt x="4631056" y="507479"/>
                  <a:pt x="4502846" y="635689"/>
                  <a:pt x="4344692" y="635689"/>
                </a:cubicBezTo>
                <a:lnTo>
                  <a:pt x="333311" y="635689"/>
                </a:lnTo>
                <a:cubicBezTo>
                  <a:pt x="175156" y="635689"/>
                  <a:pt x="46946" y="507479"/>
                  <a:pt x="46946" y="349325"/>
                </a:cubicBezTo>
                <a:lnTo>
                  <a:pt x="46946" y="349325"/>
                </a:lnTo>
                <a:close/>
              </a:path>
            </a:pathLst>
          </a:custGeom>
          <a:solidFill>
            <a:srgbClr val="FE6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712" y="0"/>
            <a:ext cx="9750056" cy="5143500"/>
          </a:xfrm>
          <a:prstGeom prst="rect">
            <a:avLst/>
          </a:prstGeom>
        </p:spPr>
      </p:pic>
      <p:sp>
        <p:nvSpPr>
          <p:cNvPr id="2" name="TextBox 16"/>
          <p:cNvSpPr txBox="1"/>
          <p:nvPr/>
        </p:nvSpPr>
        <p:spPr>
          <a:xfrm>
            <a:off x="290121" y="479452"/>
            <a:ext cx="3287292" cy="575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3300" b="1" spc="-545" dirty="0">
                <a:solidFill>
                  <a:srgbClr val="FEFEFE"/>
                </a:solidFill>
                <a:latin typeface="Times New Roman"/>
                <a:ea typeface="Times New Roman"/>
              </a:rPr>
              <a:t>J  U S  T  I  </a:t>
            </a:r>
            <a:r>
              <a:rPr lang="en-US" altLang="zh-CN" sz="3300" b="1" spc="-540" dirty="0">
                <a:solidFill>
                  <a:srgbClr val="FEFEFE"/>
                </a:solidFill>
                <a:latin typeface="Times New Roman"/>
                <a:ea typeface="Times New Roman"/>
              </a:rPr>
              <a:t>F  I C  A T  I  V 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752214" y="1458351"/>
            <a:ext cx="2562445" cy="2717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92455" algn="l"/>
                <a:tab pos="863650" algn="l"/>
                <a:tab pos="1272540" algn="l"/>
                <a:tab pos="1489100" algn="l"/>
              </a:tabLst>
            </a:pPr>
            <a:r>
              <a:rPr lang="en-US" altLang="zh-CN" sz="1200" b="1" spc="-114" dirty="0">
                <a:solidFill>
                  <a:srgbClr val="000000"/>
                </a:solidFill>
                <a:latin typeface="Times New Roman"/>
                <a:ea typeface="Times New Roman"/>
              </a:rPr>
              <a:t>De  </a:t>
            </a:r>
            <a:r>
              <a:rPr lang="en-US" altLang="zh-CN" sz="1200" b="1" spc="15" dirty="0">
                <a:solidFill>
                  <a:srgbClr val="000000"/>
                </a:solidFill>
                <a:latin typeface="Times New Roman"/>
                <a:ea typeface="Times New Roman"/>
              </a:rPr>
              <a:t>acordo </a:t>
            </a:r>
            <a:r>
              <a:rPr lang="en-US" altLang="zh-CN" sz="1200" b="1" spc="5" dirty="0">
                <a:solidFill>
                  <a:srgbClr val="000000"/>
                </a:solidFill>
                <a:latin typeface="Times New Roman"/>
                <a:ea typeface="Times New Roman"/>
              </a:rPr>
              <a:t>com </a:t>
            </a:r>
            <a:r>
              <a:rPr lang="en-US" altLang="zh-CN" sz="1200" b="1" spc="44" dirty="0">
                <a:solidFill>
                  <a:srgbClr val="000000"/>
                </a:solidFill>
                <a:latin typeface="Times New Roman"/>
                <a:ea typeface="Times New Roman"/>
              </a:rPr>
              <a:t>a </a:t>
            </a:r>
            <a:r>
              <a:rPr lang="en-US" altLang="zh-CN" sz="1200" b="1" spc="-259" dirty="0">
                <a:solidFill>
                  <a:srgbClr val="000000"/>
                </a:solidFill>
                <a:latin typeface="Times New Roman"/>
                <a:ea typeface="Times New Roman"/>
              </a:rPr>
              <a:t>C       N       C</a:t>
            </a:r>
          </a:p>
          <a:p>
            <a:pPr marL="0" hangingPunct="0">
              <a:lnSpc>
                <a:spcPct val="114583"/>
              </a:lnSpc>
              <a:spcBef>
                <a:spcPts val="104"/>
              </a:spcBef>
            </a:pPr>
            <a:r>
              <a:rPr lang="en-US" altLang="zh-CN" sz="1200" b="1" spc="5" dirty="0">
                <a:solidFill>
                  <a:srgbClr val="000000"/>
                </a:solidFill>
                <a:latin typeface="Times New Roman"/>
                <a:ea typeface="Times New Roman"/>
              </a:rPr>
              <a:t>(Confederação</a:t>
            </a:r>
            <a:r>
              <a:rPr lang="en-US" altLang="zh-CN" sz="12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15" dirty="0">
                <a:solidFill>
                  <a:srgbClr val="000000"/>
                </a:solidFill>
                <a:latin typeface="Times New Roman"/>
                <a:ea typeface="Times New Roman"/>
              </a:rPr>
              <a:t>Nacional</a:t>
            </a:r>
            <a:r>
              <a:rPr lang="en-US" altLang="zh-CN" sz="12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10" dirty="0">
                <a:solidFill>
                  <a:srgbClr val="000000"/>
                </a:solidFill>
                <a:latin typeface="Times New Roman"/>
                <a:ea typeface="Times New Roman"/>
              </a:rPr>
              <a:t>do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Comércio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bens,</a:t>
            </a:r>
            <a:r>
              <a:rPr lang="en-US" altLang="zh-CN" sz="12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Serviços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br>
              <a:rPr sz="1200" b="1" dirty="0"/>
            </a:b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e Turismo),</a:t>
            </a:r>
            <a:r>
              <a:rPr lang="en-US" altLang="zh-CN" sz="1200" b="1" spc="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200" b="1" spc="6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taxa</a:t>
            </a:r>
            <a:r>
              <a:rPr lang="en-US" altLang="zh-CN" sz="1200" b="1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endividamento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ao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final</a:t>
            </a:r>
            <a:r>
              <a:rPr lang="en-US" altLang="zh-CN" sz="12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80" dirty="0">
                <a:solidFill>
                  <a:srgbClr val="000000"/>
                </a:solidFill>
                <a:latin typeface="Times New Roman"/>
                <a:ea typeface="Times New Roman"/>
              </a:rPr>
              <a:t>2021</a:t>
            </a:r>
            <a:r>
              <a:rPr lang="en-US" altLang="zh-CN" sz="1200" b="1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60" dirty="0">
                <a:solidFill>
                  <a:srgbClr val="000000"/>
                </a:solidFill>
                <a:latin typeface="Times New Roman"/>
                <a:ea typeface="Times New Roman"/>
              </a:rPr>
              <a:t>foi</a:t>
            </a:r>
            <a:r>
              <a:rPr lang="en-US" altLang="zh-CN" sz="1200" b="1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80" dirty="0">
                <a:solidFill>
                  <a:srgbClr val="000000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200" b="1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69" dirty="0">
                <a:solidFill>
                  <a:srgbClr val="000000"/>
                </a:solidFill>
                <a:latin typeface="Times New Roman"/>
                <a:ea typeface="Times New Roman"/>
              </a:rPr>
              <a:t>70,9</a:t>
            </a:r>
            <a:r>
              <a:rPr lang="en-US" altLang="zh-CN" sz="1200" b="1" spc="145" dirty="0">
                <a:solidFill>
                  <a:srgbClr val="000000"/>
                </a:solidFill>
                <a:latin typeface="Times New Roman"/>
                <a:ea typeface="Times New Roman"/>
              </a:rPr>
              <a:t>%</a:t>
            </a:r>
            <a:r>
              <a:rPr lang="en-US" altLang="zh-CN" sz="1200" b="1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55" dirty="0">
                <a:solidFill>
                  <a:srgbClr val="000000"/>
                </a:solidFill>
                <a:latin typeface="Times New Roman"/>
                <a:ea typeface="Times New Roman"/>
              </a:rPr>
              <a:t>e,</a:t>
            </a:r>
            <a:r>
              <a:rPr lang="en-US" altLang="zh-CN" sz="1200" b="1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80" dirty="0">
                <a:solidFill>
                  <a:srgbClr val="000000"/>
                </a:solidFill>
                <a:latin typeface="Times New Roman"/>
                <a:ea typeface="Times New Roman"/>
              </a:rPr>
              <a:t>no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30" dirty="0">
                <a:solidFill>
                  <a:srgbClr val="000000"/>
                </a:solidFill>
                <a:latin typeface="Times New Roman"/>
                <a:ea typeface="Times New Roman"/>
              </a:rPr>
              <a:t>final</a:t>
            </a:r>
            <a:r>
              <a:rPr lang="en-US" altLang="zh-CN" sz="12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50" dirty="0">
                <a:solidFill>
                  <a:srgbClr val="000000"/>
                </a:solidFill>
                <a:latin typeface="Times New Roman"/>
                <a:ea typeface="Times New Roman"/>
              </a:rPr>
              <a:t>do</a:t>
            </a:r>
            <a:r>
              <a:rPr lang="en-US" altLang="zh-CN" sz="1200" b="1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44" dirty="0">
                <a:solidFill>
                  <a:srgbClr val="000000"/>
                </a:solidFill>
                <a:latin typeface="Times New Roman"/>
                <a:ea typeface="Times New Roman"/>
              </a:rPr>
              <a:t>ano</a:t>
            </a:r>
            <a:r>
              <a:rPr lang="en-US" altLang="zh-CN" sz="1200" b="1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40" dirty="0">
                <a:solidFill>
                  <a:srgbClr val="000000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200" b="1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40" dirty="0">
                <a:solidFill>
                  <a:srgbClr val="000000"/>
                </a:solidFill>
                <a:latin typeface="Times New Roman"/>
                <a:ea typeface="Times New Roman"/>
              </a:rPr>
              <a:t>2022,</a:t>
            </a:r>
            <a:r>
              <a:rPr lang="en-US" altLang="zh-CN" sz="1200" b="1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40" dirty="0">
                <a:solidFill>
                  <a:srgbClr val="000000"/>
                </a:solidFill>
                <a:latin typeface="Times New Roman"/>
                <a:ea typeface="Times New Roman"/>
              </a:rPr>
              <a:t>essa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taxa</a:t>
            </a:r>
            <a:r>
              <a:rPr lang="en-US" altLang="zh-CN" sz="1200" b="1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aumentou</a:t>
            </a:r>
            <a:r>
              <a:rPr lang="en-US" altLang="zh-CN" sz="1200" b="1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em</a:t>
            </a:r>
            <a:r>
              <a:rPr lang="en-US" altLang="zh-CN" sz="1200" b="1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Times New Roman"/>
                <a:ea typeface="Times New Roman"/>
              </a:rPr>
              <a:t>7%.</a:t>
            </a:r>
          </a:p>
          <a:p>
            <a:pPr marL="0" hangingPunct="0">
              <a:lnSpc>
                <a:spcPct val="114583"/>
              </a:lnSpc>
              <a:spcBef>
                <a:spcPts val="104"/>
              </a:spcBef>
            </a:pPr>
            <a:endParaRPr lang="en-US" altLang="zh-CN" sz="1200" b="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0" indent="759866">
              <a:lnSpc>
                <a:spcPct val="100000"/>
              </a:lnSpc>
              <a:spcBef>
                <a:spcPts val="114"/>
              </a:spcBef>
            </a:pPr>
            <a:r>
              <a:rPr lang="en-US" altLang="zh-CN" sz="1200" b="1" spc="-154" dirty="0">
                <a:solidFill>
                  <a:srgbClr val="000000"/>
                </a:solidFill>
                <a:latin typeface="Times New Roman"/>
                <a:ea typeface="Times New Roman"/>
              </a:rPr>
              <a:t>                (B E T H O N I C O,</a:t>
            </a:r>
            <a:r>
              <a:rPr lang="en-US" altLang="zh-CN" sz="1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-110" dirty="0">
                <a:solidFill>
                  <a:srgbClr val="000000"/>
                </a:solidFill>
                <a:latin typeface="Times New Roman"/>
                <a:ea typeface="Times New Roman"/>
              </a:rPr>
              <a:t>2 0 2 3).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45"/>
              </a:lnSpc>
            </a:pPr>
            <a:endParaRPr lang="en-US" dirty="0"/>
          </a:p>
          <a:p>
            <a:pPr marL="0" indent="520787">
              <a:lnSpc>
                <a:spcPct val="125416"/>
              </a:lnSpc>
            </a:pPr>
            <a:r>
              <a:rPr lang="en-US" altLang="zh-CN" sz="2000" b="1" spc="-45" dirty="0">
                <a:solidFill>
                  <a:srgbClr val="011722"/>
                </a:solidFill>
                <a:latin typeface="Times New Roman"/>
                <a:ea typeface="Times New Roman"/>
              </a:rPr>
              <a:t>       B</a:t>
            </a:r>
            <a:r>
              <a:rPr lang="en-US" altLang="zh-CN" sz="2000" b="1" spc="-40" dirty="0">
                <a:solidFill>
                  <a:srgbClr val="011722"/>
                </a:solidFill>
                <a:latin typeface="Times New Roman"/>
                <a:ea typeface="Times New Roman"/>
              </a:rPr>
              <a:t>rasil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>
            <a:off x="-1060450" y="476250"/>
            <a:ext cx="4883150" cy="628650"/>
          </a:xfrm>
          <a:custGeom>
            <a:avLst/>
            <a:gdLst>
              <a:gd name="connsiteX0" fmla="*/ 46789 w 4883150"/>
              <a:gd name="connsiteY0" fmla="*/ 349550 h 628650"/>
              <a:gd name="connsiteX1" fmla="*/ 46789 w 4883150"/>
              <a:gd name="connsiteY1" fmla="*/ 349550 h 628650"/>
              <a:gd name="connsiteX2" fmla="*/ 333153 w 4883150"/>
              <a:gd name="connsiteY2" fmla="*/ 63186 h 628650"/>
              <a:gd name="connsiteX3" fmla="*/ 4606076 w 4883150"/>
              <a:gd name="connsiteY3" fmla="*/ 63186 h 628650"/>
              <a:gd name="connsiteX4" fmla="*/ 4808566 w 4883150"/>
              <a:gd name="connsiteY4" fmla="*/ 147060 h 628650"/>
              <a:gd name="connsiteX5" fmla="*/ 4892440 w 4883150"/>
              <a:gd name="connsiteY5" fmla="*/ 349550 h 628650"/>
              <a:gd name="connsiteX6" fmla="*/ 4606076 w 4883150"/>
              <a:gd name="connsiteY6" fmla="*/ 635914 h 628650"/>
              <a:gd name="connsiteX7" fmla="*/ 333153 w 4883150"/>
              <a:gd name="connsiteY7" fmla="*/ 635914 h 628650"/>
              <a:gd name="connsiteX8" fmla="*/ 46789 w 4883150"/>
              <a:gd name="connsiteY8" fmla="*/ 349550 h 628650"/>
              <a:gd name="connsiteX9" fmla="*/ 46789 w 4883150"/>
              <a:gd name="connsiteY9" fmla="*/ 3495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3150" h="628650">
                <a:moveTo>
                  <a:pt x="46789" y="349550"/>
                </a:moveTo>
                <a:lnTo>
                  <a:pt x="46789" y="349550"/>
                </a:lnTo>
                <a:cubicBezTo>
                  <a:pt x="46789" y="191395"/>
                  <a:pt x="174999" y="63186"/>
                  <a:pt x="333153" y="63186"/>
                </a:cubicBezTo>
                <a:lnTo>
                  <a:pt x="4606076" y="63186"/>
                </a:lnTo>
                <a:cubicBezTo>
                  <a:pt x="4682024" y="63186"/>
                  <a:pt x="4754862" y="93356"/>
                  <a:pt x="4808566" y="147060"/>
                </a:cubicBezTo>
                <a:cubicBezTo>
                  <a:pt x="4862269" y="200764"/>
                  <a:pt x="4892440" y="273602"/>
                  <a:pt x="4892440" y="349550"/>
                </a:cubicBezTo>
                <a:cubicBezTo>
                  <a:pt x="4892440" y="507705"/>
                  <a:pt x="4764230" y="635914"/>
                  <a:pt x="4606076" y="635914"/>
                </a:cubicBezTo>
                <a:lnTo>
                  <a:pt x="333153" y="635914"/>
                </a:lnTo>
                <a:cubicBezTo>
                  <a:pt x="174999" y="635914"/>
                  <a:pt x="46789" y="507705"/>
                  <a:pt x="46789" y="349550"/>
                </a:cubicBezTo>
                <a:lnTo>
                  <a:pt x="46789" y="3495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-1060450" y="476250"/>
            <a:ext cx="4883150" cy="628650"/>
          </a:xfrm>
          <a:custGeom>
            <a:avLst/>
            <a:gdLst>
              <a:gd name="connsiteX0" fmla="*/ 46789 w 4883150"/>
              <a:gd name="connsiteY0" fmla="*/ 349550 h 628650"/>
              <a:gd name="connsiteX1" fmla="*/ 46789 w 4883150"/>
              <a:gd name="connsiteY1" fmla="*/ 349550 h 628650"/>
              <a:gd name="connsiteX2" fmla="*/ 333153 w 4883150"/>
              <a:gd name="connsiteY2" fmla="*/ 63186 h 628650"/>
              <a:gd name="connsiteX3" fmla="*/ 4606076 w 4883150"/>
              <a:gd name="connsiteY3" fmla="*/ 63186 h 628650"/>
              <a:gd name="connsiteX4" fmla="*/ 4808566 w 4883150"/>
              <a:gd name="connsiteY4" fmla="*/ 147060 h 628650"/>
              <a:gd name="connsiteX5" fmla="*/ 4892440 w 4883150"/>
              <a:gd name="connsiteY5" fmla="*/ 349550 h 628650"/>
              <a:gd name="connsiteX6" fmla="*/ 4606076 w 4883150"/>
              <a:gd name="connsiteY6" fmla="*/ 635914 h 628650"/>
              <a:gd name="connsiteX7" fmla="*/ 333153 w 4883150"/>
              <a:gd name="connsiteY7" fmla="*/ 635914 h 628650"/>
              <a:gd name="connsiteX8" fmla="*/ 46789 w 4883150"/>
              <a:gd name="connsiteY8" fmla="*/ 349550 h 628650"/>
              <a:gd name="connsiteX9" fmla="*/ 46789 w 4883150"/>
              <a:gd name="connsiteY9" fmla="*/ 3495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3150" h="628650">
                <a:moveTo>
                  <a:pt x="46789" y="349550"/>
                </a:moveTo>
                <a:lnTo>
                  <a:pt x="46789" y="349550"/>
                </a:lnTo>
                <a:cubicBezTo>
                  <a:pt x="46789" y="191395"/>
                  <a:pt x="174999" y="63186"/>
                  <a:pt x="333153" y="63186"/>
                </a:cubicBezTo>
                <a:lnTo>
                  <a:pt x="4606076" y="63186"/>
                </a:lnTo>
                <a:cubicBezTo>
                  <a:pt x="4682024" y="63186"/>
                  <a:pt x="4754862" y="93356"/>
                  <a:pt x="4808566" y="147060"/>
                </a:cubicBezTo>
                <a:cubicBezTo>
                  <a:pt x="4862269" y="200764"/>
                  <a:pt x="4892440" y="273602"/>
                  <a:pt x="4892440" y="349550"/>
                </a:cubicBezTo>
                <a:cubicBezTo>
                  <a:pt x="4892440" y="507705"/>
                  <a:pt x="4764230" y="635914"/>
                  <a:pt x="4606076" y="635914"/>
                </a:cubicBezTo>
                <a:lnTo>
                  <a:pt x="333153" y="635914"/>
                </a:lnTo>
                <a:cubicBezTo>
                  <a:pt x="174999" y="635914"/>
                  <a:pt x="46789" y="507705"/>
                  <a:pt x="46789" y="349550"/>
                </a:cubicBezTo>
                <a:lnTo>
                  <a:pt x="46789" y="349550"/>
                </a:lnTo>
                <a:close/>
              </a:path>
            </a:pathLst>
          </a:custGeom>
          <a:solidFill>
            <a:srgbClr val="FE6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079" y="0"/>
            <a:ext cx="9760688" cy="5143500"/>
          </a:xfrm>
          <a:prstGeom prst="rect">
            <a:avLst/>
          </a:prstGeom>
        </p:spPr>
      </p:pic>
      <p:sp>
        <p:nvSpPr>
          <p:cNvPr id="2" name="TextBox 21"/>
          <p:cNvSpPr txBox="1"/>
          <p:nvPr/>
        </p:nvSpPr>
        <p:spPr>
          <a:xfrm>
            <a:off x="425303" y="476250"/>
            <a:ext cx="2594344" cy="575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3300" b="1" spc="-540" dirty="0">
                <a:solidFill>
                  <a:srgbClr val="FEFEFE"/>
                </a:solidFill>
                <a:latin typeface="Times New Roman"/>
                <a:ea typeface="Times New Roman"/>
              </a:rPr>
              <a:t>O  B  J  E  T  </a:t>
            </a:r>
            <a:r>
              <a:rPr lang="en-US" altLang="zh-CN" sz="3300" b="1" spc="-530" dirty="0">
                <a:solidFill>
                  <a:srgbClr val="FEFEFE"/>
                </a:solidFill>
                <a:latin typeface="Times New Roman"/>
                <a:ea typeface="Times New Roman"/>
              </a:rPr>
              <a:t>I  V  O  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466214" y="2549812"/>
            <a:ext cx="2334142" cy="378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1062" hangingPunct="0">
              <a:lnSpc>
                <a:spcPct val="106250"/>
              </a:lnSpc>
            </a:pP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Promover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redução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dívidas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1200" b="1" spc="4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o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10" dirty="0">
                <a:solidFill>
                  <a:srgbClr val="011722"/>
                </a:solidFill>
                <a:latin typeface="Times New Roman"/>
                <a:ea typeface="Times New Roman"/>
              </a:rPr>
              <a:t>aumento</a:t>
            </a:r>
            <a:r>
              <a:rPr lang="en-US" altLang="zh-CN" sz="1200" b="1" spc="1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10" dirty="0">
                <a:solidFill>
                  <a:srgbClr val="011722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200" b="1" spc="1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5" dirty="0">
                <a:solidFill>
                  <a:srgbClr val="011722"/>
                </a:solidFill>
                <a:latin typeface="Times New Roman"/>
                <a:ea typeface="Times New Roman"/>
              </a:rPr>
              <a:t>estabilidade</a:t>
            </a:r>
            <a:r>
              <a:rPr lang="en-US" altLang="zh-CN" sz="1200" b="1" spc="1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10" dirty="0">
                <a:solidFill>
                  <a:srgbClr val="011722"/>
                </a:solidFill>
                <a:latin typeface="Times New Roman"/>
                <a:ea typeface="Times New Roman"/>
              </a:rPr>
              <a:t>financeira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05198" y="3260704"/>
            <a:ext cx="15852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Auxiliar</a:t>
            </a:r>
            <a:r>
              <a:rPr lang="en-US" altLang="zh-CN" sz="1200" b="1" spc="-7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no</a:t>
            </a:r>
            <a:r>
              <a:rPr lang="en-US" altLang="zh-CN" sz="1200" b="1" spc="-7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controle</a:t>
            </a:r>
            <a:r>
              <a:rPr lang="en-US" altLang="zh-CN" sz="1200" b="1" spc="-8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das</a:t>
            </a:r>
          </a:p>
          <a:p>
            <a:pPr marL="0" indent="182296">
              <a:lnSpc>
                <a:spcPct val="100000"/>
              </a:lnSpc>
            </a:pPr>
            <a:r>
              <a:rPr lang="en-US" altLang="zh-CN" sz="1200" b="1" spc="30" dirty="0">
                <a:solidFill>
                  <a:srgbClr val="011722"/>
                </a:solidFill>
                <a:latin typeface="Times New Roman"/>
                <a:ea typeface="Times New Roman"/>
              </a:rPr>
              <a:t>finanças</a:t>
            </a:r>
            <a:r>
              <a:rPr lang="en-US" altLang="zh-CN" sz="1200" b="1" spc="-1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34" dirty="0">
                <a:solidFill>
                  <a:srgbClr val="011722"/>
                </a:solidFill>
                <a:latin typeface="Times New Roman"/>
                <a:ea typeface="Times New Roman"/>
              </a:rPr>
              <a:t>pessoais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450667" y="3260830"/>
            <a:ext cx="21404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Oferecer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uma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visão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clara</a:t>
            </a:r>
            <a:r>
              <a:rPr lang="en-US" altLang="zh-CN" sz="1200" b="1" spc="7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e</a:t>
            </a:r>
          </a:p>
          <a:p>
            <a:pPr marL="0" indent="46460">
              <a:lnSpc>
                <a:spcPct val="100000"/>
              </a:lnSpc>
            </a:pPr>
            <a:r>
              <a:rPr lang="en-US" altLang="zh-CN" sz="1200" b="1" spc="25" dirty="0">
                <a:solidFill>
                  <a:srgbClr val="011722"/>
                </a:solidFill>
                <a:latin typeface="Times New Roman"/>
                <a:ea typeface="Times New Roman"/>
              </a:rPr>
              <a:t>organizada</a:t>
            </a:r>
            <a:r>
              <a:rPr lang="en-US" altLang="zh-CN" sz="1200" b="1" spc="1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40" dirty="0">
                <a:solidFill>
                  <a:srgbClr val="011722"/>
                </a:solidFill>
                <a:latin typeface="Times New Roman"/>
                <a:ea typeface="Times New Roman"/>
              </a:rPr>
              <a:t>das</a:t>
            </a:r>
            <a:r>
              <a:rPr lang="en-US" altLang="zh-CN" sz="1200" b="1" spc="1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30" dirty="0">
                <a:solidFill>
                  <a:srgbClr val="011722"/>
                </a:solidFill>
                <a:latin typeface="Times New Roman"/>
                <a:ea typeface="Times New Roman"/>
              </a:rPr>
              <a:t>despesas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5"/>
          <p:cNvSpPr/>
          <p:nvPr/>
        </p:nvSpPr>
        <p:spPr>
          <a:xfrm>
            <a:off x="-829341" y="527050"/>
            <a:ext cx="4635797" cy="565150"/>
          </a:xfrm>
          <a:custGeom>
            <a:avLst/>
            <a:gdLst>
              <a:gd name="connsiteX0" fmla="*/ 2025 w 7600950"/>
              <a:gd name="connsiteY0" fmla="*/ 289919 h 565150"/>
              <a:gd name="connsiteX1" fmla="*/ 2025 w 7600950"/>
              <a:gd name="connsiteY1" fmla="*/ 289919 h 565150"/>
              <a:gd name="connsiteX2" fmla="*/ 279565 w 7600950"/>
              <a:gd name="connsiteY2" fmla="*/ 12379 h 565150"/>
              <a:gd name="connsiteX3" fmla="*/ 7331540 w 7600950"/>
              <a:gd name="connsiteY3" fmla="*/ 12379 h 565150"/>
              <a:gd name="connsiteX4" fmla="*/ 7527790 w 7600950"/>
              <a:gd name="connsiteY4" fmla="*/ 93668 h 565150"/>
              <a:gd name="connsiteX5" fmla="*/ 7609078 w 7600950"/>
              <a:gd name="connsiteY5" fmla="*/ 289919 h 565150"/>
              <a:gd name="connsiteX6" fmla="*/ 7331540 w 7600950"/>
              <a:gd name="connsiteY6" fmla="*/ 567458 h 565150"/>
              <a:gd name="connsiteX7" fmla="*/ 279565 w 7600950"/>
              <a:gd name="connsiteY7" fmla="*/ 567458 h 565150"/>
              <a:gd name="connsiteX8" fmla="*/ 2025 w 7600950"/>
              <a:gd name="connsiteY8" fmla="*/ 289919 h 565150"/>
              <a:gd name="connsiteX9" fmla="*/ 2025 w 7600950"/>
              <a:gd name="connsiteY9" fmla="*/ 289919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00950" h="565150">
                <a:moveTo>
                  <a:pt x="2025" y="289919"/>
                </a:moveTo>
                <a:lnTo>
                  <a:pt x="2025" y="289919"/>
                </a:lnTo>
                <a:cubicBezTo>
                  <a:pt x="2025" y="136638"/>
                  <a:pt x="126284" y="12379"/>
                  <a:pt x="279565" y="12379"/>
                </a:cubicBezTo>
                <a:lnTo>
                  <a:pt x="7331540" y="12379"/>
                </a:lnTo>
                <a:cubicBezTo>
                  <a:pt x="7405147" y="12379"/>
                  <a:pt x="7475740" y="41620"/>
                  <a:pt x="7527790" y="93668"/>
                </a:cubicBezTo>
                <a:cubicBezTo>
                  <a:pt x="7579838" y="145717"/>
                  <a:pt x="7609078" y="216310"/>
                  <a:pt x="7609078" y="289919"/>
                </a:cubicBezTo>
                <a:cubicBezTo>
                  <a:pt x="7609078" y="443199"/>
                  <a:pt x="7484820" y="567458"/>
                  <a:pt x="7331540" y="567458"/>
                </a:cubicBezTo>
                <a:lnTo>
                  <a:pt x="279565" y="567458"/>
                </a:lnTo>
                <a:cubicBezTo>
                  <a:pt x="126284" y="567458"/>
                  <a:pt x="2025" y="443199"/>
                  <a:pt x="2025" y="289919"/>
                </a:cubicBezTo>
                <a:lnTo>
                  <a:pt x="2025" y="2899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078" y="0"/>
            <a:ext cx="9825764" cy="5143500"/>
          </a:xfrm>
          <a:prstGeom prst="rect">
            <a:avLst/>
          </a:prstGeom>
        </p:spPr>
      </p:pic>
      <p:sp>
        <p:nvSpPr>
          <p:cNvPr id="2" name="TextBox 28"/>
          <p:cNvSpPr txBox="1"/>
          <p:nvPr/>
        </p:nvSpPr>
        <p:spPr>
          <a:xfrm>
            <a:off x="584791" y="4109533"/>
            <a:ext cx="3094073" cy="476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endParaRPr lang="en-US" dirty="0"/>
          </a:p>
          <a:p>
            <a:pPr marL="0" indent="980354">
              <a:lnSpc>
                <a:spcPct val="125416"/>
              </a:lnSpc>
            </a:pPr>
            <a:r>
              <a:rPr lang="en-US" altLang="zh-CN" sz="2000" spc="55" dirty="0">
                <a:solidFill>
                  <a:srgbClr val="011722"/>
                </a:solidFill>
                <a:latin typeface="Times New Roman"/>
                <a:ea typeface="Times New Roman"/>
              </a:rPr>
              <a:t> </a:t>
            </a:r>
            <a:r>
              <a:rPr lang="en-US" altLang="zh-CN" sz="2000" b="1" spc="55" dirty="0">
                <a:solidFill>
                  <a:srgbClr val="011722"/>
                </a:solidFill>
                <a:latin typeface="Times New Roman"/>
                <a:ea typeface="Times New Roman"/>
              </a:rPr>
              <a:t>Jov</a:t>
            </a:r>
            <a:r>
              <a:rPr lang="en-US" altLang="zh-CN" sz="2000" b="1" spc="50" dirty="0">
                <a:solidFill>
                  <a:srgbClr val="011722"/>
                </a:solidFill>
                <a:latin typeface="Times New Roman"/>
                <a:ea typeface="Times New Roman"/>
              </a:rPr>
              <a:t>ens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943307" y="4237773"/>
            <a:ext cx="1021219" cy="34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2000" b="1" spc="-50" dirty="0">
                <a:solidFill>
                  <a:srgbClr val="011722"/>
                </a:solidFill>
                <a:latin typeface="Times New Roman"/>
                <a:ea typeface="Times New Roman"/>
              </a:rPr>
              <a:t>Adul</a:t>
            </a:r>
            <a:r>
              <a:rPr lang="en-US" altLang="zh-CN" sz="2000" b="1" spc="-44" dirty="0">
                <a:solidFill>
                  <a:srgbClr val="011722"/>
                </a:solidFill>
                <a:latin typeface="Times New Roman"/>
                <a:ea typeface="Times New Roman"/>
              </a:rPr>
              <a:t>tos</a:t>
            </a:r>
          </a:p>
        </p:txBody>
      </p:sp>
      <p:sp>
        <p:nvSpPr>
          <p:cNvPr id="5" name="Freeform 31">
            <a:extLst>
              <a:ext uri="{FF2B5EF4-FFF2-40B4-BE49-F238E27FC236}">
                <a16:creationId xmlns:a16="http://schemas.microsoft.com/office/drawing/2014/main" id="{B997BD05-7E88-D251-4473-47142EC2F95B}"/>
              </a:ext>
            </a:extLst>
          </p:cNvPr>
          <p:cNvSpPr/>
          <p:nvPr/>
        </p:nvSpPr>
        <p:spPr>
          <a:xfrm>
            <a:off x="-1084521" y="476250"/>
            <a:ext cx="4890978" cy="628650"/>
          </a:xfrm>
          <a:custGeom>
            <a:avLst/>
            <a:gdLst>
              <a:gd name="connsiteX0" fmla="*/ 49625 w 6216650"/>
              <a:gd name="connsiteY0" fmla="*/ 349325 h 628650"/>
              <a:gd name="connsiteX1" fmla="*/ 49625 w 6216650"/>
              <a:gd name="connsiteY1" fmla="*/ 349325 h 628650"/>
              <a:gd name="connsiteX2" fmla="*/ 335990 w 6216650"/>
              <a:gd name="connsiteY2" fmla="*/ 62961 h 628650"/>
              <a:gd name="connsiteX3" fmla="*/ 5932312 w 6216650"/>
              <a:gd name="connsiteY3" fmla="*/ 62961 h 628650"/>
              <a:gd name="connsiteX4" fmla="*/ 6134803 w 6216650"/>
              <a:gd name="connsiteY4" fmla="*/ 146835 h 628650"/>
              <a:gd name="connsiteX5" fmla="*/ 6218676 w 6216650"/>
              <a:gd name="connsiteY5" fmla="*/ 349325 h 628650"/>
              <a:gd name="connsiteX6" fmla="*/ 5932312 w 6216650"/>
              <a:gd name="connsiteY6" fmla="*/ 635689 h 628650"/>
              <a:gd name="connsiteX7" fmla="*/ 335990 w 6216650"/>
              <a:gd name="connsiteY7" fmla="*/ 635689 h 628650"/>
              <a:gd name="connsiteX8" fmla="*/ 49625 w 6216650"/>
              <a:gd name="connsiteY8" fmla="*/ 349325 h 628650"/>
              <a:gd name="connsiteX9" fmla="*/ 49625 w 6216650"/>
              <a:gd name="connsiteY9" fmla="*/ 34932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16650" h="628650">
                <a:moveTo>
                  <a:pt x="49625" y="349325"/>
                </a:moveTo>
                <a:lnTo>
                  <a:pt x="49625" y="349325"/>
                </a:lnTo>
                <a:cubicBezTo>
                  <a:pt x="49625" y="191170"/>
                  <a:pt x="177835" y="62961"/>
                  <a:pt x="335990" y="62961"/>
                </a:cubicBezTo>
                <a:lnTo>
                  <a:pt x="5932312" y="62961"/>
                </a:lnTo>
                <a:cubicBezTo>
                  <a:pt x="6008261" y="62961"/>
                  <a:pt x="6081098" y="93131"/>
                  <a:pt x="6134803" y="146835"/>
                </a:cubicBezTo>
                <a:cubicBezTo>
                  <a:pt x="6188506" y="200539"/>
                  <a:pt x="6218676" y="273376"/>
                  <a:pt x="6218676" y="349325"/>
                </a:cubicBezTo>
                <a:cubicBezTo>
                  <a:pt x="6218676" y="507479"/>
                  <a:pt x="6090467" y="635689"/>
                  <a:pt x="5932312" y="635689"/>
                </a:cubicBezTo>
                <a:lnTo>
                  <a:pt x="335990" y="635689"/>
                </a:lnTo>
                <a:cubicBezTo>
                  <a:pt x="177835" y="635689"/>
                  <a:pt x="49625" y="507479"/>
                  <a:pt x="49625" y="349325"/>
                </a:cubicBezTo>
                <a:lnTo>
                  <a:pt x="49625" y="349325"/>
                </a:lnTo>
                <a:close/>
              </a:path>
            </a:pathLst>
          </a:custGeom>
          <a:solidFill>
            <a:srgbClr val="FE6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 - ALVO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0"/>
          <p:cNvSpPr/>
          <p:nvPr/>
        </p:nvSpPr>
        <p:spPr>
          <a:xfrm>
            <a:off x="-1020726" y="527050"/>
            <a:ext cx="4932325" cy="577850"/>
          </a:xfrm>
          <a:custGeom>
            <a:avLst/>
            <a:gdLst>
              <a:gd name="connsiteX0" fmla="*/ -1174 w 6165850"/>
              <a:gd name="connsiteY0" fmla="*/ 298525 h 577850"/>
              <a:gd name="connsiteX1" fmla="*/ -1174 w 6165850"/>
              <a:gd name="connsiteY1" fmla="*/ 298525 h 577850"/>
              <a:gd name="connsiteX2" fmla="*/ 285190 w 6165850"/>
              <a:gd name="connsiteY2" fmla="*/ 12161 h 577850"/>
              <a:gd name="connsiteX3" fmla="*/ 5881512 w 6165850"/>
              <a:gd name="connsiteY3" fmla="*/ 12161 h 577850"/>
              <a:gd name="connsiteX4" fmla="*/ 6084003 w 6165850"/>
              <a:gd name="connsiteY4" fmla="*/ 96035 h 577850"/>
              <a:gd name="connsiteX5" fmla="*/ 6167876 w 6165850"/>
              <a:gd name="connsiteY5" fmla="*/ 298525 h 577850"/>
              <a:gd name="connsiteX6" fmla="*/ 5881512 w 6165850"/>
              <a:gd name="connsiteY6" fmla="*/ 584889 h 577850"/>
              <a:gd name="connsiteX7" fmla="*/ 285190 w 6165850"/>
              <a:gd name="connsiteY7" fmla="*/ 584889 h 577850"/>
              <a:gd name="connsiteX8" fmla="*/ -1174 w 6165850"/>
              <a:gd name="connsiteY8" fmla="*/ 298525 h 577850"/>
              <a:gd name="connsiteX9" fmla="*/ -1174 w 6165850"/>
              <a:gd name="connsiteY9" fmla="*/ 298525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65850" h="577850">
                <a:moveTo>
                  <a:pt x="-1174" y="298525"/>
                </a:moveTo>
                <a:lnTo>
                  <a:pt x="-1174" y="298525"/>
                </a:lnTo>
                <a:cubicBezTo>
                  <a:pt x="-1174" y="140370"/>
                  <a:pt x="127035" y="12161"/>
                  <a:pt x="285190" y="12161"/>
                </a:cubicBezTo>
                <a:lnTo>
                  <a:pt x="5881512" y="12161"/>
                </a:lnTo>
                <a:cubicBezTo>
                  <a:pt x="5957461" y="12161"/>
                  <a:pt x="6030298" y="42331"/>
                  <a:pt x="6084003" y="96035"/>
                </a:cubicBezTo>
                <a:cubicBezTo>
                  <a:pt x="6137706" y="149739"/>
                  <a:pt x="6167876" y="222576"/>
                  <a:pt x="6167876" y="298525"/>
                </a:cubicBezTo>
                <a:cubicBezTo>
                  <a:pt x="6167876" y="456679"/>
                  <a:pt x="6039667" y="584889"/>
                  <a:pt x="5881512" y="584889"/>
                </a:cubicBezTo>
                <a:lnTo>
                  <a:pt x="285190" y="584889"/>
                </a:lnTo>
                <a:cubicBezTo>
                  <a:pt x="127035" y="584889"/>
                  <a:pt x="-1174" y="456679"/>
                  <a:pt x="-1174" y="298525"/>
                </a:cubicBezTo>
                <a:lnTo>
                  <a:pt x="-1174" y="298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-1169580" y="476250"/>
            <a:ext cx="5081180" cy="628650"/>
          </a:xfrm>
          <a:custGeom>
            <a:avLst/>
            <a:gdLst>
              <a:gd name="connsiteX0" fmla="*/ 49625 w 6216650"/>
              <a:gd name="connsiteY0" fmla="*/ 349325 h 628650"/>
              <a:gd name="connsiteX1" fmla="*/ 49625 w 6216650"/>
              <a:gd name="connsiteY1" fmla="*/ 349325 h 628650"/>
              <a:gd name="connsiteX2" fmla="*/ 335990 w 6216650"/>
              <a:gd name="connsiteY2" fmla="*/ 62961 h 628650"/>
              <a:gd name="connsiteX3" fmla="*/ 5932312 w 6216650"/>
              <a:gd name="connsiteY3" fmla="*/ 62961 h 628650"/>
              <a:gd name="connsiteX4" fmla="*/ 6134803 w 6216650"/>
              <a:gd name="connsiteY4" fmla="*/ 146835 h 628650"/>
              <a:gd name="connsiteX5" fmla="*/ 6218676 w 6216650"/>
              <a:gd name="connsiteY5" fmla="*/ 349325 h 628650"/>
              <a:gd name="connsiteX6" fmla="*/ 5932312 w 6216650"/>
              <a:gd name="connsiteY6" fmla="*/ 635689 h 628650"/>
              <a:gd name="connsiteX7" fmla="*/ 335990 w 6216650"/>
              <a:gd name="connsiteY7" fmla="*/ 635689 h 628650"/>
              <a:gd name="connsiteX8" fmla="*/ 49625 w 6216650"/>
              <a:gd name="connsiteY8" fmla="*/ 349325 h 628650"/>
              <a:gd name="connsiteX9" fmla="*/ 49625 w 6216650"/>
              <a:gd name="connsiteY9" fmla="*/ 34932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16650" h="628650">
                <a:moveTo>
                  <a:pt x="49625" y="349325"/>
                </a:moveTo>
                <a:lnTo>
                  <a:pt x="49625" y="349325"/>
                </a:lnTo>
                <a:cubicBezTo>
                  <a:pt x="49625" y="191170"/>
                  <a:pt x="177835" y="62961"/>
                  <a:pt x="335990" y="62961"/>
                </a:cubicBezTo>
                <a:lnTo>
                  <a:pt x="5932312" y="62961"/>
                </a:lnTo>
                <a:cubicBezTo>
                  <a:pt x="6008261" y="62961"/>
                  <a:pt x="6081098" y="93131"/>
                  <a:pt x="6134803" y="146835"/>
                </a:cubicBezTo>
                <a:cubicBezTo>
                  <a:pt x="6188506" y="200539"/>
                  <a:pt x="6218676" y="273376"/>
                  <a:pt x="6218676" y="349325"/>
                </a:cubicBezTo>
                <a:cubicBezTo>
                  <a:pt x="6218676" y="507479"/>
                  <a:pt x="6090467" y="635689"/>
                  <a:pt x="5932312" y="635689"/>
                </a:cubicBezTo>
                <a:lnTo>
                  <a:pt x="335990" y="635689"/>
                </a:lnTo>
                <a:cubicBezTo>
                  <a:pt x="177835" y="635689"/>
                  <a:pt x="49625" y="507479"/>
                  <a:pt x="49625" y="349325"/>
                </a:cubicBezTo>
                <a:lnTo>
                  <a:pt x="49625" y="349325"/>
                </a:lnTo>
                <a:close/>
              </a:path>
            </a:pathLst>
          </a:custGeom>
          <a:solidFill>
            <a:srgbClr val="FE6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815" y="0"/>
            <a:ext cx="9771321" cy="5143500"/>
          </a:xfrm>
          <a:prstGeom prst="rect">
            <a:avLst/>
          </a:prstGeom>
        </p:spPr>
      </p:pic>
      <p:sp>
        <p:nvSpPr>
          <p:cNvPr id="2" name="TextBox 33"/>
          <p:cNvSpPr txBox="1"/>
          <p:nvPr/>
        </p:nvSpPr>
        <p:spPr>
          <a:xfrm>
            <a:off x="287079" y="503281"/>
            <a:ext cx="2908336" cy="1606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3300" b="1" spc="-575" dirty="0">
                <a:solidFill>
                  <a:srgbClr val="FEFEFE"/>
                </a:solidFill>
                <a:latin typeface="Times New Roman"/>
                <a:ea typeface="Times New Roman"/>
              </a:rPr>
              <a:t>R  </a:t>
            </a:r>
            <a:r>
              <a:rPr lang="en-US" altLang="zh-CN" sz="3300" b="1" spc="-569" dirty="0">
                <a:solidFill>
                  <a:srgbClr val="FEFEFE"/>
                </a:solidFill>
                <a:latin typeface="Times New Roman"/>
                <a:ea typeface="Times New Roman"/>
              </a:rPr>
              <a:t>E  Q  U  I  S  I  T  O  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35"/>
              </a:lnSpc>
            </a:pPr>
            <a:endParaRPr lang="en-US" dirty="0"/>
          </a:p>
          <a:p>
            <a:pPr marL="0" indent="431108">
              <a:lnSpc>
                <a:spcPct val="125416"/>
              </a:lnSpc>
            </a:pPr>
            <a:r>
              <a:rPr lang="en-US" altLang="zh-CN" sz="1600" b="1" spc="20" dirty="0">
                <a:solidFill>
                  <a:srgbClr val="011722"/>
                </a:solidFill>
                <a:latin typeface="Times New Roman"/>
                <a:ea typeface="Times New Roman"/>
              </a:rPr>
              <a:t>       Cadastro</a:t>
            </a:r>
            <a:r>
              <a:rPr lang="en-US" altLang="zh-CN" sz="1600" b="1" spc="3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20" dirty="0">
                <a:solidFill>
                  <a:srgbClr val="011722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600" b="1" spc="3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15" dirty="0">
                <a:solidFill>
                  <a:srgbClr val="011722"/>
                </a:solidFill>
                <a:latin typeface="Times New Roman"/>
                <a:ea typeface="Times New Roman"/>
              </a:rPr>
              <a:t>usuários</a:t>
            </a:r>
          </a:p>
          <a:p>
            <a:pPr marL="0" indent="431108">
              <a:lnSpc>
                <a:spcPct val="125416"/>
              </a:lnSpc>
            </a:pPr>
            <a:endParaRPr lang="en-US" altLang="zh-CN" sz="1600" b="1" spc="15" dirty="0">
              <a:solidFill>
                <a:srgbClr val="011722"/>
              </a:solidFill>
              <a:latin typeface="Times New Roman"/>
              <a:ea typeface="Times New Roman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904161" y="1486699"/>
            <a:ext cx="2614255" cy="5031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Limites</a:t>
            </a:r>
            <a:r>
              <a:rPr lang="en-US" altLang="zh-CN" sz="1600" b="1" spc="44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600" b="1" spc="44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gastos</a:t>
            </a:r>
            <a:r>
              <a:rPr lang="en-US" altLang="zh-CN" sz="1600" b="1" spc="44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por</a:t>
            </a:r>
          </a:p>
          <a:p>
            <a:pPr marL="0" indent="491707">
              <a:lnSpc>
                <a:spcPct val="100000"/>
              </a:lnSpc>
              <a:spcBef>
                <a:spcPts val="120"/>
              </a:spcBef>
            </a:pPr>
            <a:r>
              <a:rPr lang="en-US" altLang="zh-CN" sz="1600" b="1" spc="34" dirty="0">
                <a:solidFill>
                  <a:srgbClr val="011722"/>
                </a:solidFill>
                <a:latin typeface="Times New Roman"/>
                <a:ea typeface="Times New Roman"/>
              </a:rPr>
              <a:t>categ</a:t>
            </a:r>
            <a:r>
              <a:rPr lang="en-US" altLang="zh-CN" sz="1600" b="1" spc="25" dirty="0">
                <a:solidFill>
                  <a:srgbClr val="011722"/>
                </a:solidFill>
                <a:latin typeface="Times New Roman"/>
                <a:ea typeface="Times New Roman"/>
              </a:rPr>
              <a:t>oria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76842" y="2660388"/>
            <a:ext cx="2477386" cy="15568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1600" b="1" spc="10" dirty="0">
                <a:solidFill>
                  <a:srgbClr val="011722"/>
                </a:solidFill>
                <a:latin typeface="Times New Roman"/>
                <a:ea typeface="Times New Roman"/>
              </a:rPr>
              <a:t>  Autenticação</a:t>
            </a:r>
            <a:r>
              <a:rPr lang="en-US" altLang="zh-CN" sz="1600" b="1" spc="2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30" dirty="0">
                <a:solidFill>
                  <a:srgbClr val="011722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600" b="1" spc="2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10" dirty="0">
                <a:solidFill>
                  <a:srgbClr val="011722"/>
                </a:solidFill>
                <a:latin typeface="Times New Roman"/>
                <a:ea typeface="Times New Roman"/>
              </a:rPr>
              <a:t>usuários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04"/>
              </a:lnSpc>
            </a:pPr>
            <a:endParaRPr lang="en-US" dirty="0"/>
          </a:p>
          <a:p>
            <a:pPr marL="0" indent="50974">
              <a:lnSpc>
                <a:spcPct val="100000"/>
              </a:lnSpc>
            </a:pPr>
            <a:r>
              <a:rPr lang="en-US" altLang="zh-CN" sz="1600" b="1" spc="25" dirty="0">
                <a:solidFill>
                  <a:srgbClr val="011722"/>
                </a:solidFill>
                <a:latin typeface="Times New Roman"/>
                <a:ea typeface="Times New Roman"/>
              </a:rPr>
              <a:t> Inserção</a:t>
            </a:r>
            <a:r>
              <a:rPr lang="en-US" altLang="zh-CN" sz="1600" b="1" spc="1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25" dirty="0">
                <a:solidFill>
                  <a:srgbClr val="011722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1600" b="1" spc="2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20" dirty="0">
                <a:solidFill>
                  <a:srgbClr val="011722"/>
                </a:solidFill>
                <a:latin typeface="Times New Roman"/>
                <a:ea typeface="Times New Roman"/>
              </a:rPr>
              <a:t>classificação</a:t>
            </a:r>
            <a:r>
              <a:rPr lang="en-US" altLang="zh-CN" sz="1600" b="1" spc="1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44" dirty="0">
                <a:solidFill>
                  <a:srgbClr val="011722"/>
                </a:solidFill>
                <a:latin typeface="Times New Roman"/>
                <a:ea typeface="Times New Roman"/>
              </a:rPr>
              <a:t>de</a:t>
            </a:r>
          </a:p>
          <a:p>
            <a:pPr marL="0" indent="735304">
              <a:lnSpc>
                <a:spcPct val="100000"/>
              </a:lnSpc>
              <a:spcBef>
                <a:spcPts val="110"/>
              </a:spcBef>
            </a:pPr>
            <a:r>
              <a:rPr lang="en-US" altLang="zh-CN" sz="1600" b="1" spc="75" dirty="0">
                <a:solidFill>
                  <a:srgbClr val="011722"/>
                </a:solidFill>
                <a:latin typeface="Times New Roman"/>
                <a:ea typeface="Times New Roman"/>
              </a:rPr>
              <a:t>d</a:t>
            </a:r>
            <a:r>
              <a:rPr lang="en-US" altLang="zh-CN" sz="1600" b="1" spc="69" dirty="0">
                <a:solidFill>
                  <a:srgbClr val="011722"/>
                </a:solidFill>
                <a:latin typeface="Times New Roman"/>
                <a:ea typeface="Times New Roman"/>
              </a:rPr>
              <a:t>espesas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817363" y="2651406"/>
            <a:ext cx="2614255" cy="14470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1600" b="1" spc="20" dirty="0">
                <a:solidFill>
                  <a:srgbClr val="011722"/>
                </a:solidFill>
                <a:latin typeface="Times New Roman"/>
                <a:ea typeface="Times New Roman"/>
              </a:rPr>
              <a:t> Resumo</a:t>
            </a:r>
            <a:r>
              <a:rPr lang="en-US" altLang="zh-CN" sz="1600" b="1" spc="1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20" dirty="0">
                <a:solidFill>
                  <a:srgbClr val="011722"/>
                </a:solidFill>
                <a:latin typeface="Times New Roman"/>
                <a:ea typeface="Times New Roman"/>
              </a:rPr>
              <a:t>mensal</a:t>
            </a:r>
            <a:r>
              <a:rPr lang="en-US" altLang="zh-CN" sz="1600" b="1" spc="1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25" dirty="0">
                <a:solidFill>
                  <a:srgbClr val="011722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600" b="1" spc="2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15" dirty="0">
                <a:solidFill>
                  <a:srgbClr val="011722"/>
                </a:solidFill>
                <a:latin typeface="Times New Roman"/>
                <a:ea typeface="Times New Roman"/>
              </a:rPr>
              <a:t>gastos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75"/>
              </a:lnSpc>
            </a:pPr>
            <a:endParaRPr lang="en-US" dirty="0"/>
          </a:p>
          <a:p>
            <a:pPr marL="0" indent="76963">
              <a:lnSpc>
                <a:spcPct val="125416"/>
              </a:lnSpc>
            </a:pP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Resumo</a:t>
            </a:r>
            <a:r>
              <a:rPr lang="en-US" altLang="zh-CN" sz="1600" b="1" spc="10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anual</a:t>
            </a:r>
            <a:r>
              <a:rPr lang="en-US" altLang="zh-CN" sz="1600" b="1" spc="104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600" b="1" spc="104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gastos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8465" y="0"/>
            <a:ext cx="9994605" cy="5143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B5E70DE-10A9-8574-81EB-D9C3C98B14C8}"/>
              </a:ext>
            </a:extLst>
          </p:cNvPr>
          <p:cNvSpPr txBox="1"/>
          <p:nvPr/>
        </p:nvSpPr>
        <p:spPr>
          <a:xfrm>
            <a:off x="999460" y="2217807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IMPLEMENTADA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9"/>
          <p:cNvSpPr/>
          <p:nvPr/>
        </p:nvSpPr>
        <p:spPr>
          <a:xfrm>
            <a:off x="-861237" y="527050"/>
            <a:ext cx="6830236" cy="577850"/>
          </a:xfrm>
          <a:custGeom>
            <a:avLst/>
            <a:gdLst>
              <a:gd name="connsiteX0" fmla="*/ 5261 w 10280650"/>
              <a:gd name="connsiteY0" fmla="*/ 298590 h 577850"/>
              <a:gd name="connsiteX1" fmla="*/ 5261 w 10280650"/>
              <a:gd name="connsiteY1" fmla="*/ 298590 h 577850"/>
              <a:gd name="connsiteX2" fmla="*/ 291625 w 10280650"/>
              <a:gd name="connsiteY2" fmla="*/ 12226 h 577850"/>
              <a:gd name="connsiteX3" fmla="*/ 10004135 w 10280650"/>
              <a:gd name="connsiteY3" fmla="*/ 12226 h 577850"/>
              <a:gd name="connsiteX4" fmla="*/ 10206625 w 10280650"/>
              <a:gd name="connsiteY4" fmla="*/ 96100 h 577850"/>
              <a:gd name="connsiteX5" fmla="*/ 10290499 w 10280650"/>
              <a:gd name="connsiteY5" fmla="*/ 298590 h 577850"/>
              <a:gd name="connsiteX6" fmla="*/ 10004135 w 10280650"/>
              <a:gd name="connsiteY6" fmla="*/ 584954 h 577850"/>
              <a:gd name="connsiteX7" fmla="*/ 291625 w 10280650"/>
              <a:gd name="connsiteY7" fmla="*/ 584954 h 577850"/>
              <a:gd name="connsiteX8" fmla="*/ 5261 w 10280650"/>
              <a:gd name="connsiteY8" fmla="*/ 298590 h 577850"/>
              <a:gd name="connsiteX9" fmla="*/ 5261 w 10280650"/>
              <a:gd name="connsiteY9" fmla="*/ 298590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80650" h="577850">
                <a:moveTo>
                  <a:pt x="5261" y="298590"/>
                </a:moveTo>
                <a:lnTo>
                  <a:pt x="5261" y="298590"/>
                </a:lnTo>
                <a:cubicBezTo>
                  <a:pt x="5261" y="140435"/>
                  <a:pt x="133470" y="12226"/>
                  <a:pt x="291625" y="12226"/>
                </a:cubicBezTo>
                <a:lnTo>
                  <a:pt x="10004135" y="12226"/>
                </a:lnTo>
                <a:cubicBezTo>
                  <a:pt x="10080083" y="12226"/>
                  <a:pt x="10152922" y="42396"/>
                  <a:pt x="10206625" y="96100"/>
                </a:cubicBezTo>
                <a:cubicBezTo>
                  <a:pt x="10260329" y="149804"/>
                  <a:pt x="10290499" y="222641"/>
                  <a:pt x="10290499" y="298590"/>
                </a:cubicBezTo>
                <a:cubicBezTo>
                  <a:pt x="10290499" y="456745"/>
                  <a:pt x="10162290" y="584954"/>
                  <a:pt x="10004135" y="584954"/>
                </a:cubicBezTo>
                <a:lnTo>
                  <a:pt x="291625" y="584954"/>
                </a:lnTo>
                <a:cubicBezTo>
                  <a:pt x="133470" y="584954"/>
                  <a:pt x="5261" y="456745"/>
                  <a:pt x="5261" y="298590"/>
                </a:cubicBezTo>
                <a:lnTo>
                  <a:pt x="5261" y="29859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-1031359" y="476250"/>
            <a:ext cx="7000359" cy="628650"/>
          </a:xfrm>
          <a:custGeom>
            <a:avLst/>
            <a:gdLst>
              <a:gd name="connsiteX0" fmla="*/ 56061 w 10331450"/>
              <a:gd name="connsiteY0" fmla="*/ 349390 h 628650"/>
              <a:gd name="connsiteX1" fmla="*/ 56061 w 10331450"/>
              <a:gd name="connsiteY1" fmla="*/ 349390 h 628650"/>
              <a:gd name="connsiteX2" fmla="*/ 342425 w 10331450"/>
              <a:gd name="connsiteY2" fmla="*/ 63026 h 628650"/>
              <a:gd name="connsiteX3" fmla="*/ 10054935 w 10331450"/>
              <a:gd name="connsiteY3" fmla="*/ 63026 h 628650"/>
              <a:gd name="connsiteX4" fmla="*/ 10257425 w 10331450"/>
              <a:gd name="connsiteY4" fmla="*/ 146900 h 628650"/>
              <a:gd name="connsiteX5" fmla="*/ 10341299 w 10331450"/>
              <a:gd name="connsiteY5" fmla="*/ 349390 h 628650"/>
              <a:gd name="connsiteX6" fmla="*/ 10054935 w 10331450"/>
              <a:gd name="connsiteY6" fmla="*/ 635754 h 628650"/>
              <a:gd name="connsiteX7" fmla="*/ 342425 w 10331450"/>
              <a:gd name="connsiteY7" fmla="*/ 635754 h 628650"/>
              <a:gd name="connsiteX8" fmla="*/ 56061 w 10331450"/>
              <a:gd name="connsiteY8" fmla="*/ 349390 h 628650"/>
              <a:gd name="connsiteX9" fmla="*/ 56061 w 10331450"/>
              <a:gd name="connsiteY9" fmla="*/ 34939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31450" h="628650">
                <a:moveTo>
                  <a:pt x="56061" y="349390"/>
                </a:moveTo>
                <a:lnTo>
                  <a:pt x="56061" y="349390"/>
                </a:lnTo>
                <a:cubicBezTo>
                  <a:pt x="56061" y="191235"/>
                  <a:pt x="184270" y="63026"/>
                  <a:pt x="342425" y="63026"/>
                </a:cubicBezTo>
                <a:lnTo>
                  <a:pt x="10054935" y="63026"/>
                </a:lnTo>
                <a:cubicBezTo>
                  <a:pt x="10130883" y="63026"/>
                  <a:pt x="10203722" y="93196"/>
                  <a:pt x="10257425" y="146900"/>
                </a:cubicBezTo>
                <a:cubicBezTo>
                  <a:pt x="10311129" y="200604"/>
                  <a:pt x="10341299" y="273441"/>
                  <a:pt x="10341299" y="349390"/>
                </a:cubicBezTo>
                <a:cubicBezTo>
                  <a:pt x="10341299" y="507545"/>
                  <a:pt x="10213090" y="635754"/>
                  <a:pt x="10054935" y="635754"/>
                </a:cubicBezTo>
                <a:lnTo>
                  <a:pt x="342425" y="635754"/>
                </a:lnTo>
                <a:cubicBezTo>
                  <a:pt x="184270" y="635754"/>
                  <a:pt x="56061" y="507545"/>
                  <a:pt x="56061" y="349390"/>
                </a:cubicBezTo>
                <a:lnTo>
                  <a:pt x="56061" y="349390"/>
                </a:lnTo>
                <a:close/>
              </a:path>
            </a:pathLst>
          </a:custGeom>
          <a:solidFill>
            <a:srgbClr val="FE6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080" y="0"/>
            <a:ext cx="9813851" cy="5143500"/>
          </a:xfrm>
          <a:prstGeom prst="rect">
            <a:avLst/>
          </a:prstGeom>
        </p:spPr>
      </p:pic>
      <p:sp>
        <p:nvSpPr>
          <p:cNvPr id="44" name="TextBox 44"/>
          <p:cNvSpPr txBox="1"/>
          <p:nvPr/>
        </p:nvSpPr>
        <p:spPr>
          <a:xfrm>
            <a:off x="-180753" y="534586"/>
            <a:ext cx="7325831" cy="69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2800" b="1" dirty="0">
                <a:solidFill>
                  <a:srgbClr val="FEFEFE"/>
                </a:solidFill>
                <a:latin typeface="Times New Roman"/>
                <a:ea typeface="Times New Roman"/>
              </a:rPr>
              <a:t>CONCLUSÃO</a:t>
            </a:r>
            <a:r>
              <a:rPr lang="en-US" altLang="zh-CN" sz="2800" b="1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solidFill>
                  <a:srgbClr val="FEFEFE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2800" b="1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solidFill>
                  <a:srgbClr val="FEFEFE"/>
                </a:solidFill>
                <a:latin typeface="Times New Roman"/>
                <a:ea typeface="Times New Roman"/>
              </a:rPr>
              <a:t>PONTOS</a:t>
            </a:r>
            <a:r>
              <a:rPr lang="en-US" altLang="zh-CN" sz="2800" b="1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solidFill>
                  <a:srgbClr val="FEFEFE"/>
                </a:solidFill>
                <a:latin typeface="Times New Roman"/>
                <a:ea typeface="Times New Roman"/>
              </a:rPr>
              <a:t>POSITIVOS</a:t>
            </a:r>
          </a:p>
          <a:p>
            <a:pPr>
              <a:lnSpc>
                <a:spcPts val="1000"/>
              </a:lnSpc>
            </a:pP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C9D9ED-0D34-FDE2-A40D-C471DE26AF1A}"/>
              </a:ext>
            </a:extLst>
          </p:cNvPr>
          <p:cNvSpPr txBox="1"/>
          <p:nvPr/>
        </p:nvSpPr>
        <p:spPr>
          <a:xfrm>
            <a:off x="3795823" y="1399177"/>
            <a:ext cx="353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Acompanhamento e suporte do orientador: Kutova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51FE0B-082C-F2FC-F900-887028620886}"/>
              </a:ext>
            </a:extLst>
          </p:cNvPr>
          <p:cNvSpPr txBox="1"/>
          <p:nvPr/>
        </p:nvSpPr>
        <p:spPr>
          <a:xfrm>
            <a:off x="1650114" y="2679063"/>
            <a:ext cx="353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prática dos conhecimentos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E518A6-1362-7579-3A37-E0459EED4DB4}"/>
              </a:ext>
            </a:extLst>
          </p:cNvPr>
          <p:cNvSpPr txBox="1"/>
          <p:nvPr/>
        </p:nvSpPr>
        <p:spPr>
          <a:xfrm>
            <a:off x="3604437" y="3758239"/>
            <a:ext cx="331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habilidades complementares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5"/>
          <p:cNvSpPr/>
          <p:nvPr/>
        </p:nvSpPr>
        <p:spPr>
          <a:xfrm>
            <a:off x="-1035050" y="476250"/>
            <a:ext cx="5162550" cy="628650"/>
          </a:xfrm>
          <a:custGeom>
            <a:avLst/>
            <a:gdLst>
              <a:gd name="connsiteX0" fmla="*/ 56149 w 5162550"/>
              <a:gd name="connsiteY0" fmla="*/ 349165 h 628650"/>
              <a:gd name="connsiteX1" fmla="*/ 56149 w 5162550"/>
              <a:gd name="connsiteY1" fmla="*/ 349165 h 628650"/>
              <a:gd name="connsiteX2" fmla="*/ 342514 w 5162550"/>
              <a:gd name="connsiteY2" fmla="*/ 62801 h 628650"/>
              <a:gd name="connsiteX3" fmla="*/ 4884111 w 5162550"/>
              <a:gd name="connsiteY3" fmla="*/ 62801 h 628650"/>
              <a:gd name="connsiteX4" fmla="*/ 5086601 w 5162550"/>
              <a:gd name="connsiteY4" fmla="*/ 146675 h 628650"/>
              <a:gd name="connsiteX5" fmla="*/ 5170475 w 5162550"/>
              <a:gd name="connsiteY5" fmla="*/ 349165 h 628650"/>
              <a:gd name="connsiteX6" fmla="*/ 4884111 w 5162550"/>
              <a:gd name="connsiteY6" fmla="*/ 635529 h 628650"/>
              <a:gd name="connsiteX7" fmla="*/ 342514 w 5162550"/>
              <a:gd name="connsiteY7" fmla="*/ 635529 h 628650"/>
              <a:gd name="connsiteX8" fmla="*/ 56149 w 5162550"/>
              <a:gd name="connsiteY8" fmla="*/ 349165 h 628650"/>
              <a:gd name="connsiteX9" fmla="*/ 56149 w 5162550"/>
              <a:gd name="connsiteY9" fmla="*/ 34916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62550" h="628650">
                <a:moveTo>
                  <a:pt x="56149" y="349165"/>
                </a:moveTo>
                <a:lnTo>
                  <a:pt x="56149" y="349165"/>
                </a:lnTo>
                <a:cubicBezTo>
                  <a:pt x="56149" y="191010"/>
                  <a:pt x="184359" y="62801"/>
                  <a:pt x="342514" y="62801"/>
                </a:cubicBezTo>
                <a:lnTo>
                  <a:pt x="4884111" y="62801"/>
                </a:lnTo>
                <a:cubicBezTo>
                  <a:pt x="4960059" y="62801"/>
                  <a:pt x="5032897" y="92971"/>
                  <a:pt x="5086601" y="146675"/>
                </a:cubicBezTo>
                <a:cubicBezTo>
                  <a:pt x="5140304" y="200379"/>
                  <a:pt x="5170475" y="273216"/>
                  <a:pt x="5170475" y="349165"/>
                </a:cubicBezTo>
                <a:cubicBezTo>
                  <a:pt x="5170475" y="507320"/>
                  <a:pt x="5042265" y="635529"/>
                  <a:pt x="4884111" y="635529"/>
                </a:cubicBezTo>
                <a:lnTo>
                  <a:pt x="342514" y="635529"/>
                </a:lnTo>
                <a:cubicBezTo>
                  <a:pt x="184359" y="635529"/>
                  <a:pt x="56149" y="507320"/>
                  <a:pt x="56149" y="349165"/>
                </a:cubicBezTo>
                <a:lnTo>
                  <a:pt x="56149" y="34916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/>
          <p:cNvSpPr/>
          <p:nvPr/>
        </p:nvSpPr>
        <p:spPr>
          <a:xfrm>
            <a:off x="-1035050" y="476250"/>
            <a:ext cx="5162550" cy="628650"/>
          </a:xfrm>
          <a:custGeom>
            <a:avLst/>
            <a:gdLst>
              <a:gd name="connsiteX0" fmla="*/ 56149 w 5162550"/>
              <a:gd name="connsiteY0" fmla="*/ 349165 h 628650"/>
              <a:gd name="connsiteX1" fmla="*/ 56149 w 5162550"/>
              <a:gd name="connsiteY1" fmla="*/ 349165 h 628650"/>
              <a:gd name="connsiteX2" fmla="*/ 342514 w 5162550"/>
              <a:gd name="connsiteY2" fmla="*/ 62801 h 628650"/>
              <a:gd name="connsiteX3" fmla="*/ 4884111 w 5162550"/>
              <a:gd name="connsiteY3" fmla="*/ 62801 h 628650"/>
              <a:gd name="connsiteX4" fmla="*/ 5086601 w 5162550"/>
              <a:gd name="connsiteY4" fmla="*/ 146675 h 628650"/>
              <a:gd name="connsiteX5" fmla="*/ 5170475 w 5162550"/>
              <a:gd name="connsiteY5" fmla="*/ 349165 h 628650"/>
              <a:gd name="connsiteX6" fmla="*/ 4884111 w 5162550"/>
              <a:gd name="connsiteY6" fmla="*/ 635529 h 628650"/>
              <a:gd name="connsiteX7" fmla="*/ 342514 w 5162550"/>
              <a:gd name="connsiteY7" fmla="*/ 635529 h 628650"/>
              <a:gd name="connsiteX8" fmla="*/ 56149 w 5162550"/>
              <a:gd name="connsiteY8" fmla="*/ 349165 h 628650"/>
              <a:gd name="connsiteX9" fmla="*/ 56149 w 5162550"/>
              <a:gd name="connsiteY9" fmla="*/ 34916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62550" h="628650">
                <a:moveTo>
                  <a:pt x="56149" y="349165"/>
                </a:moveTo>
                <a:lnTo>
                  <a:pt x="56149" y="349165"/>
                </a:lnTo>
                <a:cubicBezTo>
                  <a:pt x="56149" y="191010"/>
                  <a:pt x="184359" y="62801"/>
                  <a:pt x="342514" y="62801"/>
                </a:cubicBezTo>
                <a:lnTo>
                  <a:pt x="4884111" y="62801"/>
                </a:lnTo>
                <a:cubicBezTo>
                  <a:pt x="4960059" y="62801"/>
                  <a:pt x="5032897" y="92971"/>
                  <a:pt x="5086601" y="146675"/>
                </a:cubicBezTo>
                <a:cubicBezTo>
                  <a:pt x="5140304" y="200379"/>
                  <a:pt x="5170475" y="273216"/>
                  <a:pt x="5170475" y="349165"/>
                </a:cubicBezTo>
                <a:cubicBezTo>
                  <a:pt x="5170475" y="507320"/>
                  <a:pt x="5042265" y="635529"/>
                  <a:pt x="4884111" y="635529"/>
                </a:cubicBezTo>
                <a:lnTo>
                  <a:pt x="342514" y="635529"/>
                </a:lnTo>
                <a:cubicBezTo>
                  <a:pt x="184359" y="635529"/>
                  <a:pt x="56149" y="507320"/>
                  <a:pt x="56149" y="349165"/>
                </a:cubicBezTo>
                <a:lnTo>
                  <a:pt x="56149" y="349165"/>
                </a:lnTo>
                <a:close/>
              </a:path>
            </a:pathLst>
          </a:custGeom>
          <a:solidFill>
            <a:srgbClr val="FE6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7712" y="0"/>
            <a:ext cx="9739424" cy="5143500"/>
          </a:xfrm>
          <a:prstGeom prst="rect">
            <a:avLst/>
          </a:prstGeom>
        </p:spPr>
      </p:pic>
      <p:sp>
        <p:nvSpPr>
          <p:cNvPr id="2" name="TextBox 48"/>
          <p:cNvSpPr txBox="1"/>
          <p:nvPr/>
        </p:nvSpPr>
        <p:spPr>
          <a:xfrm>
            <a:off x="807076" y="534586"/>
            <a:ext cx="3455315" cy="575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3300" b="1" dirty="0">
                <a:solidFill>
                  <a:srgbClr val="FEFEFE"/>
                </a:solidFill>
                <a:latin typeface="Times New Roman"/>
                <a:ea typeface="Times New Roman"/>
              </a:rPr>
              <a:t>DESAFIOS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5974572" y="1574350"/>
            <a:ext cx="1762077" cy="313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b="1" dirty="0">
                <a:solidFill>
                  <a:srgbClr val="FEFEFE"/>
                </a:solidFill>
                <a:latin typeface="Times New Roman"/>
                <a:ea typeface="Times New Roman"/>
              </a:rPr>
              <a:t>DIFICULDADE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2221722" y="2117762"/>
            <a:ext cx="502014" cy="34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2000" b="1" dirty="0">
                <a:solidFill>
                  <a:srgbClr val="011722"/>
                </a:solidFill>
                <a:latin typeface="Times New Roman"/>
                <a:ea typeface="Times New Roman"/>
              </a:rPr>
              <a:t>01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2221723" y="2666362"/>
            <a:ext cx="502014" cy="34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2000" b="1" dirty="0">
                <a:solidFill>
                  <a:srgbClr val="011722"/>
                </a:solidFill>
                <a:latin typeface="Times New Roman"/>
                <a:ea typeface="Times New Roman"/>
              </a:rPr>
              <a:t>02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2221723" y="3214962"/>
            <a:ext cx="502013" cy="34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2000" b="1" dirty="0">
                <a:solidFill>
                  <a:srgbClr val="011722"/>
                </a:solidFill>
                <a:latin typeface="Times New Roman"/>
                <a:ea typeface="Times New Roman"/>
              </a:rPr>
              <a:t>03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2221723" y="3763562"/>
            <a:ext cx="502013" cy="34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2000" b="1" dirty="0">
                <a:solidFill>
                  <a:srgbClr val="011722"/>
                </a:solidFill>
                <a:latin typeface="Times New Roman"/>
                <a:ea typeface="Times New Roman"/>
              </a:rPr>
              <a:t>04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F723B9-E9E6-5F34-BDE2-9C440BF1DA5C}"/>
              </a:ext>
            </a:extLst>
          </p:cNvPr>
          <p:cNvSpPr txBox="1"/>
          <p:nvPr/>
        </p:nvSpPr>
        <p:spPr>
          <a:xfrm>
            <a:off x="3051544" y="3152194"/>
            <a:ext cx="298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Integrar e harmonizar as diferentes ideias e opiniões da equipe.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96E4C-1A2E-0257-63D5-18147A67266C}"/>
              </a:ext>
            </a:extLst>
          </p:cNvPr>
          <p:cNvSpPr txBox="1"/>
          <p:nvPr/>
        </p:nvSpPr>
        <p:spPr>
          <a:xfrm>
            <a:off x="3051544" y="3763562"/>
            <a:ext cx="298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Conciliar estudos de outros microfundamentos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156AE53-485A-6952-F8AC-C66B4E0370C3}"/>
              </a:ext>
            </a:extLst>
          </p:cNvPr>
          <p:cNvSpPr txBox="1"/>
          <p:nvPr/>
        </p:nvSpPr>
        <p:spPr>
          <a:xfrm>
            <a:off x="3051544" y="1865195"/>
            <a:ext cx="2980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Lidar com a comunicação e engajamento de membros menos participativos.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47A06C-543E-266B-1C91-7AFED5A3AA57}"/>
              </a:ext>
            </a:extLst>
          </p:cNvPr>
          <p:cNvSpPr txBox="1"/>
          <p:nvPr/>
        </p:nvSpPr>
        <p:spPr>
          <a:xfrm>
            <a:off x="3051544" y="2608831"/>
            <a:ext cx="298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Colocar em prática conhecimentos recém adquiridos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375</Words>
  <Application>Microsoft Office PowerPoint</Application>
  <PresentationFormat>Apresentação na tela (16:9)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gleyston guimaraes Silva</dc:creator>
  <cp:lastModifiedBy>gleyston guimaraes Silva</cp:lastModifiedBy>
  <cp:revision>4</cp:revision>
  <dcterms:created xsi:type="dcterms:W3CDTF">2011-01-21T15:00:27Z</dcterms:created>
  <dcterms:modified xsi:type="dcterms:W3CDTF">2023-06-25T14:43:07Z</dcterms:modified>
</cp:coreProperties>
</file>