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9" r:id="rId7"/>
    <p:sldId id="270" r:id="rId8"/>
    <p:sldId id="271" r:id="rId9"/>
    <p:sldId id="272" r:id="rId10"/>
    <p:sldId id="273" r:id="rId11"/>
    <p:sldId id="275" r:id="rId12"/>
    <p:sldId id="278" r:id="rId13"/>
    <p:sldId id="281" r:id="rId14"/>
    <p:sldId id="282" r:id="rId15"/>
    <p:sldId id="287" r:id="rId16"/>
    <p:sldId id="289" r:id="rId17"/>
    <p:sldId id="290" r:id="rId18"/>
    <p:sldId id="291" r:id="rId19"/>
    <p:sldId id="298" r:id="rId20"/>
    <p:sldId id="299" r:id="rId21"/>
    <p:sldId id="277" r:id="rId22"/>
    <p:sldId id="292" r:id="rId23"/>
    <p:sldId id="300" r:id="rId24"/>
    <p:sldId id="293" r:id="rId25"/>
    <p:sldId id="294" r:id="rId26"/>
    <p:sldId id="295" r:id="rId27"/>
    <p:sldId id="296"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19" autoAdjust="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5" y="3085766"/>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47"/>
            <a:ext cx="10993547" cy="590321"/>
          </a:xfrm>
        </p:spPr>
        <p:txBody>
          <a:bodyPr anchor="t">
            <a:normAutofit/>
          </a:bodyPr>
          <a:lstStyle>
            <a:lvl1pPr marL="0" indent="0" algn="l">
              <a:buNone/>
              <a:defRPr sz="1600" cap="all">
                <a:solidFill>
                  <a:schemeClr val="accent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5"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6"/>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2393952"/>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7"/>
            <a:ext cx="11029615" cy="600556"/>
          </a:xfrm>
        </p:spPr>
        <p:txBody>
          <a:bodyPr anchor="t">
            <a:normAutofit/>
          </a:bodyPr>
          <a:lstStyle>
            <a:lvl1pPr marL="0" indent="0" algn="l">
              <a:buNone/>
              <a:defRPr sz="1800" cap="all">
                <a:solidFill>
                  <a:schemeClr val="accent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4"/>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1" y="2228004"/>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3" y="2250891"/>
            <a:ext cx="5194769" cy="557784"/>
          </a:xfrm>
        </p:spPr>
        <p:txBody>
          <a:bodyPr anchor="ctr">
            <a:noAutofit/>
          </a:bodyPr>
          <a:lstStyle>
            <a:lvl1pPr marL="0" indent="0">
              <a:buNone/>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4"/>
            <a:ext cx="519476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4"/>
            <a:ext cx="5194771" cy="553373"/>
          </a:xfrm>
        </p:spPr>
        <p:txBody>
          <a:bodyPr anchor="ctr">
            <a:noAutofit/>
          </a:bodyPr>
          <a:lstStyle>
            <a:lvl1pPr marL="0" marR="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marR="0" lvl="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4"/>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5"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1"/>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8" y="933452"/>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0"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8" y="2836654"/>
            <a:ext cx="3031852" cy="3001392"/>
          </a:xfrm>
        </p:spPr>
        <p:txBody>
          <a:bodyPr anchor="t">
            <a:normAutofit/>
          </a:bodyPr>
          <a:lstStyle>
            <a:lvl1pPr marL="0" indent="0" algn="l">
              <a:buNone/>
              <a:defRPr sz="1600">
                <a:solidFill>
                  <a:srgbClr val="FFFFFF"/>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3" y="6456918"/>
            <a:ext cx="2844799" cy="365125"/>
          </a:xfrm>
        </p:spPr>
        <p:txBody>
          <a:bodyPr/>
          <a:lstStyle/>
          <a:p>
            <a:fld id="{D82884F1-FFEA-405F-9602-3DCA865EDA4E}" type="datetime1">
              <a:rPr lang="en-US" smtClean="0"/>
              <a:t>5/27/2021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2"/>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1" y="6456918"/>
            <a:ext cx="1052511"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2"/>
            <a:ext cx="11290859" cy="3651249"/>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7"/>
            <a:ext cx="11029617" cy="998148"/>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4"/>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3" y="6423916"/>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5/27/2021</a:t>
            </a:fld>
            <a:endParaRPr lang="en-US" dirty="0"/>
          </a:p>
        </p:txBody>
      </p:sp>
      <p:sp>
        <p:nvSpPr>
          <p:cNvPr id="5" name="Footer Placeholder 4"/>
          <p:cNvSpPr>
            <a:spLocks noGrp="1"/>
          </p:cNvSpPr>
          <p:nvPr>
            <p:ph type="ftr" sz="quarter" idx="3"/>
          </p:nvPr>
        </p:nvSpPr>
        <p:spPr>
          <a:xfrm>
            <a:off x="581192" y="6423916"/>
            <a:ext cx="6917211"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1" y="6423916"/>
            <a:ext cx="1052511"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189"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84" indent="-305992" algn="l" defTabSz="457189"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978" indent="-269993" algn="l" defTabSz="457189"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1969" indent="-233994" algn="l" defTabSz="457189"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1960" indent="-233994" algn="l" defTabSz="457189"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xpl/conhome/7527553/proceed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2" y="634736"/>
            <a:ext cx="10993549" cy="1663681"/>
          </a:xfrm>
        </p:spPr>
        <p:txBody>
          <a:bodyPr>
            <a:normAutofit fontScale="90000"/>
          </a:bodyPr>
          <a:lstStyle/>
          <a:p>
            <a:pPr marL="5080" algn="ctr">
              <a:spcBef>
                <a:spcPts val="100"/>
              </a:spcBef>
            </a:pPr>
            <a:r>
              <a:rPr lang="en-US" sz="2700" b="1" spc="-80" dirty="0">
                <a:latin typeface="Times New Roman"/>
                <a:cs typeface="Times New Roman"/>
              </a:rPr>
              <a:t>Mahavir </a:t>
            </a:r>
            <a:r>
              <a:rPr lang="en-US" sz="2700" b="1" spc="-40" dirty="0">
                <a:latin typeface="Times New Roman"/>
                <a:cs typeface="Times New Roman"/>
              </a:rPr>
              <a:t>Education</a:t>
            </a:r>
            <a:r>
              <a:rPr lang="en-US" sz="2700" b="1" spc="-204" dirty="0">
                <a:latin typeface="Times New Roman"/>
                <a:cs typeface="Times New Roman"/>
              </a:rPr>
              <a:t> </a:t>
            </a:r>
            <a:r>
              <a:rPr lang="en-US" sz="2700" b="1" spc="-60" dirty="0">
                <a:latin typeface="Times New Roman"/>
                <a:cs typeface="Times New Roman"/>
              </a:rPr>
              <a:t>Trust’s</a:t>
            </a:r>
            <a:br>
              <a:rPr lang="en-US" sz="2700" dirty="0">
                <a:latin typeface="Times New Roman"/>
                <a:cs typeface="Times New Roman"/>
              </a:rPr>
            </a:br>
            <a:r>
              <a:rPr lang="en-US" sz="2700" spc="-145" dirty="0">
                <a:latin typeface="Cambria" panose="02040503050406030204" pitchFamily="18" charset="0"/>
                <a:ea typeface="Cambria" panose="02040503050406030204" pitchFamily="18" charset="0"/>
              </a:rPr>
              <a:t>SHAH </a:t>
            </a:r>
            <a:r>
              <a:rPr lang="en-US" sz="2700" spc="-220" dirty="0">
                <a:latin typeface="Cambria" panose="02040503050406030204" pitchFamily="18" charset="0"/>
                <a:ea typeface="Cambria" panose="02040503050406030204" pitchFamily="18" charset="0"/>
              </a:rPr>
              <a:t>&amp; </a:t>
            </a:r>
            <a:r>
              <a:rPr lang="en-US" sz="2700" spc="-160" dirty="0">
                <a:latin typeface="Cambria" panose="02040503050406030204" pitchFamily="18" charset="0"/>
                <a:ea typeface="Cambria" panose="02040503050406030204" pitchFamily="18" charset="0"/>
              </a:rPr>
              <a:t>ANCHOR </a:t>
            </a:r>
            <a:r>
              <a:rPr lang="en-US" sz="2700" spc="-131" dirty="0">
                <a:latin typeface="Cambria" panose="02040503050406030204" pitchFamily="18" charset="0"/>
                <a:ea typeface="Cambria" panose="02040503050406030204" pitchFamily="18" charset="0"/>
              </a:rPr>
              <a:t>KUTCHHI </a:t>
            </a:r>
            <a:r>
              <a:rPr lang="en-US" sz="2700" spc="-120" dirty="0">
                <a:latin typeface="Cambria" panose="02040503050406030204" pitchFamily="18" charset="0"/>
                <a:ea typeface="Cambria" panose="02040503050406030204" pitchFamily="18" charset="0"/>
              </a:rPr>
              <a:t>ENGINEERING</a:t>
            </a:r>
            <a:r>
              <a:rPr lang="en-US" sz="2700" spc="-155" dirty="0">
                <a:latin typeface="Cambria" panose="02040503050406030204" pitchFamily="18" charset="0"/>
                <a:ea typeface="Cambria" panose="02040503050406030204" pitchFamily="18" charset="0"/>
              </a:rPr>
              <a:t> </a:t>
            </a:r>
            <a:r>
              <a:rPr lang="en-US" sz="2700" spc="-180" dirty="0">
                <a:latin typeface="Cambria" panose="02040503050406030204" pitchFamily="18" charset="0"/>
                <a:ea typeface="Cambria" panose="02040503050406030204" pitchFamily="18" charset="0"/>
              </a:rPr>
              <a:t>COLLEGE</a:t>
            </a:r>
            <a:br>
              <a:rPr lang="en-US" spc="-180" dirty="0">
                <a:latin typeface="Cambria" panose="02040503050406030204" pitchFamily="18" charset="0"/>
                <a:ea typeface="Cambria" panose="02040503050406030204" pitchFamily="18" charset="0"/>
              </a:rPr>
            </a:br>
            <a:br>
              <a:rPr lang="en-US" spc="-180" dirty="0"/>
            </a:br>
            <a:r>
              <a:rPr lang="en-US" b="1" dirty="0">
                <a:solidFill>
                  <a:srgbClr val="000066"/>
                </a:solidFill>
                <a:effectLst>
                  <a:outerShdw blurRad="38100" dist="38100" dir="2700000" algn="tl">
                    <a:srgbClr val="000000">
                      <a:alpha val="43137"/>
                    </a:srgbClr>
                  </a:outerShdw>
                </a:effectLst>
                <a:latin typeface="DejaVu Serif" panose="02060603050605020204" pitchFamily="18" charset="0"/>
                <a:ea typeface="DejaVu Serif" panose="02060603050605020204" pitchFamily="18" charset="0"/>
              </a:rPr>
              <a:t>CHATBOT FOR INTERACTIVE WEBSITE      </a:t>
            </a:r>
            <a:r>
              <a:rPr lang="en-US" dirty="0">
                <a:latin typeface="DejaVu Serif" panose="02060603050605020204" pitchFamily="18" charset="0"/>
                <a:ea typeface="DejaVu Serif" panose="02060603050605020204" pitchFamily="18" charset="0"/>
              </a:rPr>
              <a:t>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4712678"/>
            <a:ext cx="12192000" cy="2051653"/>
          </a:xfrm>
          <a:prstGeom prst="rect">
            <a:avLst/>
          </a:prstGeom>
        </p:spPr>
      </p:pic>
      <p:sp>
        <p:nvSpPr>
          <p:cNvPr id="5" name="Subtitle 4">
            <a:extLst>
              <a:ext uri="{FF2B5EF4-FFF2-40B4-BE49-F238E27FC236}">
                <a16:creationId xmlns:a16="http://schemas.microsoft.com/office/drawing/2014/main" id="{ACEFFCF2-2180-484F-912D-E7AD3488DF13}"/>
              </a:ext>
            </a:extLst>
          </p:cNvPr>
          <p:cNvSpPr>
            <a:spLocks noGrp="1"/>
          </p:cNvSpPr>
          <p:nvPr>
            <p:ph type="subTitle" idx="1"/>
          </p:nvPr>
        </p:nvSpPr>
        <p:spPr>
          <a:xfrm>
            <a:off x="581193" y="2207363"/>
            <a:ext cx="10993547" cy="3085607"/>
          </a:xfrm>
        </p:spPr>
        <p:txBody>
          <a:bodyPr>
            <a:normAutofit fontScale="55000" lnSpcReduction="20000"/>
          </a:bodyPr>
          <a:lstStyle/>
          <a:p>
            <a:r>
              <a:rPr lang="en-IN" sz="2900" b="1" spc="51" dirty="0">
                <a:solidFill>
                  <a:srgbClr val="0070C0"/>
                </a:solidFill>
                <a:effectLst>
                  <a:outerShdw blurRad="38100" dist="38100" dir="2700000" algn="tl">
                    <a:srgbClr val="000000">
                      <a:alpha val="43137"/>
                    </a:srgbClr>
                  </a:outerShdw>
                </a:effectLst>
                <a:latin typeface="Times New Roman"/>
                <a:cs typeface="Times New Roman"/>
              </a:rPr>
              <a:t>                               BY-</a:t>
            </a:r>
          </a:p>
          <a:p>
            <a:r>
              <a:rPr lang="en-IN" b="1" spc="51" dirty="0">
                <a:solidFill>
                  <a:srgbClr val="0070C0"/>
                </a:solidFill>
                <a:latin typeface="Lucida Sans Unicode" panose="020B0602030504020204" pitchFamily="34" charset="0"/>
                <a:cs typeface="Lucida Sans Unicode" panose="020B0602030504020204" pitchFamily="34" charset="0"/>
              </a:rPr>
              <a:t>                                                                   </a:t>
            </a:r>
            <a:r>
              <a:rPr lang="en-IN" sz="2200" b="1" spc="51" dirty="0">
                <a:solidFill>
                  <a:srgbClr val="0070C0"/>
                </a:solidFill>
                <a:latin typeface="Comic Sans MS" panose="030F0702030302020204" pitchFamily="66" charset="0"/>
                <a:cs typeface="Lucida Sans Unicode" panose="020B0602030504020204" pitchFamily="34" charset="0"/>
              </a:rPr>
              <a:t>Saurav </a:t>
            </a:r>
            <a:r>
              <a:rPr lang="en-IN" sz="2200" b="1" spc="11" dirty="0">
                <a:solidFill>
                  <a:srgbClr val="0070C0"/>
                </a:solidFill>
                <a:latin typeface="Comic Sans MS" panose="030F0702030302020204" pitchFamily="66" charset="0"/>
                <a:cs typeface="Lucida Sans Unicode" panose="020B0602030504020204" pitchFamily="34" charset="0"/>
              </a:rPr>
              <a:t>Jha                           </a:t>
            </a:r>
            <a:r>
              <a:rPr lang="en-IN" sz="2400" spc="-25" dirty="0">
                <a:solidFill>
                  <a:srgbClr val="0070C0"/>
                </a:solidFill>
                <a:latin typeface="Comic Sans MS" panose="030F0702030302020204" pitchFamily="66" charset="0"/>
                <a:cs typeface="Times New Roman"/>
              </a:rPr>
              <a:t>BE-7 </a:t>
            </a:r>
            <a:endParaRPr lang="en-IN" sz="2200" b="1" spc="11" dirty="0">
              <a:solidFill>
                <a:srgbClr val="0070C0"/>
              </a:solidFill>
              <a:latin typeface="Comic Sans MS" panose="030F0702030302020204" pitchFamily="66" charset="0"/>
              <a:cs typeface="Lucida Sans Unicode" panose="020B0602030504020204" pitchFamily="34" charset="0"/>
            </a:endParaRPr>
          </a:p>
          <a:p>
            <a:r>
              <a:rPr lang="en-IN" sz="2200" b="1" spc="11" dirty="0">
                <a:solidFill>
                  <a:srgbClr val="0070C0"/>
                </a:solidFill>
                <a:latin typeface="Comic Sans MS" panose="030F0702030302020204" pitchFamily="66" charset="0"/>
                <a:cs typeface="Lucida Sans Unicode" panose="020B0602030504020204" pitchFamily="34" charset="0"/>
              </a:rPr>
              <a:t>                                          </a:t>
            </a:r>
            <a:r>
              <a:rPr lang="en-IN" sz="2200" b="1" spc="95" dirty="0">
                <a:solidFill>
                  <a:srgbClr val="0070C0"/>
                </a:solidFill>
                <a:latin typeface="Comic Sans MS" panose="030F0702030302020204" pitchFamily="66" charset="0"/>
                <a:cs typeface="Lucida Sans Unicode" panose="020B0602030504020204" pitchFamily="34" charset="0"/>
              </a:rPr>
              <a:t>Prashant </a:t>
            </a:r>
            <a:r>
              <a:rPr lang="en-IN" sz="2200" b="1" spc="71" dirty="0">
                <a:solidFill>
                  <a:srgbClr val="0070C0"/>
                </a:solidFill>
                <a:latin typeface="Comic Sans MS" panose="030F0702030302020204" pitchFamily="66" charset="0"/>
                <a:cs typeface="Lucida Sans Unicode" panose="020B0602030504020204" pitchFamily="34" charset="0"/>
              </a:rPr>
              <a:t>Pandey                </a:t>
            </a:r>
            <a:r>
              <a:rPr lang="en-IN" sz="2400" spc="-25" dirty="0">
                <a:solidFill>
                  <a:srgbClr val="0070C0"/>
                </a:solidFill>
                <a:latin typeface="Comic Sans MS" panose="030F0702030302020204" pitchFamily="66" charset="0"/>
                <a:cs typeface="Times New Roman"/>
              </a:rPr>
              <a:t>BE-7 </a:t>
            </a:r>
            <a:endParaRPr lang="en-IN" sz="2200" b="1" spc="71" dirty="0">
              <a:solidFill>
                <a:srgbClr val="0070C0"/>
              </a:solidFill>
              <a:latin typeface="Comic Sans MS" panose="030F0702030302020204" pitchFamily="66" charset="0"/>
              <a:cs typeface="Lucida Sans Unicode" panose="020B0602030504020204" pitchFamily="34" charset="0"/>
            </a:endParaRPr>
          </a:p>
          <a:p>
            <a:r>
              <a:rPr lang="en-IN" sz="2200" b="1" spc="71" dirty="0">
                <a:solidFill>
                  <a:srgbClr val="0070C0"/>
                </a:solidFill>
                <a:latin typeface="Comic Sans MS" panose="030F0702030302020204" pitchFamily="66" charset="0"/>
                <a:cs typeface="Lucida Sans Unicode" panose="020B0602030504020204" pitchFamily="34" charset="0"/>
              </a:rPr>
              <a:t>                                      </a:t>
            </a:r>
            <a:r>
              <a:rPr lang="en-IN" sz="2200" b="1" spc="60" dirty="0">
                <a:solidFill>
                  <a:srgbClr val="0070C0"/>
                </a:solidFill>
                <a:latin typeface="Comic Sans MS" panose="030F0702030302020204" pitchFamily="66" charset="0"/>
                <a:cs typeface="Lucida Sans Unicode" panose="020B0602030504020204" pitchFamily="34" charset="0"/>
              </a:rPr>
              <a:t>Dhanraj </a:t>
            </a:r>
            <a:r>
              <a:rPr lang="en-IN" sz="2200" b="1" spc="71" dirty="0">
                <a:solidFill>
                  <a:srgbClr val="0070C0"/>
                </a:solidFill>
                <a:latin typeface="Comic Sans MS" panose="030F0702030302020204" pitchFamily="66" charset="0"/>
                <a:cs typeface="Lucida Sans Unicode" panose="020B0602030504020204" pitchFamily="34" charset="0"/>
              </a:rPr>
              <a:t>Mhatre                 </a:t>
            </a:r>
            <a:r>
              <a:rPr lang="en-IN" sz="2400" spc="-25" dirty="0">
                <a:solidFill>
                  <a:srgbClr val="0070C0"/>
                </a:solidFill>
                <a:latin typeface="Comic Sans MS" panose="030F0702030302020204" pitchFamily="66" charset="0"/>
                <a:cs typeface="Times New Roman"/>
              </a:rPr>
              <a:t>BE-7 </a:t>
            </a:r>
            <a:endParaRPr lang="en-IN" sz="2200" b="1" spc="71" dirty="0">
              <a:solidFill>
                <a:srgbClr val="0070C0"/>
              </a:solidFill>
              <a:latin typeface="Comic Sans MS" panose="030F0702030302020204" pitchFamily="66" charset="0"/>
              <a:cs typeface="Lucida Sans Unicode" panose="020B0602030504020204" pitchFamily="34" charset="0"/>
            </a:endParaRPr>
          </a:p>
          <a:p>
            <a:r>
              <a:rPr lang="en-IN" sz="2200" b="1" spc="71" dirty="0">
                <a:solidFill>
                  <a:srgbClr val="0070C0"/>
                </a:solidFill>
                <a:latin typeface="Comic Sans MS" panose="030F0702030302020204" pitchFamily="66" charset="0"/>
                <a:cs typeface="Lucida Sans Unicode" panose="020B0602030504020204" pitchFamily="34" charset="0"/>
              </a:rPr>
              <a:t>                                      </a:t>
            </a:r>
            <a:r>
              <a:rPr lang="en-IN" sz="2200" b="1" spc="65" dirty="0">
                <a:solidFill>
                  <a:srgbClr val="0070C0"/>
                </a:solidFill>
                <a:latin typeface="Comic Sans MS" panose="030F0702030302020204" pitchFamily="66" charset="0"/>
                <a:cs typeface="Lucida Sans Unicode" panose="020B0602030504020204" pitchFamily="34" charset="0"/>
              </a:rPr>
              <a:t>Priyanka</a:t>
            </a:r>
            <a:r>
              <a:rPr lang="en-IN" sz="2200" b="1" spc="-155" dirty="0">
                <a:solidFill>
                  <a:srgbClr val="0070C0"/>
                </a:solidFill>
                <a:latin typeface="Comic Sans MS" panose="030F0702030302020204" pitchFamily="66" charset="0"/>
                <a:cs typeface="Lucida Sans Unicode" panose="020B0602030504020204" pitchFamily="34" charset="0"/>
              </a:rPr>
              <a:t> </a:t>
            </a:r>
            <a:r>
              <a:rPr lang="en-IN" sz="2200" b="1" spc="65" dirty="0">
                <a:solidFill>
                  <a:srgbClr val="0070C0"/>
                </a:solidFill>
                <a:latin typeface="Comic Sans MS" panose="030F0702030302020204" pitchFamily="66" charset="0"/>
                <a:cs typeface="Lucida Sans Unicode" panose="020B0602030504020204" pitchFamily="34" charset="0"/>
              </a:rPr>
              <a:t>Bhadane</a:t>
            </a:r>
            <a:r>
              <a:rPr lang="en-IN" sz="2400" spc="-25" dirty="0">
                <a:solidFill>
                  <a:srgbClr val="0070C0"/>
                </a:solidFill>
                <a:latin typeface="Comic Sans MS" panose="030F0702030302020204" pitchFamily="66" charset="0"/>
                <a:cs typeface="Times New Roman"/>
              </a:rPr>
              <a:t>                         BE-7 </a:t>
            </a:r>
          </a:p>
          <a:p>
            <a:r>
              <a:rPr lang="en-IN" sz="2200" b="1" dirty="0">
                <a:solidFill>
                  <a:srgbClr val="0070C0"/>
                </a:solidFill>
                <a:latin typeface="Comic Sans MS" panose="030F0702030302020204" pitchFamily="66" charset="0"/>
                <a:cs typeface="Lucida Sans Unicode" panose="020B0602030504020204" pitchFamily="34" charset="0"/>
              </a:rPr>
              <a:t>                                                     </a:t>
            </a:r>
          </a:p>
          <a:p>
            <a:r>
              <a:rPr lang="en-IN" sz="2200" b="1" dirty="0">
                <a:solidFill>
                  <a:srgbClr val="0070C0"/>
                </a:solidFill>
                <a:latin typeface="Comic Sans MS" panose="030F0702030302020204" pitchFamily="66" charset="0"/>
                <a:cs typeface="Lucida Sans Unicode" panose="020B0602030504020204" pitchFamily="34" charset="0"/>
              </a:rPr>
              <a:t>                                                           </a:t>
            </a:r>
            <a:r>
              <a:rPr lang="en-IN" sz="2900" b="1" dirty="0">
                <a:solidFill>
                  <a:schemeClr val="tx1"/>
                </a:solidFill>
                <a:latin typeface="Cambria Math" panose="02040503050406030204" pitchFamily="18" charset="0"/>
                <a:ea typeface="Cambria Math" panose="02040503050406030204" pitchFamily="18" charset="0"/>
                <a:cs typeface="Lucida Sans Unicode" panose="020B0602030504020204" pitchFamily="34" charset="0"/>
              </a:rPr>
              <a:t>Under the guidance of -</a:t>
            </a:r>
          </a:p>
          <a:p>
            <a:r>
              <a:rPr lang="en-IN" sz="2900" b="1" dirty="0">
                <a:solidFill>
                  <a:schemeClr val="tx1"/>
                </a:solidFill>
                <a:latin typeface="Cambria Math" panose="02040503050406030204" pitchFamily="18" charset="0"/>
                <a:ea typeface="Cambria Math" panose="02040503050406030204" pitchFamily="18" charset="0"/>
                <a:cs typeface="Lucida Sans Unicode" panose="020B0602030504020204" pitchFamily="34" charset="0"/>
              </a:rPr>
              <a:t>                                                                                             Mr. Rohan </a:t>
            </a:r>
            <a:r>
              <a:rPr lang="en-IN" sz="2900" b="1" dirty="0" err="1">
                <a:solidFill>
                  <a:schemeClr val="tx1"/>
                </a:solidFill>
                <a:latin typeface="Cambria Math" panose="02040503050406030204" pitchFamily="18" charset="0"/>
                <a:ea typeface="Cambria Math" panose="02040503050406030204" pitchFamily="18" charset="0"/>
                <a:cs typeface="Lucida Sans Unicode" panose="020B0602030504020204" pitchFamily="34" charset="0"/>
              </a:rPr>
              <a:t>Borgalli</a:t>
            </a:r>
            <a:endParaRPr lang="en-IN" sz="2900" b="1" dirty="0">
              <a:solidFill>
                <a:schemeClr val="tx1"/>
              </a:solidFill>
              <a:latin typeface="Cambria Math" panose="02040503050406030204" pitchFamily="18" charset="0"/>
              <a:ea typeface="Cambria Math" panose="02040503050406030204" pitchFamily="18" charset="0"/>
              <a:cs typeface="Lucida Sans Unicode" panose="020B0602030504020204" pitchFamily="34" charset="0"/>
            </a:endParaRPr>
          </a:p>
          <a:p>
            <a:r>
              <a:rPr lang="en-IN" sz="2900" b="1" dirty="0">
                <a:solidFill>
                  <a:srgbClr val="0070C0"/>
                </a:solidFill>
                <a:latin typeface="Comic Sans MS" panose="030F0702030302020204" pitchFamily="66" charset="0"/>
                <a:cs typeface="Lucida Sans Unicode" panose="020B0602030504020204" pitchFamily="34" charset="0"/>
              </a:rPr>
              <a:t>                                                       </a:t>
            </a:r>
          </a:p>
          <a:p>
            <a:r>
              <a:rPr lang="en-IN" sz="1700" dirty="0"/>
              <a:t> </a:t>
            </a:r>
          </a:p>
        </p:txBody>
      </p:sp>
      <p:sp>
        <p:nvSpPr>
          <p:cNvPr id="15" name="object 8">
            <a:extLst>
              <a:ext uri="{FF2B5EF4-FFF2-40B4-BE49-F238E27FC236}">
                <a16:creationId xmlns:a16="http://schemas.microsoft.com/office/drawing/2014/main" id="{1B150B98-2380-4F5E-B17D-436EDA92FF90}"/>
              </a:ext>
            </a:extLst>
          </p:cNvPr>
          <p:cNvSpPr/>
          <p:nvPr/>
        </p:nvSpPr>
        <p:spPr>
          <a:xfrm>
            <a:off x="9456138" y="4750979"/>
            <a:ext cx="2154669" cy="1771875"/>
          </a:xfrm>
          <a:prstGeom prst="rect">
            <a:avLst/>
          </a:prstGeom>
          <a:blipFill>
            <a:blip r:embed="rId3" cstate="print"/>
            <a:stretch>
              <a:fillRect/>
            </a:stretch>
          </a:blipFill>
        </p:spPr>
        <p:txBody>
          <a:bodyPr wrap="square" lIns="0" tIns="0" rIns="0" bIns="0" rtlCol="0"/>
          <a:lstStyle/>
          <a:p>
            <a:endParaRPr/>
          </a:p>
        </p:txBody>
      </p:sp>
      <p:sp>
        <p:nvSpPr>
          <p:cNvPr id="17" name="object 9">
            <a:extLst>
              <a:ext uri="{FF2B5EF4-FFF2-40B4-BE49-F238E27FC236}">
                <a16:creationId xmlns:a16="http://schemas.microsoft.com/office/drawing/2014/main" id="{245C7E9E-F7FE-4F32-8E3D-138479D106E5}"/>
              </a:ext>
            </a:extLst>
          </p:cNvPr>
          <p:cNvSpPr/>
          <p:nvPr/>
        </p:nvSpPr>
        <p:spPr>
          <a:xfrm>
            <a:off x="446534" y="548641"/>
            <a:ext cx="1004197" cy="102398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221783D-A1BD-4539-9C26-80A706323E85}"/>
              </a:ext>
            </a:extLst>
          </p:cNvPr>
          <p:cNvSpPr txBox="1">
            <a:spLocks/>
          </p:cNvSpPr>
          <p:nvPr/>
        </p:nvSpPr>
        <p:spPr>
          <a:xfrm>
            <a:off x="399283" y="773247"/>
            <a:ext cx="5696717" cy="520592"/>
          </a:xfrm>
          <a:prstGeom prst="rect">
            <a:avLst/>
          </a:prstGeom>
        </p:spPr>
        <p:txBody>
          <a:bodyPr vert="horz" wrap="square" lIns="0" tIns="12700" rIns="0" bIns="0" rtlCol="0">
            <a:spAutoFit/>
          </a:bodyPr>
          <a:lstStyle>
            <a:lvl1pPr>
              <a:defRPr>
                <a:latin typeface="+mj-lt"/>
                <a:ea typeface="+mj-ea"/>
                <a:cs typeface="+mj-cs"/>
              </a:defRPr>
            </a:lvl1pPr>
          </a:lstStyle>
          <a:p>
            <a:pPr marL="2478343" marR="5080" indent="-2466278">
              <a:lnSpc>
                <a:spcPct val="107000"/>
              </a:lnSpc>
              <a:spcBef>
                <a:spcPts val="100"/>
              </a:spcBef>
            </a:pPr>
            <a:r>
              <a:rPr lang="en-US" sz="1600" b="1" kern="0" spc="-31" dirty="0">
                <a:solidFill>
                  <a:srgbClr val="C00000"/>
                </a:solidFill>
                <a:latin typeface="Cambria Math" panose="02040503050406030204" pitchFamily="18" charset="0"/>
                <a:ea typeface="Cambria Math" panose="02040503050406030204" pitchFamily="18" charset="0"/>
                <a:cs typeface="Times New Roman"/>
              </a:rPr>
              <a:t>Paper</a:t>
            </a:r>
            <a:r>
              <a:rPr lang="en-US" sz="1600" b="1" kern="0" spc="-115" dirty="0">
                <a:solidFill>
                  <a:srgbClr val="C00000"/>
                </a:solidFill>
                <a:latin typeface="Cambria Math" panose="02040503050406030204" pitchFamily="18" charset="0"/>
                <a:ea typeface="Cambria Math" panose="02040503050406030204" pitchFamily="18" charset="0"/>
                <a:cs typeface="Times New Roman"/>
              </a:rPr>
              <a:t> </a:t>
            </a:r>
            <a:r>
              <a:rPr lang="en-US" sz="1600" b="1" kern="0" spc="-15" dirty="0">
                <a:solidFill>
                  <a:srgbClr val="C00000"/>
                </a:solidFill>
                <a:latin typeface="Cambria Math" panose="02040503050406030204" pitchFamily="18" charset="0"/>
                <a:ea typeface="Cambria Math" panose="02040503050406030204" pitchFamily="18" charset="0"/>
                <a:cs typeface="Times New Roman"/>
              </a:rPr>
              <a:t>7:- </a:t>
            </a:r>
            <a:r>
              <a:rPr lang="en-US" sz="1600" b="1" dirty="0">
                <a:latin typeface="Cambria Math" panose="02040503050406030204" pitchFamily="18" charset="0"/>
                <a:ea typeface="Cambria Math" panose="02040503050406030204" pitchFamily="18" charset="0"/>
              </a:rPr>
              <a:t>Chatbots for learning: A review of educational chatbots for the Facebook Messenger.</a:t>
            </a:r>
            <a:endParaRPr lang="en-US" sz="1600" b="1" kern="0" dirty="0">
              <a:solidFill>
                <a:sysClr val="windowText" lastClr="000000"/>
              </a:solidFill>
              <a:latin typeface="Cambria Math" panose="02040503050406030204" pitchFamily="18" charset="0"/>
              <a:ea typeface="Cambria Math" panose="02040503050406030204" pitchFamily="18" charset="0"/>
              <a:cs typeface="Times New Roman"/>
            </a:endParaRPr>
          </a:p>
        </p:txBody>
      </p:sp>
      <p:sp>
        <p:nvSpPr>
          <p:cNvPr id="3" name="object 3">
            <a:extLst>
              <a:ext uri="{FF2B5EF4-FFF2-40B4-BE49-F238E27FC236}">
                <a16:creationId xmlns:a16="http://schemas.microsoft.com/office/drawing/2014/main" id="{CE674DCC-F96F-46AE-B9AD-68048F84F305}"/>
              </a:ext>
            </a:extLst>
          </p:cNvPr>
          <p:cNvSpPr txBox="1"/>
          <p:nvPr/>
        </p:nvSpPr>
        <p:spPr>
          <a:xfrm>
            <a:off x="399283" y="1654323"/>
            <a:ext cx="5262963" cy="3960380"/>
          </a:xfrm>
          <a:prstGeom prst="rect">
            <a:avLst/>
          </a:prstGeom>
        </p:spPr>
        <p:txBody>
          <a:bodyPr vert="horz" wrap="square" lIns="0" tIns="170815" rIns="0" bIns="0" rtlCol="0">
            <a:spAutoFit/>
          </a:bodyPr>
          <a:lstStyle/>
          <a:p>
            <a:pPr marL="12700" marR="5080" algn="just">
              <a:lnSpc>
                <a:spcPct val="107000"/>
              </a:lnSpc>
              <a:spcBef>
                <a:spcPts val="855"/>
              </a:spcBef>
            </a:pPr>
            <a:r>
              <a:rPr lang="en-IN" sz="1400" spc="35" dirty="0">
                <a:latin typeface="Cambria Math" panose="02040503050406030204" pitchFamily="18" charset="0"/>
                <a:ea typeface="Cambria Math" panose="02040503050406030204" pitchFamily="18" charset="0"/>
                <a:cs typeface="Times New Roman"/>
              </a:rPr>
              <a:t>                                        Key points (Summary)</a:t>
            </a:r>
          </a:p>
          <a:p>
            <a:pPr marL="469888" marR="5080" indent="-457189" algn="just">
              <a:lnSpc>
                <a:spcPct val="107000"/>
              </a:lnSpc>
              <a:spcBef>
                <a:spcPts val="855"/>
              </a:spcBef>
              <a:buFont typeface="+mj-lt"/>
              <a:buAutoNum type="arabicPeriod"/>
            </a:pPr>
            <a:r>
              <a:rPr lang="en-IN" sz="1400" spc="35" dirty="0">
                <a:latin typeface="Cambria Math" panose="02040503050406030204" pitchFamily="18" charset="0"/>
                <a:ea typeface="Cambria Math" panose="02040503050406030204" pitchFamily="18" charset="0"/>
                <a:cs typeface="Times New Roman"/>
              </a:rPr>
              <a:t>Key words:-</a:t>
            </a:r>
            <a:r>
              <a:rPr lang="en-US" sz="1400" dirty="0">
                <a:latin typeface="Cambria Math" panose="02040503050406030204" pitchFamily="18" charset="0"/>
                <a:ea typeface="Cambria Math" panose="02040503050406030204" pitchFamily="18" charset="0"/>
              </a:rPr>
              <a:t>Chatbot, Messenger, Facebook, Mobile learning, Quality evaluation. </a:t>
            </a:r>
            <a:endParaRPr lang="en-IN" sz="1400" spc="35" dirty="0">
              <a:latin typeface="Cambria Math" panose="02040503050406030204" pitchFamily="18" charset="0"/>
              <a:ea typeface="Cambria Math" panose="02040503050406030204" pitchFamily="18" charset="0"/>
              <a:cs typeface="Times New Roman"/>
            </a:endParaRPr>
          </a:p>
          <a:p>
            <a:pPr marL="469888" marR="5080" indent="-457189" algn="just">
              <a:lnSpc>
                <a:spcPct val="107000"/>
              </a:lnSpc>
              <a:spcBef>
                <a:spcPts val="855"/>
              </a:spcBef>
              <a:buFont typeface="+mj-lt"/>
              <a:buAutoNum type="arabicPeriod"/>
            </a:pPr>
            <a:r>
              <a:rPr lang="en-IN" sz="1400" spc="35" dirty="0">
                <a:latin typeface="Cambria Math" panose="02040503050406030204" pitchFamily="18" charset="0"/>
                <a:ea typeface="Cambria Math" panose="02040503050406030204" pitchFamily="18" charset="0"/>
                <a:cs typeface="Times New Roman"/>
              </a:rPr>
              <a:t>Method:-</a:t>
            </a:r>
            <a:r>
              <a:rPr lang="en-IN" sz="1400" dirty="0">
                <a:latin typeface="Cambria Math" panose="02040503050406030204" pitchFamily="18" charset="0"/>
                <a:ea typeface="Cambria Math" panose="02040503050406030204" pitchFamily="18" charset="0"/>
              </a:rPr>
              <a:t>Search strategy , Coding of chatbots:-</a:t>
            </a:r>
            <a:r>
              <a:rPr lang="en-US" sz="1400" dirty="0">
                <a:latin typeface="Cambria Math" panose="02040503050406030204" pitchFamily="18" charset="0"/>
                <a:ea typeface="Cambria Math" panose="02040503050406030204" pitchFamily="18" charset="0"/>
              </a:rPr>
              <a:t>A coding instrument developed to identify chatbots in the following categories: language, subject matter, and platform, Evaluating the quality of chatbot.</a:t>
            </a:r>
          </a:p>
          <a:p>
            <a:pPr marL="469888" marR="5080" indent="-457189" algn="just">
              <a:lnSpc>
                <a:spcPct val="107000"/>
              </a:lnSpc>
              <a:spcBef>
                <a:spcPts val="855"/>
              </a:spcBef>
              <a:buFont typeface="+mj-lt"/>
              <a:buAutoNum type="arabicPeriod"/>
            </a:pPr>
            <a:r>
              <a:rPr lang="en-US" sz="1400" spc="35" dirty="0">
                <a:latin typeface="Cambria Math" panose="02040503050406030204" pitchFamily="18" charset="0"/>
                <a:ea typeface="Cambria Math" panose="02040503050406030204" pitchFamily="18" charset="0"/>
                <a:cs typeface="Times New Roman"/>
              </a:rPr>
              <a:t>Language used:- </a:t>
            </a:r>
            <a:r>
              <a:rPr lang="en-IN" sz="1400" spc="35" dirty="0">
                <a:latin typeface="Cambria Math" panose="02040503050406030204" pitchFamily="18" charset="0"/>
                <a:ea typeface="Cambria Math" panose="02040503050406030204" pitchFamily="18" charset="0"/>
                <a:cs typeface="Times New Roman"/>
              </a:rPr>
              <a:t>A</a:t>
            </a:r>
            <a:r>
              <a:rPr lang="en-IN" sz="1400" dirty="0">
                <a:latin typeface="Cambria Math" panose="02040503050406030204" pitchFamily="18" charset="0"/>
                <a:ea typeface="Cambria Math" panose="02040503050406030204" pitchFamily="18" charset="0"/>
              </a:rPr>
              <a:t>rtificial intelligence</a:t>
            </a:r>
            <a:r>
              <a:rPr lang="en-US" sz="1400" spc="35" dirty="0">
                <a:latin typeface="Cambria Math" panose="02040503050406030204" pitchFamily="18" charset="0"/>
                <a:ea typeface="Cambria Math" panose="02040503050406030204" pitchFamily="18" charset="0"/>
                <a:cs typeface="Times New Roman"/>
              </a:rPr>
              <a:t>(AI).</a:t>
            </a:r>
          </a:p>
          <a:p>
            <a:pPr marL="469888" marR="5080" indent="-457189" algn="just">
              <a:lnSpc>
                <a:spcPct val="107000"/>
              </a:lnSpc>
              <a:spcBef>
                <a:spcPts val="855"/>
              </a:spcBef>
              <a:buFont typeface="+mj-lt"/>
              <a:buAutoNum type="arabicPeriod"/>
            </a:pPr>
            <a:r>
              <a:rPr lang="en-US" sz="1400" spc="35" dirty="0">
                <a:latin typeface="Cambria Math" panose="02040503050406030204" pitchFamily="18" charset="0"/>
                <a:ea typeface="Cambria Math" panose="02040503050406030204" pitchFamily="18" charset="0"/>
                <a:cs typeface="Times New Roman"/>
              </a:rPr>
              <a:t>Type of chatbot:- Dynamic.</a:t>
            </a:r>
          </a:p>
          <a:p>
            <a:pPr marL="469888" marR="5080" indent="-457189" algn="just">
              <a:lnSpc>
                <a:spcPct val="107000"/>
              </a:lnSpc>
              <a:spcBef>
                <a:spcPts val="855"/>
              </a:spcBef>
              <a:buFont typeface="+mj-lt"/>
              <a:buAutoNum type="arabicPeriod"/>
            </a:pPr>
            <a:r>
              <a:rPr lang="en-IN" sz="1400" spc="35" dirty="0">
                <a:latin typeface="Cambria Math" panose="02040503050406030204" pitchFamily="18" charset="0"/>
                <a:ea typeface="Cambria Math" panose="02040503050406030204" pitchFamily="18" charset="0"/>
                <a:cs typeface="Times New Roman"/>
              </a:rPr>
              <a:t>Future work:-</a:t>
            </a:r>
            <a:r>
              <a:rPr lang="en-US" sz="1400" dirty="0"/>
              <a:t> </a:t>
            </a:r>
            <a:r>
              <a:rPr lang="en-US" sz="1400" dirty="0">
                <a:latin typeface="Cambria Math" panose="02040503050406030204" pitchFamily="18" charset="0"/>
                <a:ea typeface="Cambria Math" panose="02040503050406030204" pitchFamily="18" charset="0"/>
              </a:rPr>
              <a:t>The future research can be divided into two fields. The first field is to focus on the developers support to create and offer tools that allow any teacher to integrate chatbots into their classes without difficulty. The second field is a content analysis of the actual conversations with students</a:t>
            </a:r>
            <a:r>
              <a:rPr lang="en-US" sz="1400" dirty="0"/>
              <a:t>.</a:t>
            </a:r>
            <a:endParaRPr lang="en-IN" sz="1400" spc="35" dirty="0">
              <a:latin typeface="Cambria Math" panose="02040503050406030204" pitchFamily="18" charset="0"/>
              <a:ea typeface="Cambria Math" panose="02040503050406030204" pitchFamily="18" charset="0"/>
              <a:cs typeface="Times New Roman"/>
            </a:endParaRPr>
          </a:p>
        </p:txBody>
      </p:sp>
      <p:sp>
        <p:nvSpPr>
          <p:cNvPr id="4" name="object 4">
            <a:extLst>
              <a:ext uri="{FF2B5EF4-FFF2-40B4-BE49-F238E27FC236}">
                <a16:creationId xmlns:a16="http://schemas.microsoft.com/office/drawing/2014/main" id="{75E02CE8-D5A0-48E1-B2CA-9A5BAD3C90AE}"/>
              </a:ext>
            </a:extLst>
          </p:cNvPr>
          <p:cNvSpPr/>
          <p:nvPr/>
        </p:nvSpPr>
        <p:spPr>
          <a:xfrm>
            <a:off x="246185" y="237392"/>
            <a:ext cx="11720146" cy="6346035"/>
          </a:xfrm>
          <a:custGeom>
            <a:avLst/>
            <a:gdLst/>
            <a:ahLst/>
            <a:cxnLst/>
            <a:rect l="l" t="t" r="r" b="b"/>
            <a:pathLst>
              <a:path w="8563610" h="6268720">
                <a:moveTo>
                  <a:pt x="0" y="6268212"/>
                </a:moveTo>
                <a:lnTo>
                  <a:pt x="8563356" y="6268212"/>
                </a:lnTo>
                <a:lnTo>
                  <a:pt x="8563356" y="0"/>
                </a:lnTo>
                <a:lnTo>
                  <a:pt x="0" y="0"/>
                </a:lnTo>
                <a:lnTo>
                  <a:pt x="0" y="6268212"/>
                </a:lnTo>
                <a:close/>
              </a:path>
            </a:pathLst>
          </a:custGeom>
          <a:ln w="25400">
            <a:solidFill>
              <a:srgbClr val="385D89"/>
            </a:solidFill>
          </a:ln>
        </p:spPr>
        <p:txBody>
          <a:bodyPr wrap="square" lIns="0" tIns="0" rIns="0" bIns="0" rtlCol="0"/>
          <a:lstStyle/>
          <a:p>
            <a:endParaRPr/>
          </a:p>
        </p:txBody>
      </p:sp>
      <p:cxnSp>
        <p:nvCxnSpPr>
          <p:cNvPr id="6" name="Straight Connector 5">
            <a:extLst>
              <a:ext uri="{FF2B5EF4-FFF2-40B4-BE49-F238E27FC236}">
                <a16:creationId xmlns:a16="http://schemas.microsoft.com/office/drawing/2014/main" id="{D8DC6D70-DD84-4369-9F54-9275138E4654}"/>
              </a:ext>
            </a:extLst>
          </p:cNvPr>
          <p:cNvCxnSpPr>
            <a:cxnSpLocks/>
          </p:cNvCxnSpPr>
          <p:nvPr/>
        </p:nvCxnSpPr>
        <p:spPr>
          <a:xfrm>
            <a:off x="6260123" y="237392"/>
            <a:ext cx="0" cy="6346035"/>
          </a:xfrm>
          <a:prstGeom prst="line">
            <a:avLst/>
          </a:prstGeom>
        </p:spPr>
        <p:style>
          <a:lnRef idx="1">
            <a:schemeClr val="accent1"/>
          </a:lnRef>
          <a:fillRef idx="0">
            <a:schemeClr val="accent1"/>
          </a:fillRef>
          <a:effectRef idx="0">
            <a:schemeClr val="accent1"/>
          </a:effectRef>
          <a:fontRef idx="minor">
            <a:schemeClr val="tx1"/>
          </a:fontRef>
        </p:style>
      </p:cxnSp>
      <p:sp>
        <p:nvSpPr>
          <p:cNvPr id="8" name="object 2">
            <a:extLst>
              <a:ext uri="{FF2B5EF4-FFF2-40B4-BE49-F238E27FC236}">
                <a16:creationId xmlns:a16="http://schemas.microsoft.com/office/drawing/2014/main" id="{4B644697-AED5-4B80-A181-DCB293D31DDD}"/>
              </a:ext>
            </a:extLst>
          </p:cNvPr>
          <p:cNvSpPr txBox="1">
            <a:spLocks/>
          </p:cNvSpPr>
          <p:nvPr/>
        </p:nvSpPr>
        <p:spPr>
          <a:xfrm>
            <a:off x="6290896" y="784584"/>
            <a:ext cx="5316414" cy="591316"/>
          </a:xfrm>
          <a:prstGeom prst="rect">
            <a:avLst/>
          </a:prstGeom>
        </p:spPr>
        <p:txBody>
          <a:bodyPr vert="horz" wrap="square" lIns="0" tIns="12700" rIns="0" bIns="0" rtlCol="0">
            <a:spAutoFit/>
          </a:bodyPr>
          <a:lstStyle>
            <a:lvl1pPr>
              <a:defRPr>
                <a:latin typeface="+mj-lt"/>
                <a:ea typeface="+mj-ea"/>
                <a:cs typeface="+mj-cs"/>
              </a:defRPr>
            </a:lvl1pPr>
          </a:lstStyle>
          <a:p>
            <a:pPr marL="2478343" marR="5080" indent="-2466278" algn="just">
              <a:lnSpc>
                <a:spcPct val="107000"/>
              </a:lnSpc>
              <a:spcBef>
                <a:spcPts val="100"/>
              </a:spcBef>
            </a:pPr>
            <a:r>
              <a:rPr lang="en-US" sz="1200" b="1" kern="0" spc="-31" dirty="0">
                <a:solidFill>
                  <a:srgbClr val="C00000"/>
                </a:solidFill>
                <a:latin typeface="Times New Roman"/>
                <a:cs typeface="Times New Roman"/>
              </a:rPr>
              <a:t>Paper</a:t>
            </a:r>
            <a:r>
              <a:rPr lang="en-US" sz="1200" b="1" kern="0" spc="-115" dirty="0">
                <a:solidFill>
                  <a:srgbClr val="C00000"/>
                </a:solidFill>
                <a:latin typeface="Times New Roman"/>
                <a:cs typeface="Times New Roman"/>
              </a:rPr>
              <a:t> </a:t>
            </a:r>
            <a:r>
              <a:rPr lang="en-US" sz="1200" b="1" kern="0" spc="-15" dirty="0">
                <a:solidFill>
                  <a:srgbClr val="C00000"/>
                </a:solidFill>
                <a:latin typeface="Times New Roman"/>
                <a:cs typeface="Times New Roman"/>
              </a:rPr>
              <a:t>8:-</a:t>
            </a:r>
            <a:r>
              <a:rPr lang="en-US" sz="1200" b="1" dirty="0">
                <a:latin typeface="Cambria Math" panose="02040503050406030204" pitchFamily="18" charset="0"/>
                <a:ea typeface="Cambria Math" panose="02040503050406030204" pitchFamily="18" charset="0"/>
              </a:rPr>
              <a:t>Proposal of an Architecture for the Integration of a Chatbot with Artificial Intelligence in a Smart Campus for the Improvement of Learning</a:t>
            </a:r>
            <a:endParaRPr lang="en-US" sz="1200" b="1" kern="0" dirty="0">
              <a:solidFill>
                <a:sysClr val="windowText" lastClr="000000"/>
              </a:solidFill>
              <a:latin typeface="Cambria Math" panose="02040503050406030204" pitchFamily="18" charset="0"/>
              <a:ea typeface="Cambria Math" panose="02040503050406030204" pitchFamily="18" charset="0"/>
              <a:cs typeface="Times New Roman"/>
            </a:endParaRPr>
          </a:p>
        </p:txBody>
      </p:sp>
      <p:sp>
        <p:nvSpPr>
          <p:cNvPr id="9" name="object 3">
            <a:extLst>
              <a:ext uri="{FF2B5EF4-FFF2-40B4-BE49-F238E27FC236}">
                <a16:creationId xmlns:a16="http://schemas.microsoft.com/office/drawing/2014/main" id="{A54EFE03-1CFA-4C14-8B4C-D3966D5D65C8}"/>
              </a:ext>
            </a:extLst>
          </p:cNvPr>
          <p:cNvSpPr txBox="1"/>
          <p:nvPr/>
        </p:nvSpPr>
        <p:spPr>
          <a:xfrm>
            <a:off x="6801850" y="1769579"/>
            <a:ext cx="4294505" cy="3729867"/>
          </a:xfrm>
          <a:prstGeom prst="rect">
            <a:avLst/>
          </a:prstGeom>
        </p:spPr>
        <p:txBody>
          <a:bodyPr vert="horz" wrap="square" lIns="0" tIns="170815" rIns="0" bIns="0" rtlCol="0">
            <a:spAutoFit/>
          </a:bodyPr>
          <a:lstStyle/>
          <a:p>
            <a:pPr marL="12700" marR="5080" algn="just">
              <a:lnSpc>
                <a:spcPct val="107000"/>
              </a:lnSpc>
              <a:spcBef>
                <a:spcPts val="855"/>
              </a:spcBef>
            </a:pPr>
            <a:r>
              <a:rPr lang="en-IN" sz="1400" spc="35" dirty="0">
                <a:latin typeface="Times New Roman"/>
                <a:cs typeface="Times New Roman"/>
              </a:rPr>
              <a:t>                                Key points (Summary)</a:t>
            </a:r>
          </a:p>
          <a:p>
            <a:pPr marL="469888" marR="5080" indent="-457189" algn="just">
              <a:lnSpc>
                <a:spcPct val="107000"/>
              </a:lnSpc>
              <a:spcBef>
                <a:spcPts val="855"/>
              </a:spcBef>
              <a:buFont typeface="+mj-lt"/>
              <a:buAutoNum type="arabicPeriod"/>
            </a:pPr>
            <a:r>
              <a:rPr lang="en-IN" sz="1400" spc="35" dirty="0">
                <a:latin typeface="Times New Roman"/>
                <a:cs typeface="Times New Roman"/>
              </a:rPr>
              <a:t>Key words:- </a:t>
            </a:r>
            <a:r>
              <a:rPr lang="en-IN" sz="1400" spc="35" dirty="0">
                <a:latin typeface="Cambria Math" panose="02040503050406030204" pitchFamily="18" charset="0"/>
                <a:ea typeface="Cambria Math" panose="02040503050406030204" pitchFamily="18" charset="0"/>
                <a:cs typeface="Times New Roman"/>
              </a:rPr>
              <a:t>A</a:t>
            </a:r>
            <a:r>
              <a:rPr lang="en-IN" sz="1400" dirty="0">
                <a:latin typeface="Cambria Math" panose="02040503050406030204" pitchFamily="18" charset="0"/>
                <a:ea typeface="Cambria Math" panose="02040503050406030204" pitchFamily="18" charset="0"/>
              </a:rPr>
              <a:t>ctivity recommendation, artificial intelligence, Chatbot, personalized education, smart campus.</a:t>
            </a:r>
            <a:endParaRPr lang="en-IN" sz="1400" spc="35" dirty="0">
              <a:latin typeface="Cambria Math" panose="02040503050406030204" pitchFamily="18" charset="0"/>
              <a:ea typeface="Cambria Math" panose="02040503050406030204" pitchFamily="18" charset="0"/>
              <a:cs typeface="Times New Roman"/>
            </a:endParaRPr>
          </a:p>
          <a:p>
            <a:pPr marL="469888" marR="5080" indent="-457189" algn="just">
              <a:lnSpc>
                <a:spcPct val="107000"/>
              </a:lnSpc>
              <a:spcBef>
                <a:spcPts val="855"/>
              </a:spcBef>
              <a:buFont typeface="+mj-lt"/>
              <a:buAutoNum type="arabicPeriod"/>
            </a:pPr>
            <a:r>
              <a:rPr lang="en-IN" sz="1400" spc="35" dirty="0">
                <a:latin typeface="Times New Roman"/>
                <a:cs typeface="Times New Roman"/>
              </a:rPr>
              <a:t>Method:- </a:t>
            </a:r>
            <a:r>
              <a:rPr lang="en-IN" sz="1400" dirty="0">
                <a:latin typeface="Cambria Math" panose="02040503050406030204" pitchFamily="18" charset="0"/>
                <a:ea typeface="Cambria Math" panose="02040503050406030204" pitchFamily="18" charset="0"/>
              </a:rPr>
              <a:t>Variable Identification, Chatbot Integrated Architecture- Smart Campus, Analysis of Data, </a:t>
            </a:r>
            <a:r>
              <a:rPr lang="en-US" sz="1400" dirty="0">
                <a:latin typeface="Cambria Math" panose="02040503050406030204" pitchFamily="18" charset="0"/>
                <a:ea typeface="Cambria Math" panose="02040503050406030204" pitchFamily="18" charset="0"/>
              </a:rPr>
              <a:t>Model of a Chatbot with the Use of Artificial Intelligence.</a:t>
            </a:r>
            <a:endParaRPr lang="en-IN" sz="1400" spc="35" dirty="0">
              <a:latin typeface="Cambria Math" panose="02040503050406030204" pitchFamily="18" charset="0"/>
              <a:ea typeface="Cambria Math" panose="02040503050406030204" pitchFamily="18" charset="0"/>
              <a:cs typeface="Times New Roman"/>
            </a:endParaRPr>
          </a:p>
          <a:p>
            <a:pPr marL="469888" marR="5080" indent="-457189" algn="just">
              <a:lnSpc>
                <a:spcPct val="107000"/>
              </a:lnSpc>
              <a:spcBef>
                <a:spcPts val="855"/>
              </a:spcBef>
              <a:buFont typeface="+mj-lt"/>
              <a:buAutoNum type="arabicPeriod"/>
            </a:pPr>
            <a:r>
              <a:rPr lang="en-US" sz="1400" spc="35" dirty="0">
                <a:latin typeface="Cambria Math" panose="02040503050406030204" pitchFamily="18" charset="0"/>
                <a:ea typeface="Cambria Math" panose="02040503050406030204" pitchFamily="18" charset="0"/>
                <a:cs typeface="Times New Roman"/>
              </a:rPr>
              <a:t>Language used:- Artificial Intelligence(AI).</a:t>
            </a:r>
          </a:p>
          <a:p>
            <a:pPr marL="469888" marR="5080" indent="-457189" algn="just">
              <a:lnSpc>
                <a:spcPct val="107000"/>
              </a:lnSpc>
              <a:spcBef>
                <a:spcPts val="855"/>
              </a:spcBef>
              <a:buFont typeface="+mj-lt"/>
              <a:buAutoNum type="arabicPeriod"/>
            </a:pPr>
            <a:r>
              <a:rPr lang="en-US" sz="1400" spc="35" dirty="0">
                <a:latin typeface="Cambria Math" panose="02040503050406030204" pitchFamily="18" charset="0"/>
                <a:ea typeface="Cambria Math" panose="02040503050406030204" pitchFamily="18" charset="0"/>
                <a:cs typeface="Times New Roman"/>
              </a:rPr>
              <a:t>Type of chatbot:- Dynamic </a:t>
            </a:r>
          </a:p>
          <a:p>
            <a:pPr marL="469888" marR="5080" indent="-457189" algn="just">
              <a:lnSpc>
                <a:spcPct val="107000"/>
              </a:lnSpc>
              <a:spcBef>
                <a:spcPts val="855"/>
              </a:spcBef>
              <a:buFont typeface="+mj-lt"/>
              <a:buAutoNum type="arabicPeriod"/>
            </a:pPr>
            <a:r>
              <a:rPr lang="en-IN" sz="1400" spc="35" dirty="0">
                <a:latin typeface="Cambria Math" panose="02040503050406030204" pitchFamily="18" charset="0"/>
                <a:ea typeface="Cambria Math" panose="02040503050406030204" pitchFamily="18" charset="0"/>
                <a:cs typeface="Times New Roman"/>
              </a:rPr>
              <a:t>Future work:- </a:t>
            </a:r>
            <a:r>
              <a:rPr lang="en-US" sz="1400" spc="35" dirty="0">
                <a:latin typeface="Cambria Math" panose="02040503050406030204" pitchFamily="18" charset="0"/>
                <a:ea typeface="Cambria Math" panose="02040503050406030204" pitchFamily="18" charset="0"/>
                <a:cs typeface="Times New Roman"/>
              </a:rPr>
              <a:t>T</a:t>
            </a:r>
            <a:r>
              <a:rPr lang="en-US" sz="1400" dirty="0">
                <a:latin typeface="Cambria Math" panose="02040503050406030204" pitchFamily="18" charset="0"/>
                <a:ea typeface="Cambria Math" panose="02040503050406030204" pitchFamily="18" charset="0"/>
              </a:rPr>
              <a:t>he AI can recommend that activity aligns with the needs and ways of learning of each of the students</a:t>
            </a:r>
            <a:r>
              <a:rPr lang="en-US" sz="1400" dirty="0"/>
              <a:t>.</a:t>
            </a:r>
            <a:endParaRPr lang="en-IN" sz="1400" spc="35" dirty="0">
              <a:latin typeface="Cambria Math" panose="02040503050406030204" pitchFamily="18" charset="0"/>
              <a:ea typeface="Cambria Math" panose="02040503050406030204" pitchFamily="18" charset="0"/>
              <a:cs typeface="Times New Roman"/>
            </a:endParaRPr>
          </a:p>
        </p:txBody>
      </p:sp>
    </p:spTree>
    <p:extLst>
      <p:ext uri="{BB962C8B-B14F-4D97-AF65-F5344CB8AC3E}">
        <p14:creationId xmlns:p14="http://schemas.microsoft.com/office/powerpoint/2010/main" val="317584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E7A318C4-ACD0-4457-84B4-B567FB1DEAE9}"/>
              </a:ext>
            </a:extLst>
          </p:cNvPr>
          <p:cNvSpPr txBox="1">
            <a:spLocks/>
          </p:cNvSpPr>
          <p:nvPr/>
        </p:nvSpPr>
        <p:spPr>
          <a:xfrm>
            <a:off x="0" y="850220"/>
            <a:ext cx="6118747" cy="257506"/>
          </a:xfrm>
          <a:prstGeom prst="rect">
            <a:avLst/>
          </a:prstGeom>
        </p:spPr>
        <p:txBody>
          <a:bodyPr vert="horz" wrap="square" lIns="0" tIns="12700" rIns="0" bIns="0" rtlCol="0">
            <a:spAutoFit/>
          </a:bodyPr>
          <a:lstStyle>
            <a:lvl1pPr>
              <a:defRPr>
                <a:latin typeface="+mj-lt"/>
                <a:ea typeface="+mj-ea"/>
                <a:cs typeface="+mj-cs"/>
              </a:defRPr>
            </a:lvl1pPr>
          </a:lstStyle>
          <a:p>
            <a:pPr marL="2478343" marR="5080" indent="-2466278" algn="ctr">
              <a:lnSpc>
                <a:spcPct val="107000"/>
              </a:lnSpc>
              <a:spcBef>
                <a:spcPts val="100"/>
              </a:spcBef>
            </a:pPr>
            <a:r>
              <a:rPr lang="en-US" sz="1600" b="1" kern="0" spc="-31" dirty="0">
                <a:solidFill>
                  <a:srgbClr val="C00000"/>
                </a:solidFill>
                <a:latin typeface="Cambria Math" panose="02040503050406030204" pitchFamily="18" charset="0"/>
                <a:ea typeface="Cambria Math" panose="02040503050406030204" pitchFamily="18" charset="0"/>
                <a:cs typeface="Times New Roman"/>
              </a:rPr>
              <a:t>Paper</a:t>
            </a:r>
            <a:r>
              <a:rPr lang="en-US" sz="1600" b="1" kern="0" spc="-115" dirty="0">
                <a:solidFill>
                  <a:srgbClr val="C00000"/>
                </a:solidFill>
                <a:latin typeface="Cambria Math" panose="02040503050406030204" pitchFamily="18" charset="0"/>
                <a:ea typeface="Cambria Math" panose="02040503050406030204" pitchFamily="18" charset="0"/>
                <a:cs typeface="Times New Roman"/>
              </a:rPr>
              <a:t> </a:t>
            </a:r>
            <a:r>
              <a:rPr lang="en-US" sz="1600" b="1" kern="0" spc="-15" dirty="0">
                <a:solidFill>
                  <a:srgbClr val="C00000"/>
                </a:solidFill>
                <a:latin typeface="Cambria Math" panose="02040503050406030204" pitchFamily="18" charset="0"/>
                <a:ea typeface="Cambria Math" panose="02040503050406030204" pitchFamily="18" charset="0"/>
                <a:cs typeface="Times New Roman"/>
              </a:rPr>
              <a:t>9:- </a:t>
            </a:r>
            <a:r>
              <a:rPr lang="en-US" sz="1600" b="1" dirty="0">
                <a:latin typeface="Cambria Math" panose="02040503050406030204" pitchFamily="18" charset="0"/>
                <a:ea typeface="Cambria Math" panose="02040503050406030204" pitchFamily="18" charset="0"/>
              </a:rPr>
              <a:t>The Role of Chatbots in Formal Education</a:t>
            </a:r>
            <a:r>
              <a:rPr lang="en-US" sz="1600" dirty="0"/>
              <a:t>.</a:t>
            </a:r>
            <a:endParaRPr lang="en-US" sz="1600" b="1" kern="0" dirty="0">
              <a:solidFill>
                <a:sysClr val="windowText" lastClr="000000"/>
              </a:solidFill>
              <a:latin typeface="Cambria Math" panose="02040503050406030204" pitchFamily="18" charset="0"/>
              <a:ea typeface="Cambria Math" panose="02040503050406030204" pitchFamily="18" charset="0"/>
              <a:cs typeface="Times New Roman"/>
            </a:endParaRPr>
          </a:p>
        </p:txBody>
      </p:sp>
      <p:sp>
        <p:nvSpPr>
          <p:cNvPr id="5" name="object 3">
            <a:extLst>
              <a:ext uri="{FF2B5EF4-FFF2-40B4-BE49-F238E27FC236}">
                <a16:creationId xmlns:a16="http://schemas.microsoft.com/office/drawing/2014/main" id="{36F6DDCD-9F82-46FB-B8CC-29C7A18D768E}"/>
              </a:ext>
            </a:extLst>
          </p:cNvPr>
          <p:cNvSpPr txBox="1"/>
          <p:nvPr/>
        </p:nvSpPr>
        <p:spPr>
          <a:xfrm>
            <a:off x="779877" y="1584326"/>
            <a:ext cx="4416378" cy="3729482"/>
          </a:xfrm>
          <a:prstGeom prst="rect">
            <a:avLst/>
          </a:prstGeom>
        </p:spPr>
        <p:txBody>
          <a:bodyPr vert="horz" wrap="square" lIns="0" tIns="170815" rIns="0" bIns="0" rtlCol="0">
            <a:spAutoFit/>
          </a:bodyPr>
          <a:lstStyle/>
          <a:p>
            <a:pPr marL="12700" marR="5080" algn="just">
              <a:lnSpc>
                <a:spcPct val="107000"/>
              </a:lnSpc>
              <a:spcBef>
                <a:spcPts val="855"/>
              </a:spcBef>
            </a:pPr>
            <a:r>
              <a:rPr lang="en-IN" sz="1400" spc="35" dirty="0">
                <a:latin typeface="Cambria Math" panose="02040503050406030204" pitchFamily="18" charset="0"/>
                <a:ea typeface="Cambria Math" panose="02040503050406030204" pitchFamily="18" charset="0"/>
                <a:cs typeface="Times New Roman"/>
              </a:rPr>
              <a:t>                                 Key points (Summary)</a:t>
            </a:r>
          </a:p>
          <a:p>
            <a:pPr marL="469888" marR="5080" indent="-457189" algn="just">
              <a:lnSpc>
                <a:spcPct val="107000"/>
              </a:lnSpc>
              <a:spcBef>
                <a:spcPts val="855"/>
              </a:spcBef>
              <a:buFont typeface="+mj-lt"/>
              <a:buAutoNum type="arabicPeriod"/>
            </a:pPr>
            <a:r>
              <a:rPr lang="en-IN" sz="1400" spc="35" dirty="0">
                <a:latin typeface="Cambria Math" panose="02040503050406030204" pitchFamily="18" charset="0"/>
                <a:ea typeface="Cambria Math" panose="02040503050406030204" pitchFamily="18" charset="0"/>
                <a:cs typeface="Times New Roman"/>
              </a:rPr>
              <a:t>Key words:- </a:t>
            </a:r>
            <a:r>
              <a:rPr lang="en-US" sz="1400" dirty="0">
                <a:latin typeface="Cambria Math" panose="02040503050406030204" pitchFamily="18" charset="0"/>
                <a:ea typeface="Cambria Math" panose="02040503050406030204" pitchFamily="18" charset="0"/>
              </a:rPr>
              <a:t>Chatbot, Machine learning, Messenger, Applications, Technology.</a:t>
            </a:r>
            <a:endParaRPr lang="en-IN" sz="1400" spc="35" dirty="0">
              <a:latin typeface="Cambria Math" panose="02040503050406030204" pitchFamily="18" charset="0"/>
              <a:ea typeface="Cambria Math" panose="02040503050406030204" pitchFamily="18" charset="0"/>
              <a:cs typeface="Times New Roman"/>
            </a:endParaRPr>
          </a:p>
          <a:p>
            <a:pPr marL="469888" marR="5080" indent="-457189" algn="just">
              <a:lnSpc>
                <a:spcPct val="107000"/>
              </a:lnSpc>
              <a:spcBef>
                <a:spcPts val="855"/>
              </a:spcBef>
              <a:buFont typeface="+mj-lt"/>
              <a:buAutoNum type="arabicPeriod"/>
            </a:pPr>
            <a:r>
              <a:rPr lang="en-IN" sz="1400" spc="35" dirty="0">
                <a:latin typeface="Cambria Math" panose="02040503050406030204" pitchFamily="18" charset="0"/>
                <a:ea typeface="Cambria Math" panose="02040503050406030204" pitchFamily="18" charset="0"/>
                <a:cs typeface="Times New Roman"/>
              </a:rPr>
              <a:t>Method:- </a:t>
            </a:r>
            <a:r>
              <a:rPr lang="en-US" sz="1400" dirty="0">
                <a:latin typeface="Cambria Math" panose="02040503050406030204" pitchFamily="18" charset="0"/>
                <a:ea typeface="Cambria Math" panose="02040503050406030204" pitchFamily="18" charset="0"/>
              </a:rPr>
              <a:t>Through the use of machine learning, these are programmed to learn from their previous conversations. This learning process often takes place under active development supervision.  </a:t>
            </a:r>
          </a:p>
          <a:p>
            <a:pPr marL="469888" marR="5080" indent="-457189" algn="just">
              <a:lnSpc>
                <a:spcPct val="107000"/>
              </a:lnSpc>
              <a:spcBef>
                <a:spcPts val="855"/>
              </a:spcBef>
              <a:buFont typeface="+mj-lt"/>
              <a:buAutoNum type="arabicPeriod"/>
            </a:pPr>
            <a:r>
              <a:rPr lang="en-US" sz="1400" spc="35" dirty="0">
                <a:latin typeface="Cambria Math" panose="02040503050406030204" pitchFamily="18" charset="0"/>
                <a:ea typeface="Cambria Math" panose="02040503050406030204" pitchFamily="18" charset="0"/>
                <a:cs typeface="Times New Roman"/>
              </a:rPr>
              <a:t>Language used:- N</a:t>
            </a:r>
            <a:r>
              <a:rPr lang="en-US" sz="1400" dirty="0">
                <a:latin typeface="Cambria Math" panose="02040503050406030204" pitchFamily="18" charset="0"/>
                <a:ea typeface="Cambria Math" panose="02040503050406030204" pitchFamily="18" charset="0"/>
              </a:rPr>
              <a:t>atural language processing or understanding (NLP</a:t>
            </a:r>
            <a:r>
              <a:rPr lang="en-US" sz="1400" dirty="0"/>
              <a:t>). </a:t>
            </a:r>
            <a:endParaRPr lang="en-US" sz="1400" spc="35" dirty="0">
              <a:latin typeface="Cambria Math" panose="02040503050406030204" pitchFamily="18" charset="0"/>
              <a:ea typeface="Cambria Math" panose="02040503050406030204" pitchFamily="18" charset="0"/>
              <a:cs typeface="Times New Roman"/>
            </a:endParaRPr>
          </a:p>
          <a:p>
            <a:pPr marL="469888" marR="5080" indent="-457189" algn="just">
              <a:lnSpc>
                <a:spcPct val="107000"/>
              </a:lnSpc>
              <a:spcBef>
                <a:spcPts val="855"/>
              </a:spcBef>
              <a:buFont typeface="+mj-lt"/>
              <a:buAutoNum type="arabicPeriod"/>
            </a:pPr>
            <a:r>
              <a:rPr lang="en-US" sz="1400" spc="35" dirty="0">
                <a:latin typeface="Cambria Math" panose="02040503050406030204" pitchFamily="18" charset="0"/>
                <a:ea typeface="Cambria Math" panose="02040503050406030204" pitchFamily="18" charset="0"/>
                <a:cs typeface="Times New Roman"/>
              </a:rPr>
              <a:t>Type of chatbot:- Dynamic.</a:t>
            </a:r>
          </a:p>
          <a:p>
            <a:pPr marL="469888" marR="5080" indent="-457189" algn="just">
              <a:lnSpc>
                <a:spcPct val="107000"/>
              </a:lnSpc>
              <a:spcBef>
                <a:spcPts val="855"/>
              </a:spcBef>
              <a:buFont typeface="+mj-lt"/>
              <a:buAutoNum type="arabicPeriod"/>
            </a:pPr>
            <a:r>
              <a:rPr lang="en-IN" sz="1400" spc="35" dirty="0">
                <a:latin typeface="Cambria Math" panose="02040503050406030204" pitchFamily="18" charset="0"/>
                <a:ea typeface="Cambria Math" panose="02040503050406030204" pitchFamily="18" charset="0"/>
                <a:cs typeface="Times New Roman"/>
              </a:rPr>
              <a:t>Future work:- </a:t>
            </a:r>
            <a:r>
              <a:rPr lang="en-US" sz="1400" spc="35" dirty="0">
                <a:latin typeface="Cambria Math" panose="02040503050406030204" pitchFamily="18" charset="0"/>
                <a:ea typeface="Cambria Math" panose="02040503050406030204" pitchFamily="18" charset="0"/>
                <a:cs typeface="Times New Roman"/>
              </a:rPr>
              <a:t>T</a:t>
            </a:r>
            <a:r>
              <a:rPr lang="en-US" sz="1400" dirty="0">
                <a:latin typeface="Cambria Math" panose="02040503050406030204" pitchFamily="18" charset="0"/>
                <a:ea typeface="Cambria Math" panose="02040503050406030204" pitchFamily="18" charset="0"/>
              </a:rPr>
              <a:t>hey are more likely to be able to disclose supplementary information than to solve content issues. </a:t>
            </a:r>
            <a:endParaRPr lang="en-IN" sz="1400" spc="35" dirty="0">
              <a:latin typeface="Cambria Math" panose="02040503050406030204" pitchFamily="18" charset="0"/>
              <a:ea typeface="Cambria Math" panose="02040503050406030204" pitchFamily="18" charset="0"/>
              <a:cs typeface="Times New Roman"/>
            </a:endParaRPr>
          </a:p>
        </p:txBody>
      </p:sp>
      <p:sp>
        <p:nvSpPr>
          <p:cNvPr id="7" name="object 4">
            <a:extLst>
              <a:ext uri="{FF2B5EF4-FFF2-40B4-BE49-F238E27FC236}">
                <a16:creationId xmlns:a16="http://schemas.microsoft.com/office/drawing/2014/main" id="{2A081271-7EBA-4F1A-B4C2-4FD624668DCC}"/>
              </a:ext>
            </a:extLst>
          </p:cNvPr>
          <p:cNvSpPr/>
          <p:nvPr/>
        </p:nvSpPr>
        <p:spPr>
          <a:xfrm>
            <a:off x="254977" y="314707"/>
            <a:ext cx="11667392" cy="6268720"/>
          </a:xfrm>
          <a:custGeom>
            <a:avLst/>
            <a:gdLst/>
            <a:ahLst/>
            <a:cxnLst/>
            <a:rect l="l" t="t" r="r" b="b"/>
            <a:pathLst>
              <a:path w="8563610" h="6268720">
                <a:moveTo>
                  <a:pt x="0" y="6268212"/>
                </a:moveTo>
                <a:lnTo>
                  <a:pt x="8563356" y="6268212"/>
                </a:lnTo>
                <a:lnTo>
                  <a:pt x="8563356" y="0"/>
                </a:lnTo>
                <a:lnTo>
                  <a:pt x="0" y="0"/>
                </a:lnTo>
                <a:lnTo>
                  <a:pt x="0" y="6268212"/>
                </a:lnTo>
                <a:close/>
              </a:path>
            </a:pathLst>
          </a:custGeom>
          <a:ln w="25400">
            <a:solidFill>
              <a:srgbClr val="385D89"/>
            </a:solidFill>
          </a:ln>
        </p:spPr>
        <p:txBody>
          <a:bodyPr wrap="square" lIns="0" tIns="0" rIns="0" bIns="0" rtlCol="0"/>
          <a:lstStyle/>
          <a:p>
            <a:endParaRPr/>
          </a:p>
        </p:txBody>
      </p:sp>
      <p:cxnSp>
        <p:nvCxnSpPr>
          <p:cNvPr id="4" name="Straight Connector 3">
            <a:extLst>
              <a:ext uri="{FF2B5EF4-FFF2-40B4-BE49-F238E27FC236}">
                <a16:creationId xmlns:a16="http://schemas.microsoft.com/office/drawing/2014/main" id="{E5A4DC74-9AA5-4E73-921C-617A2B959889}"/>
              </a:ext>
            </a:extLst>
          </p:cNvPr>
          <p:cNvCxnSpPr>
            <a:cxnSpLocks/>
          </p:cNvCxnSpPr>
          <p:nvPr/>
        </p:nvCxnSpPr>
        <p:spPr>
          <a:xfrm flipH="1">
            <a:off x="6096000" y="314707"/>
            <a:ext cx="1" cy="6268720"/>
          </a:xfrm>
          <a:prstGeom prst="line">
            <a:avLst/>
          </a:prstGeom>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F67EAE16-5A54-4D45-B37C-F29180520696}"/>
              </a:ext>
            </a:extLst>
          </p:cNvPr>
          <p:cNvSpPr txBox="1">
            <a:spLocks/>
          </p:cNvSpPr>
          <p:nvPr/>
        </p:nvSpPr>
        <p:spPr>
          <a:xfrm>
            <a:off x="6216863" y="854772"/>
            <a:ext cx="5626375" cy="5059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1600" b="1" kern="0" spc="-31" dirty="0">
                <a:solidFill>
                  <a:srgbClr val="C00000"/>
                </a:solidFill>
                <a:latin typeface="Times New Roman"/>
                <a:cs typeface="Times New Roman"/>
              </a:rPr>
              <a:t>Paper</a:t>
            </a:r>
            <a:r>
              <a:rPr lang="en-US" sz="1600" b="1" kern="0" spc="-111" dirty="0">
                <a:solidFill>
                  <a:srgbClr val="C00000"/>
                </a:solidFill>
                <a:latin typeface="Times New Roman"/>
                <a:cs typeface="Times New Roman"/>
              </a:rPr>
              <a:t> </a:t>
            </a:r>
            <a:r>
              <a:rPr lang="en-US" sz="1600" b="1" kern="0" spc="-15" dirty="0">
                <a:solidFill>
                  <a:srgbClr val="C00000"/>
                </a:solidFill>
                <a:latin typeface="Times New Roman"/>
                <a:cs typeface="Times New Roman"/>
              </a:rPr>
              <a:t>10:- </a:t>
            </a:r>
            <a:r>
              <a:rPr lang="en-US" sz="1600" b="1" dirty="0">
                <a:latin typeface="Cambria Math" panose="02040503050406030204" pitchFamily="18" charset="0"/>
                <a:ea typeface="Cambria Math" panose="02040503050406030204" pitchFamily="18" charset="0"/>
              </a:rPr>
              <a:t>Personalization of Student Support Services using                Chatbot.</a:t>
            </a:r>
            <a:endParaRPr lang="en-US" sz="1600" b="1" kern="0" dirty="0">
              <a:solidFill>
                <a:sysClr val="windowText" lastClr="000000"/>
              </a:solidFill>
              <a:latin typeface="Cambria Math" panose="02040503050406030204" pitchFamily="18" charset="0"/>
              <a:ea typeface="Cambria Math" panose="02040503050406030204" pitchFamily="18" charset="0"/>
              <a:cs typeface="Times New Roman"/>
            </a:endParaRPr>
          </a:p>
        </p:txBody>
      </p:sp>
      <p:sp>
        <p:nvSpPr>
          <p:cNvPr id="12" name="object 4">
            <a:extLst>
              <a:ext uri="{FF2B5EF4-FFF2-40B4-BE49-F238E27FC236}">
                <a16:creationId xmlns:a16="http://schemas.microsoft.com/office/drawing/2014/main" id="{602CC523-90F4-4055-87CB-89E48147D644}"/>
              </a:ext>
            </a:extLst>
          </p:cNvPr>
          <p:cNvSpPr txBox="1"/>
          <p:nvPr/>
        </p:nvSpPr>
        <p:spPr>
          <a:xfrm>
            <a:off x="6768315" y="1939831"/>
            <a:ext cx="5168708" cy="3506729"/>
          </a:xfrm>
          <a:prstGeom prst="rect">
            <a:avLst/>
          </a:prstGeom>
        </p:spPr>
        <p:txBody>
          <a:bodyPr vert="horz" wrap="square" lIns="0" tIns="150495" rIns="0" bIns="0" rtlCol="0">
            <a:spAutoFit/>
          </a:bodyPr>
          <a:lstStyle/>
          <a:p>
            <a:pPr marR="1117572" algn="ctr">
              <a:spcBef>
                <a:spcPts val="1185"/>
              </a:spcBef>
            </a:pPr>
            <a:r>
              <a:rPr lang="en-IN" sz="1400" dirty="0">
                <a:latin typeface="Cambria Math" panose="02040503050406030204" pitchFamily="18" charset="0"/>
                <a:ea typeface="Cambria Math" panose="02040503050406030204" pitchFamily="18" charset="0"/>
                <a:cs typeface="Times New Roman"/>
              </a:rPr>
              <a:t>Key points(Summary)</a:t>
            </a:r>
          </a:p>
          <a:p>
            <a:pPr marL="342891" marR="1117572" indent="-342891" algn="just">
              <a:spcBef>
                <a:spcPts val="1185"/>
              </a:spcBef>
              <a:buFont typeface="+mj-lt"/>
              <a:buAutoNum type="arabicPeriod"/>
            </a:pPr>
            <a:r>
              <a:rPr lang="en-IN" sz="1400" dirty="0">
                <a:latin typeface="Cambria Math" panose="02040503050406030204" pitchFamily="18" charset="0"/>
                <a:ea typeface="Cambria Math" panose="02040503050406030204" pitchFamily="18" charset="0"/>
                <a:cs typeface="Times New Roman"/>
              </a:rPr>
              <a:t>Key words:- </a:t>
            </a:r>
            <a:r>
              <a:rPr lang="en-IN" sz="1400" dirty="0">
                <a:latin typeface="Cambria Math" panose="02040503050406030204" pitchFamily="18" charset="0"/>
                <a:ea typeface="Cambria Math" panose="02040503050406030204" pitchFamily="18" charset="0"/>
              </a:rPr>
              <a:t>Student Support Services, Chatbot, ERP, CRM, NLP, AI</a:t>
            </a:r>
            <a:r>
              <a:rPr lang="en-US" sz="1400" dirty="0">
                <a:latin typeface="Cambria Math" panose="02040503050406030204" pitchFamily="18" charset="0"/>
                <a:ea typeface="Cambria Math" panose="02040503050406030204" pitchFamily="18" charset="0"/>
              </a:rPr>
              <a:t>.</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Method:-</a:t>
            </a:r>
            <a:r>
              <a:rPr lang="en-US" sz="1400" dirty="0"/>
              <a:t> </a:t>
            </a:r>
            <a:r>
              <a:rPr lang="en-US" sz="1400" dirty="0">
                <a:latin typeface="Cambria Math" panose="02040503050406030204" pitchFamily="18" charset="0"/>
                <a:ea typeface="Cambria Math" panose="02040503050406030204" pitchFamily="18" charset="0"/>
              </a:rPr>
              <a:t>Conversational webservice developed using AI and machine learning algorithms. The services include pre-, post educational assistance, campus life and personal guidance.</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Language used:- NLP &amp; AI. </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Type of chatbot:- Dynamic.</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Future work:- The chatbot will help students in all campus services, assistance in filling various forms, learning and advice services. </a:t>
            </a:r>
            <a:endParaRPr sz="1400" dirty="0">
              <a:latin typeface="Cambria Math" panose="02040503050406030204" pitchFamily="18" charset="0"/>
              <a:ea typeface="Cambria Math" panose="02040503050406030204" pitchFamily="18" charset="0"/>
              <a:cs typeface="Times New Roman"/>
            </a:endParaRPr>
          </a:p>
        </p:txBody>
      </p:sp>
    </p:spTree>
    <p:extLst>
      <p:ext uri="{BB962C8B-B14F-4D97-AF65-F5344CB8AC3E}">
        <p14:creationId xmlns:p14="http://schemas.microsoft.com/office/powerpoint/2010/main" val="226862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0011" y="692900"/>
            <a:ext cx="4411980" cy="567463"/>
          </a:xfrm>
          <a:prstGeom prst="rect">
            <a:avLst/>
          </a:prstGeom>
        </p:spPr>
        <p:txBody>
          <a:bodyPr vert="horz" wrap="square" lIns="0" tIns="13335" rIns="0" bIns="0" rtlCol="0" anchor="b">
            <a:spAutoFit/>
          </a:bodyPr>
          <a:lstStyle/>
          <a:p>
            <a:pPr marL="12700">
              <a:spcBef>
                <a:spcPts val="105"/>
              </a:spcBef>
            </a:pPr>
            <a:r>
              <a:rPr lang="en-IN" sz="3600" spc="-175" dirty="0">
                <a:latin typeface="Cambria Math" panose="02040503050406030204" pitchFamily="18" charset="0"/>
                <a:ea typeface="Cambria Math" panose="02040503050406030204" pitchFamily="18" charset="0"/>
              </a:rPr>
              <a:t>     </a:t>
            </a:r>
            <a:r>
              <a:rPr sz="3600" spc="-175" dirty="0">
                <a:latin typeface="Cambria Math" panose="02040503050406030204" pitchFamily="18" charset="0"/>
                <a:ea typeface="Cambria Math" panose="02040503050406030204" pitchFamily="18" charset="0"/>
              </a:rPr>
              <a:t>P</a:t>
            </a:r>
            <a:r>
              <a:rPr lang="en-IN" sz="3600" spc="-175" dirty="0">
                <a:latin typeface="Cambria Math" panose="02040503050406030204" pitchFamily="18" charset="0"/>
                <a:ea typeface="Cambria Math" panose="02040503050406030204" pitchFamily="18" charset="0"/>
              </a:rPr>
              <a:t>roposed</a:t>
            </a:r>
            <a:r>
              <a:rPr sz="3600" spc="-180" dirty="0">
                <a:latin typeface="Cambria Math" panose="02040503050406030204" pitchFamily="18" charset="0"/>
                <a:ea typeface="Cambria Math" panose="02040503050406030204" pitchFamily="18" charset="0"/>
              </a:rPr>
              <a:t> </a:t>
            </a:r>
            <a:r>
              <a:rPr sz="3600" spc="-260" dirty="0">
                <a:latin typeface="Cambria Math" panose="02040503050406030204" pitchFamily="18" charset="0"/>
                <a:ea typeface="Cambria Math" panose="02040503050406030204" pitchFamily="18" charset="0"/>
              </a:rPr>
              <a:t>W</a:t>
            </a:r>
            <a:r>
              <a:rPr lang="en-IN" sz="3600" spc="-260" dirty="0">
                <a:latin typeface="Cambria Math" panose="02040503050406030204" pitchFamily="18" charset="0"/>
                <a:ea typeface="Cambria Math" panose="02040503050406030204" pitchFamily="18" charset="0"/>
              </a:rPr>
              <a:t>ork</a:t>
            </a:r>
            <a:endParaRPr sz="3600" dirty="0">
              <a:latin typeface="Cambria Math" panose="02040503050406030204" pitchFamily="18" charset="0"/>
              <a:ea typeface="Cambria Math" panose="02040503050406030204" pitchFamily="18" charset="0"/>
            </a:endParaRPr>
          </a:p>
        </p:txBody>
      </p:sp>
      <p:sp>
        <p:nvSpPr>
          <p:cNvPr id="3" name="object 3"/>
          <p:cNvSpPr txBox="1"/>
          <p:nvPr/>
        </p:nvSpPr>
        <p:spPr>
          <a:xfrm>
            <a:off x="8522591" y="1648459"/>
            <a:ext cx="1390015" cy="566822"/>
          </a:xfrm>
          <a:prstGeom prst="rect">
            <a:avLst/>
          </a:prstGeom>
        </p:spPr>
        <p:txBody>
          <a:bodyPr vert="horz" wrap="square" lIns="0" tIns="12700" rIns="0" bIns="0" rtlCol="0">
            <a:spAutoFit/>
          </a:bodyPr>
          <a:lstStyle/>
          <a:p>
            <a:pPr marL="91438" marR="5080" indent="-79373">
              <a:spcBef>
                <a:spcPts val="100"/>
              </a:spcBef>
              <a:tabLst>
                <a:tab pos="681974" algn="l"/>
                <a:tab pos="1009625" algn="l"/>
              </a:tabLst>
            </a:pPr>
            <a:r>
              <a:rPr spc="45" dirty="0">
                <a:latin typeface="Times New Roman"/>
                <a:cs typeface="Times New Roman"/>
              </a:rPr>
              <a:t>usin</a:t>
            </a:r>
            <a:r>
              <a:rPr spc="60" dirty="0">
                <a:latin typeface="Times New Roman"/>
                <a:cs typeface="Times New Roman"/>
              </a:rPr>
              <a:t>g</a:t>
            </a:r>
            <a:r>
              <a:rPr dirty="0">
                <a:latin typeface="Times New Roman"/>
                <a:cs typeface="Times New Roman"/>
              </a:rPr>
              <a:t>	</a:t>
            </a:r>
            <a:r>
              <a:rPr spc="65" dirty="0">
                <a:latin typeface="Times New Roman"/>
                <a:cs typeface="Times New Roman"/>
              </a:rPr>
              <a:t>pyt</a:t>
            </a:r>
            <a:r>
              <a:rPr spc="85" dirty="0">
                <a:latin typeface="Times New Roman"/>
                <a:cs typeface="Times New Roman"/>
              </a:rPr>
              <a:t>h</a:t>
            </a:r>
            <a:r>
              <a:rPr spc="60" dirty="0">
                <a:latin typeface="Times New Roman"/>
                <a:cs typeface="Times New Roman"/>
              </a:rPr>
              <a:t>on  </a:t>
            </a:r>
            <a:r>
              <a:rPr spc="75" dirty="0">
                <a:latin typeface="Times New Roman"/>
                <a:cs typeface="Times New Roman"/>
              </a:rPr>
              <a:t>queries</a:t>
            </a:r>
            <a:r>
              <a:rPr dirty="0">
                <a:latin typeface="Times New Roman"/>
                <a:cs typeface="Times New Roman"/>
              </a:rPr>
              <a:t>	</a:t>
            </a:r>
            <a:r>
              <a:rPr spc="85" dirty="0">
                <a:latin typeface="Times New Roman"/>
                <a:cs typeface="Times New Roman"/>
              </a:rPr>
              <a:t>and</a:t>
            </a:r>
            <a:endParaRPr>
              <a:latin typeface="Times New Roman"/>
              <a:cs typeface="Times New Roman"/>
            </a:endParaRPr>
          </a:p>
        </p:txBody>
      </p:sp>
      <p:sp>
        <p:nvSpPr>
          <p:cNvPr id="4" name="object 4"/>
          <p:cNvSpPr txBox="1"/>
          <p:nvPr/>
        </p:nvSpPr>
        <p:spPr>
          <a:xfrm>
            <a:off x="2174241" y="1648459"/>
            <a:ext cx="6264911" cy="843821"/>
          </a:xfrm>
          <a:prstGeom prst="rect">
            <a:avLst/>
          </a:prstGeom>
        </p:spPr>
        <p:txBody>
          <a:bodyPr vert="horz" wrap="square" lIns="0" tIns="12700" rIns="0" bIns="0" rtlCol="0">
            <a:spAutoFit/>
          </a:bodyPr>
          <a:lstStyle/>
          <a:p>
            <a:pPr marL="355591" marR="5080" indent="-342891" algn="just">
              <a:spcBef>
                <a:spcPts val="100"/>
              </a:spcBef>
              <a:buFont typeface="Wingdings"/>
              <a:buChar char=""/>
              <a:tabLst>
                <a:tab pos="355591" algn="l"/>
              </a:tabLst>
            </a:pPr>
            <a:r>
              <a:rPr spc="31" dirty="0">
                <a:latin typeface="Times New Roman"/>
                <a:cs typeface="Times New Roman"/>
              </a:rPr>
              <a:t>This </a:t>
            </a:r>
            <a:r>
              <a:rPr spc="60" dirty="0">
                <a:latin typeface="Times New Roman"/>
                <a:cs typeface="Times New Roman"/>
              </a:rPr>
              <a:t>Information </a:t>
            </a:r>
            <a:r>
              <a:rPr spc="51" dirty="0">
                <a:latin typeface="Times New Roman"/>
                <a:cs typeface="Times New Roman"/>
              </a:rPr>
              <a:t>Enquiry </a:t>
            </a:r>
            <a:r>
              <a:rPr spc="75">
                <a:latin typeface="Times New Roman"/>
                <a:cs typeface="Times New Roman"/>
              </a:rPr>
              <a:t>chatbot</a:t>
            </a:r>
            <a:r>
              <a:rPr spc="75" dirty="0">
                <a:latin typeface="Times New Roman"/>
                <a:cs typeface="Times New Roman"/>
              </a:rPr>
              <a:t> </a:t>
            </a:r>
            <a:r>
              <a:rPr spc="60" dirty="0">
                <a:latin typeface="Times New Roman"/>
                <a:cs typeface="Times New Roman"/>
              </a:rPr>
              <a:t>project </a:t>
            </a:r>
            <a:r>
              <a:rPr spc="15" dirty="0">
                <a:latin typeface="Times New Roman"/>
                <a:cs typeface="Times New Roman"/>
              </a:rPr>
              <a:t>will </a:t>
            </a:r>
            <a:r>
              <a:rPr spc="75" dirty="0">
                <a:latin typeface="Times New Roman"/>
                <a:cs typeface="Times New Roman"/>
              </a:rPr>
              <a:t>be </a:t>
            </a:r>
            <a:r>
              <a:rPr spc="51" dirty="0">
                <a:latin typeface="Times New Roman"/>
                <a:cs typeface="Times New Roman"/>
              </a:rPr>
              <a:t>built  </a:t>
            </a:r>
            <a:r>
              <a:rPr spc="60" dirty="0">
                <a:latin typeface="Times New Roman"/>
                <a:cs typeface="Times New Roman"/>
              </a:rPr>
              <a:t>machine </a:t>
            </a:r>
            <a:r>
              <a:rPr spc="55" dirty="0">
                <a:latin typeface="Times New Roman"/>
                <a:cs typeface="Times New Roman"/>
              </a:rPr>
              <a:t>learning </a:t>
            </a:r>
            <a:r>
              <a:rPr spc="60" dirty="0">
                <a:latin typeface="Times New Roman"/>
                <a:cs typeface="Times New Roman"/>
              </a:rPr>
              <a:t>algorithms </a:t>
            </a:r>
            <a:r>
              <a:rPr spc="95" dirty="0">
                <a:latin typeface="Times New Roman"/>
                <a:cs typeface="Times New Roman"/>
              </a:rPr>
              <a:t>that </a:t>
            </a:r>
            <a:r>
              <a:rPr spc="15" dirty="0">
                <a:latin typeface="Times New Roman"/>
                <a:cs typeface="Times New Roman"/>
              </a:rPr>
              <a:t>will </a:t>
            </a:r>
            <a:r>
              <a:rPr spc="45" dirty="0">
                <a:latin typeface="Times New Roman"/>
                <a:cs typeface="Times New Roman"/>
              </a:rPr>
              <a:t>analyze </a:t>
            </a:r>
            <a:r>
              <a:rPr spc="35" dirty="0">
                <a:latin typeface="Times New Roman"/>
                <a:cs typeface="Times New Roman"/>
              </a:rPr>
              <a:t>user’s  </a:t>
            </a:r>
            <a:r>
              <a:rPr spc="95" dirty="0">
                <a:latin typeface="Times New Roman"/>
                <a:cs typeface="Times New Roman"/>
              </a:rPr>
              <a:t>understand </a:t>
            </a:r>
            <a:r>
              <a:rPr spc="40" dirty="0">
                <a:latin typeface="Times New Roman"/>
                <a:cs typeface="Times New Roman"/>
              </a:rPr>
              <a:t>user’s</a:t>
            </a:r>
            <a:r>
              <a:rPr spc="-195" dirty="0">
                <a:latin typeface="Times New Roman"/>
                <a:cs typeface="Times New Roman"/>
              </a:rPr>
              <a:t> </a:t>
            </a:r>
            <a:r>
              <a:rPr spc="40" dirty="0">
                <a:latin typeface="Times New Roman"/>
                <a:cs typeface="Times New Roman"/>
              </a:rPr>
              <a:t>message.</a:t>
            </a:r>
            <a:endParaRPr>
              <a:latin typeface="Times New Roman"/>
              <a:cs typeface="Times New Roman"/>
            </a:endParaRPr>
          </a:p>
        </p:txBody>
      </p:sp>
      <p:sp>
        <p:nvSpPr>
          <p:cNvPr id="5" name="object 5"/>
          <p:cNvSpPr txBox="1"/>
          <p:nvPr/>
        </p:nvSpPr>
        <p:spPr>
          <a:xfrm>
            <a:off x="2174240" y="2848103"/>
            <a:ext cx="7740651" cy="2736903"/>
          </a:xfrm>
          <a:prstGeom prst="rect">
            <a:avLst/>
          </a:prstGeom>
        </p:spPr>
        <p:txBody>
          <a:bodyPr vert="horz" wrap="square" lIns="0" tIns="12700" rIns="0" bIns="0" rtlCol="0">
            <a:spAutoFit/>
          </a:bodyPr>
          <a:lstStyle/>
          <a:p>
            <a:pPr marL="355591" marR="8254" indent="-342891" algn="just">
              <a:spcBef>
                <a:spcPts val="100"/>
              </a:spcBef>
              <a:buFont typeface="Wingdings"/>
              <a:buChar char=""/>
              <a:tabLst>
                <a:tab pos="355591" algn="l"/>
              </a:tabLst>
            </a:pPr>
            <a:r>
              <a:rPr spc="25" dirty="0">
                <a:latin typeface="Times New Roman"/>
                <a:cs typeface="Times New Roman"/>
              </a:rPr>
              <a:t>Machine </a:t>
            </a:r>
            <a:r>
              <a:rPr spc="55" dirty="0">
                <a:latin typeface="Times New Roman"/>
                <a:cs typeface="Times New Roman"/>
              </a:rPr>
              <a:t>learning </a:t>
            </a:r>
            <a:r>
              <a:rPr spc="91" dirty="0">
                <a:latin typeface="Times New Roman"/>
                <a:cs typeface="Times New Roman"/>
              </a:rPr>
              <a:t>and </a:t>
            </a:r>
            <a:r>
              <a:rPr spc="60" dirty="0">
                <a:latin typeface="Times New Roman"/>
                <a:cs typeface="Times New Roman"/>
              </a:rPr>
              <a:t>Natural </a:t>
            </a:r>
            <a:r>
              <a:rPr spc="45" dirty="0">
                <a:latin typeface="Times New Roman"/>
                <a:cs typeface="Times New Roman"/>
              </a:rPr>
              <a:t>language </a:t>
            </a:r>
            <a:r>
              <a:rPr spc="55" dirty="0">
                <a:latin typeface="Times New Roman"/>
                <a:cs typeface="Times New Roman"/>
              </a:rPr>
              <a:t>processing </a:t>
            </a:r>
            <a:r>
              <a:rPr spc="15" dirty="0">
                <a:latin typeface="Times New Roman"/>
                <a:cs typeface="Times New Roman"/>
              </a:rPr>
              <a:t>will </a:t>
            </a:r>
            <a:r>
              <a:rPr spc="75" dirty="0">
                <a:latin typeface="Times New Roman"/>
                <a:cs typeface="Times New Roman"/>
              </a:rPr>
              <a:t>be </a:t>
            </a:r>
            <a:r>
              <a:rPr spc="80" dirty="0">
                <a:latin typeface="Times New Roman"/>
                <a:cs typeface="Times New Roman"/>
              </a:rPr>
              <a:t>used to </a:t>
            </a:r>
            <a:r>
              <a:rPr spc="91" dirty="0">
                <a:latin typeface="Times New Roman"/>
                <a:cs typeface="Times New Roman"/>
              </a:rPr>
              <a:t>answer  the </a:t>
            </a:r>
            <a:r>
              <a:rPr spc="85" dirty="0">
                <a:latin typeface="Times New Roman"/>
                <a:cs typeface="Times New Roman"/>
              </a:rPr>
              <a:t>users</a:t>
            </a:r>
            <a:r>
              <a:rPr spc="-191" dirty="0">
                <a:latin typeface="Times New Roman"/>
                <a:cs typeface="Times New Roman"/>
              </a:rPr>
              <a:t> </a:t>
            </a:r>
            <a:r>
              <a:rPr spc="55" dirty="0">
                <a:latin typeface="Times New Roman"/>
                <a:cs typeface="Times New Roman"/>
              </a:rPr>
              <a:t>queries.</a:t>
            </a:r>
            <a:endParaRPr dirty="0">
              <a:latin typeface="Times New Roman"/>
              <a:cs typeface="Times New Roman"/>
            </a:endParaRPr>
          </a:p>
          <a:p>
            <a:pPr>
              <a:spcBef>
                <a:spcPts val="31"/>
              </a:spcBef>
              <a:buFont typeface="Wingdings"/>
              <a:buChar char=""/>
            </a:pPr>
            <a:endParaRPr sz="2551" dirty="0">
              <a:latin typeface="Times New Roman"/>
              <a:cs typeface="Times New Roman"/>
            </a:endParaRPr>
          </a:p>
          <a:p>
            <a:pPr marL="355591" marR="8890" indent="-342891" algn="just">
              <a:buFont typeface="Wingdings"/>
              <a:buChar char=""/>
              <a:tabLst>
                <a:tab pos="355591" algn="l"/>
              </a:tabLst>
            </a:pPr>
            <a:r>
              <a:rPr spc="45" dirty="0">
                <a:latin typeface="Times New Roman"/>
                <a:cs typeface="Times New Roman"/>
              </a:rPr>
              <a:t>In </a:t>
            </a:r>
            <a:r>
              <a:rPr spc="75" dirty="0">
                <a:latin typeface="Times New Roman"/>
                <a:cs typeface="Times New Roman"/>
              </a:rPr>
              <a:t>some </a:t>
            </a:r>
            <a:r>
              <a:rPr spc="31" dirty="0">
                <a:latin typeface="Times New Roman"/>
                <a:cs typeface="Times New Roman"/>
              </a:rPr>
              <a:t>cases, </a:t>
            </a:r>
            <a:r>
              <a:rPr spc="91" dirty="0">
                <a:latin typeface="Times New Roman"/>
                <a:cs typeface="Times New Roman"/>
              </a:rPr>
              <a:t>user </a:t>
            </a:r>
            <a:r>
              <a:rPr spc="55" dirty="0">
                <a:latin typeface="Times New Roman"/>
                <a:cs typeface="Times New Roman"/>
              </a:rPr>
              <a:t>may </a:t>
            </a:r>
            <a:r>
              <a:rPr spc="35" dirty="0">
                <a:latin typeface="Times New Roman"/>
                <a:cs typeface="Times New Roman"/>
              </a:rPr>
              <a:t>find </a:t>
            </a:r>
            <a:r>
              <a:rPr spc="80" dirty="0">
                <a:latin typeface="Times New Roman"/>
                <a:cs typeface="Times New Roman"/>
              </a:rPr>
              <a:t>out </a:t>
            </a:r>
            <a:r>
              <a:rPr spc="95" dirty="0">
                <a:latin typeface="Times New Roman"/>
                <a:cs typeface="Times New Roman"/>
              </a:rPr>
              <a:t>that </a:t>
            </a:r>
            <a:r>
              <a:rPr spc="91" dirty="0">
                <a:latin typeface="Times New Roman"/>
                <a:cs typeface="Times New Roman"/>
              </a:rPr>
              <a:t>the answer </a:t>
            </a:r>
            <a:r>
              <a:rPr spc="35" dirty="0">
                <a:latin typeface="Times New Roman"/>
                <a:cs typeface="Times New Roman"/>
              </a:rPr>
              <a:t>given </a:t>
            </a:r>
            <a:r>
              <a:rPr spc="80" dirty="0">
                <a:latin typeface="Times New Roman"/>
                <a:cs typeface="Times New Roman"/>
              </a:rPr>
              <a:t>to </a:t>
            </a:r>
            <a:r>
              <a:rPr spc="120" dirty="0">
                <a:latin typeface="Times New Roman"/>
                <a:cs typeface="Times New Roman"/>
              </a:rPr>
              <a:t>his/her </a:t>
            </a:r>
            <a:r>
              <a:rPr spc="80" dirty="0">
                <a:latin typeface="Times New Roman"/>
                <a:cs typeface="Times New Roman"/>
              </a:rPr>
              <a:t>query</a:t>
            </a:r>
            <a:r>
              <a:rPr spc="-200" dirty="0">
                <a:latin typeface="Times New Roman"/>
                <a:cs typeface="Times New Roman"/>
              </a:rPr>
              <a:t> </a:t>
            </a:r>
            <a:r>
              <a:rPr spc="35" dirty="0">
                <a:latin typeface="Times New Roman"/>
                <a:cs typeface="Times New Roman"/>
              </a:rPr>
              <a:t>is  </a:t>
            </a:r>
            <a:r>
              <a:rPr spc="91" dirty="0">
                <a:latin typeface="Times New Roman"/>
                <a:cs typeface="Times New Roman"/>
              </a:rPr>
              <a:t>not</a:t>
            </a:r>
            <a:r>
              <a:rPr spc="-71" dirty="0">
                <a:latin typeface="Times New Roman"/>
                <a:cs typeface="Times New Roman"/>
              </a:rPr>
              <a:t> </a:t>
            </a:r>
            <a:r>
              <a:rPr spc="71" dirty="0">
                <a:latin typeface="Times New Roman"/>
                <a:cs typeface="Times New Roman"/>
              </a:rPr>
              <a:t>relevant</a:t>
            </a:r>
            <a:endParaRPr dirty="0">
              <a:latin typeface="Times New Roman"/>
              <a:cs typeface="Times New Roman"/>
            </a:endParaRPr>
          </a:p>
          <a:p>
            <a:pPr>
              <a:spcBef>
                <a:spcPts val="20"/>
              </a:spcBef>
              <a:buFont typeface="Wingdings"/>
              <a:buChar char=""/>
            </a:pPr>
            <a:endParaRPr sz="2551" dirty="0">
              <a:latin typeface="Times New Roman"/>
              <a:cs typeface="Times New Roman"/>
            </a:endParaRPr>
          </a:p>
          <a:p>
            <a:pPr marL="355591" marR="5080" indent="-342891" algn="just">
              <a:spcBef>
                <a:spcPts val="5"/>
              </a:spcBef>
              <a:buFont typeface="Wingdings"/>
              <a:buChar char=""/>
              <a:tabLst>
                <a:tab pos="355591" algn="l"/>
              </a:tabLst>
            </a:pPr>
            <a:r>
              <a:rPr spc="45" dirty="0">
                <a:latin typeface="Times New Roman"/>
                <a:cs typeface="Times New Roman"/>
              </a:rPr>
              <a:t>The </a:t>
            </a:r>
            <a:r>
              <a:rPr spc="55" dirty="0">
                <a:latin typeface="Times New Roman"/>
                <a:cs typeface="Times New Roman"/>
              </a:rPr>
              <a:t>aim </a:t>
            </a:r>
            <a:r>
              <a:rPr dirty="0">
                <a:latin typeface="Times New Roman"/>
                <a:cs typeface="Times New Roman"/>
              </a:rPr>
              <a:t>of </a:t>
            </a:r>
            <a:r>
              <a:rPr spc="95" dirty="0">
                <a:latin typeface="Times New Roman"/>
                <a:cs typeface="Times New Roman"/>
              </a:rPr>
              <a:t>our </a:t>
            </a:r>
            <a:r>
              <a:rPr spc="75" dirty="0">
                <a:latin typeface="Times New Roman"/>
                <a:cs typeface="Times New Roman"/>
              </a:rPr>
              <a:t>Proposed </a:t>
            </a:r>
            <a:r>
              <a:rPr spc="35" dirty="0">
                <a:latin typeface="Times New Roman"/>
                <a:cs typeface="Times New Roman"/>
              </a:rPr>
              <a:t>System is </a:t>
            </a:r>
            <a:r>
              <a:rPr spc="80" dirty="0">
                <a:latin typeface="Times New Roman"/>
                <a:cs typeface="Times New Roman"/>
              </a:rPr>
              <a:t>to </a:t>
            </a:r>
            <a:r>
              <a:rPr spc="60" dirty="0">
                <a:latin typeface="Times New Roman"/>
                <a:cs typeface="Times New Roman"/>
              </a:rPr>
              <a:t>develop </a:t>
            </a:r>
            <a:r>
              <a:rPr spc="85" dirty="0">
                <a:latin typeface="Times New Roman"/>
                <a:cs typeface="Times New Roman"/>
              </a:rPr>
              <a:t>an </a:t>
            </a:r>
            <a:r>
              <a:rPr spc="35" dirty="0">
                <a:latin typeface="Times New Roman"/>
                <a:cs typeface="Times New Roman"/>
              </a:rPr>
              <a:t>bot, </a:t>
            </a:r>
            <a:r>
              <a:rPr spc="51" dirty="0">
                <a:latin typeface="Times New Roman"/>
                <a:cs typeface="Times New Roman"/>
              </a:rPr>
              <a:t>which </a:t>
            </a:r>
            <a:r>
              <a:rPr spc="65" dirty="0">
                <a:latin typeface="Times New Roman"/>
                <a:cs typeface="Times New Roman"/>
              </a:rPr>
              <a:t>provides  </a:t>
            </a:r>
            <a:r>
              <a:rPr spc="95" dirty="0">
                <a:latin typeface="Times New Roman"/>
                <a:cs typeface="Times New Roman"/>
              </a:rPr>
              <a:t>answer </a:t>
            </a:r>
            <a:r>
              <a:rPr spc="80" dirty="0">
                <a:latin typeface="Times New Roman"/>
                <a:cs typeface="Times New Roman"/>
              </a:rPr>
              <a:t>to </a:t>
            </a:r>
            <a:r>
              <a:rPr spc="91" dirty="0">
                <a:latin typeface="Times New Roman"/>
                <a:cs typeface="Times New Roman"/>
              </a:rPr>
              <a:t>the </a:t>
            </a:r>
            <a:r>
              <a:rPr spc="80" dirty="0">
                <a:latin typeface="Times New Roman"/>
                <a:cs typeface="Times New Roman"/>
              </a:rPr>
              <a:t>query </a:t>
            </a:r>
            <a:r>
              <a:rPr dirty="0">
                <a:latin typeface="Times New Roman"/>
                <a:cs typeface="Times New Roman"/>
              </a:rPr>
              <a:t>of </a:t>
            </a:r>
            <a:r>
              <a:rPr spc="91" dirty="0">
                <a:latin typeface="Times New Roman"/>
                <a:cs typeface="Times New Roman"/>
              </a:rPr>
              <a:t>the student </a:t>
            </a:r>
            <a:r>
              <a:rPr spc="55" dirty="0">
                <a:latin typeface="Times New Roman"/>
                <a:cs typeface="Times New Roman"/>
              </a:rPr>
              <a:t>very </a:t>
            </a:r>
            <a:r>
              <a:rPr spc="11" dirty="0">
                <a:latin typeface="Times New Roman"/>
                <a:cs typeface="Times New Roman"/>
              </a:rPr>
              <a:t>effectively. </a:t>
            </a:r>
            <a:r>
              <a:rPr spc="60" dirty="0">
                <a:latin typeface="Times New Roman"/>
                <a:cs typeface="Times New Roman"/>
              </a:rPr>
              <a:t>Students just have </a:t>
            </a:r>
            <a:r>
              <a:rPr spc="80" dirty="0">
                <a:latin typeface="Times New Roman"/>
                <a:cs typeface="Times New Roman"/>
              </a:rPr>
              <a:t>to  </a:t>
            </a:r>
            <a:r>
              <a:rPr spc="95" dirty="0">
                <a:latin typeface="Times New Roman"/>
                <a:cs typeface="Times New Roman"/>
              </a:rPr>
              <a:t>put</a:t>
            </a:r>
            <a:r>
              <a:rPr spc="-45" dirty="0">
                <a:latin typeface="Times New Roman"/>
                <a:cs typeface="Times New Roman"/>
              </a:rPr>
              <a:t> </a:t>
            </a:r>
            <a:r>
              <a:rPr spc="80" dirty="0">
                <a:latin typeface="Times New Roman"/>
                <a:cs typeface="Times New Roman"/>
              </a:rPr>
              <a:t>their</a:t>
            </a:r>
            <a:r>
              <a:rPr spc="-51" dirty="0">
                <a:latin typeface="Times New Roman"/>
                <a:cs typeface="Times New Roman"/>
              </a:rPr>
              <a:t> </a:t>
            </a:r>
            <a:r>
              <a:rPr spc="80" dirty="0">
                <a:latin typeface="Times New Roman"/>
                <a:cs typeface="Times New Roman"/>
              </a:rPr>
              <a:t>query</a:t>
            </a:r>
            <a:r>
              <a:rPr spc="-40" dirty="0">
                <a:latin typeface="Times New Roman"/>
                <a:cs typeface="Times New Roman"/>
              </a:rPr>
              <a:t> </a:t>
            </a:r>
            <a:r>
              <a:rPr spc="80" dirty="0">
                <a:latin typeface="Times New Roman"/>
                <a:cs typeface="Times New Roman"/>
              </a:rPr>
              <a:t>to</a:t>
            </a:r>
            <a:r>
              <a:rPr spc="-51" dirty="0">
                <a:latin typeface="Times New Roman"/>
                <a:cs typeface="Times New Roman"/>
              </a:rPr>
              <a:t> </a:t>
            </a:r>
            <a:r>
              <a:rPr spc="91" dirty="0">
                <a:latin typeface="Times New Roman"/>
                <a:cs typeface="Times New Roman"/>
              </a:rPr>
              <a:t>the</a:t>
            </a:r>
            <a:r>
              <a:rPr spc="-65" dirty="0">
                <a:latin typeface="Times New Roman"/>
                <a:cs typeface="Times New Roman"/>
              </a:rPr>
              <a:t> </a:t>
            </a:r>
            <a:r>
              <a:rPr spc="55" dirty="0">
                <a:latin typeface="Times New Roman"/>
                <a:cs typeface="Times New Roman"/>
              </a:rPr>
              <a:t>chatbot.</a:t>
            </a:r>
            <a:endParaRPr dirty="0">
              <a:latin typeface="Times New Roman"/>
              <a:cs typeface="Times New Roman"/>
            </a:endParaRPr>
          </a:p>
        </p:txBody>
      </p:sp>
      <p:sp>
        <p:nvSpPr>
          <p:cNvPr id="6" name="object 6"/>
          <p:cNvSpPr/>
          <p:nvPr/>
        </p:nvSpPr>
        <p:spPr>
          <a:xfrm>
            <a:off x="272561" y="240322"/>
            <a:ext cx="11597053" cy="6283569"/>
          </a:xfrm>
          <a:custGeom>
            <a:avLst/>
            <a:gdLst/>
            <a:ahLst/>
            <a:cxnLst/>
            <a:rect l="l" t="t" r="r" b="b"/>
            <a:pathLst>
              <a:path w="8496300" h="6364605">
                <a:moveTo>
                  <a:pt x="0" y="6364223"/>
                </a:moveTo>
                <a:lnTo>
                  <a:pt x="8496300" y="6364223"/>
                </a:lnTo>
                <a:lnTo>
                  <a:pt x="8496300" y="0"/>
                </a:lnTo>
                <a:lnTo>
                  <a:pt x="0" y="0"/>
                </a:lnTo>
                <a:lnTo>
                  <a:pt x="0" y="6364223"/>
                </a:lnTo>
                <a:close/>
              </a:path>
            </a:pathLst>
          </a:custGeom>
          <a:ln w="25399">
            <a:solidFill>
              <a:srgbClr val="385D89"/>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7198" y="1053018"/>
            <a:ext cx="6277602" cy="690574"/>
          </a:xfrm>
          <a:prstGeom prst="rect">
            <a:avLst/>
          </a:prstGeom>
        </p:spPr>
        <p:txBody>
          <a:bodyPr vert="horz" wrap="square" lIns="0" tIns="13335" rIns="0" bIns="0" rtlCol="0" anchor="b">
            <a:spAutoFit/>
          </a:bodyPr>
          <a:lstStyle/>
          <a:p>
            <a:pPr marL="12700">
              <a:spcBef>
                <a:spcPts val="105"/>
              </a:spcBef>
            </a:pPr>
            <a:r>
              <a:rPr sz="4400" spc="165" dirty="0"/>
              <a:t>Problem</a:t>
            </a:r>
            <a:r>
              <a:rPr sz="4400" spc="-191" dirty="0"/>
              <a:t> </a:t>
            </a:r>
            <a:r>
              <a:rPr sz="4400" spc="175" dirty="0"/>
              <a:t>Statement</a:t>
            </a:r>
            <a:endParaRPr sz="4400"/>
          </a:p>
        </p:txBody>
      </p:sp>
      <p:sp>
        <p:nvSpPr>
          <p:cNvPr id="3" name="object 3"/>
          <p:cNvSpPr txBox="1"/>
          <p:nvPr/>
        </p:nvSpPr>
        <p:spPr>
          <a:xfrm>
            <a:off x="940777" y="2596204"/>
            <a:ext cx="10410092" cy="2822311"/>
          </a:xfrm>
          <a:prstGeom prst="rect">
            <a:avLst/>
          </a:prstGeom>
        </p:spPr>
        <p:txBody>
          <a:bodyPr vert="horz" wrap="square" lIns="0" tIns="13335" rIns="0" bIns="0" rtlCol="0">
            <a:spAutoFit/>
          </a:bodyPr>
          <a:lstStyle/>
          <a:p>
            <a:pPr marL="355591" indent="-342891">
              <a:spcBef>
                <a:spcPts val="105"/>
              </a:spcBef>
              <a:buSzPct val="90000"/>
              <a:buFont typeface="Wingdings"/>
              <a:buChar char=""/>
              <a:tabLst>
                <a:tab pos="354956" algn="l"/>
                <a:tab pos="355591" algn="l"/>
              </a:tabLst>
            </a:pPr>
            <a:r>
              <a:rPr sz="2000" spc="35" dirty="0">
                <a:latin typeface="Times New Roman"/>
                <a:cs typeface="Times New Roman"/>
              </a:rPr>
              <a:t>Bots</a:t>
            </a:r>
            <a:r>
              <a:rPr sz="2000" spc="-75" dirty="0">
                <a:latin typeface="Times New Roman"/>
                <a:cs typeface="Times New Roman"/>
              </a:rPr>
              <a:t> </a:t>
            </a:r>
            <a:r>
              <a:rPr sz="2000" spc="115" dirty="0">
                <a:latin typeface="Times New Roman"/>
                <a:cs typeface="Times New Roman"/>
              </a:rPr>
              <a:t>are</a:t>
            </a:r>
            <a:r>
              <a:rPr sz="2000" spc="-75" dirty="0">
                <a:latin typeface="Times New Roman"/>
                <a:cs typeface="Times New Roman"/>
              </a:rPr>
              <a:t> </a:t>
            </a:r>
            <a:r>
              <a:rPr sz="2000" spc="51" dirty="0">
                <a:latin typeface="Times New Roman"/>
                <a:cs typeface="Times New Roman"/>
              </a:rPr>
              <a:t>lot</a:t>
            </a:r>
            <a:r>
              <a:rPr sz="2000" spc="-71" dirty="0">
                <a:latin typeface="Times New Roman"/>
                <a:cs typeface="Times New Roman"/>
              </a:rPr>
              <a:t> </a:t>
            </a:r>
            <a:r>
              <a:rPr sz="2000" spc="80" dirty="0">
                <a:latin typeface="Times New Roman"/>
                <a:cs typeface="Times New Roman"/>
              </a:rPr>
              <a:t>easier</a:t>
            </a:r>
            <a:r>
              <a:rPr sz="2000" spc="-75" dirty="0">
                <a:latin typeface="Times New Roman"/>
                <a:cs typeface="Times New Roman"/>
              </a:rPr>
              <a:t> </a:t>
            </a:r>
            <a:r>
              <a:rPr sz="2000" spc="95" dirty="0">
                <a:latin typeface="Times New Roman"/>
                <a:cs typeface="Times New Roman"/>
              </a:rPr>
              <a:t>to</a:t>
            </a:r>
            <a:r>
              <a:rPr sz="2000" spc="-80" dirty="0">
                <a:latin typeface="Times New Roman"/>
                <a:cs typeface="Times New Roman"/>
              </a:rPr>
              <a:t> </a:t>
            </a:r>
            <a:r>
              <a:rPr sz="2000" spc="71" dirty="0">
                <a:latin typeface="Times New Roman"/>
                <a:cs typeface="Times New Roman"/>
              </a:rPr>
              <a:t>ask</a:t>
            </a:r>
            <a:r>
              <a:rPr sz="2000" spc="-65" dirty="0">
                <a:latin typeface="Times New Roman"/>
                <a:cs typeface="Times New Roman"/>
              </a:rPr>
              <a:t> </a:t>
            </a:r>
            <a:r>
              <a:rPr sz="2000" spc="120" dirty="0">
                <a:latin typeface="Times New Roman"/>
                <a:cs typeface="Times New Roman"/>
              </a:rPr>
              <a:t>rather</a:t>
            </a:r>
            <a:r>
              <a:rPr sz="2000" spc="-95" dirty="0">
                <a:latin typeface="Times New Roman"/>
                <a:cs typeface="Times New Roman"/>
              </a:rPr>
              <a:t> </a:t>
            </a:r>
            <a:r>
              <a:rPr sz="2000" spc="105" dirty="0">
                <a:latin typeface="Times New Roman"/>
                <a:cs typeface="Times New Roman"/>
              </a:rPr>
              <a:t>than</a:t>
            </a:r>
            <a:r>
              <a:rPr sz="2000" spc="-80" dirty="0">
                <a:latin typeface="Times New Roman"/>
                <a:cs typeface="Times New Roman"/>
              </a:rPr>
              <a:t> </a:t>
            </a:r>
            <a:r>
              <a:rPr sz="2000" spc="45" dirty="0">
                <a:latin typeface="Times New Roman"/>
                <a:cs typeface="Times New Roman"/>
              </a:rPr>
              <a:t>installing</a:t>
            </a:r>
            <a:r>
              <a:rPr sz="2000" spc="-100" dirty="0">
                <a:latin typeface="Times New Roman"/>
                <a:cs typeface="Times New Roman"/>
              </a:rPr>
              <a:t> </a:t>
            </a:r>
            <a:r>
              <a:rPr sz="2000" spc="51" dirty="0">
                <a:latin typeface="Times New Roman"/>
                <a:cs typeface="Times New Roman"/>
              </a:rPr>
              <a:t>mobile</a:t>
            </a:r>
            <a:r>
              <a:rPr sz="2000" spc="-65" dirty="0">
                <a:latin typeface="Times New Roman"/>
                <a:cs typeface="Times New Roman"/>
              </a:rPr>
              <a:t> </a:t>
            </a:r>
            <a:r>
              <a:rPr sz="2000" spc="60" dirty="0">
                <a:latin typeface="Times New Roman"/>
                <a:cs typeface="Times New Roman"/>
              </a:rPr>
              <a:t>apps.</a:t>
            </a:r>
            <a:endParaRPr sz="2000" dirty="0">
              <a:latin typeface="Times New Roman"/>
              <a:cs typeface="Times New Roman"/>
            </a:endParaRPr>
          </a:p>
          <a:p>
            <a:pPr>
              <a:spcBef>
                <a:spcPts val="40"/>
              </a:spcBef>
              <a:buFont typeface="Wingdings"/>
              <a:buChar char=""/>
            </a:pPr>
            <a:endParaRPr sz="2751" dirty="0">
              <a:latin typeface="Times New Roman"/>
              <a:cs typeface="Times New Roman"/>
            </a:endParaRPr>
          </a:p>
          <a:p>
            <a:pPr marL="410199" indent="-398135">
              <a:buSzPct val="90000"/>
              <a:buFont typeface="Wingdings"/>
              <a:buChar char=""/>
              <a:tabLst>
                <a:tab pos="410199" algn="l"/>
                <a:tab pos="410835" algn="l"/>
              </a:tabLst>
            </a:pPr>
            <a:r>
              <a:rPr sz="2000" spc="35" dirty="0">
                <a:latin typeface="Times New Roman"/>
                <a:cs typeface="Times New Roman"/>
              </a:rPr>
              <a:t>Bots </a:t>
            </a:r>
            <a:r>
              <a:rPr sz="2000" spc="111" dirty="0">
                <a:latin typeface="Times New Roman"/>
                <a:cs typeface="Times New Roman"/>
              </a:rPr>
              <a:t>are</a:t>
            </a:r>
            <a:r>
              <a:rPr sz="2000" spc="-311" dirty="0">
                <a:latin typeface="Times New Roman"/>
                <a:cs typeface="Times New Roman"/>
              </a:rPr>
              <a:t> </a:t>
            </a:r>
            <a:r>
              <a:rPr sz="2000" spc="40" dirty="0">
                <a:latin typeface="Times New Roman"/>
                <a:cs typeface="Times New Roman"/>
              </a:rPr>
              <a:t>easily </a:t>
            </a:r>
            <a:r>
              <a:rPr sz="2000" spc="75" dirty="0">
                <a:latin typeface="Times New Roman"/>
                <a:cs typeface="Times New Roman"/>
              </a:rPr>
              <a:t>distributed.</a:t>
            </a:r>
            <a:endParaRPr sz="2000" dirty="0">
              <a:latin typeface="Times New Roman"/>
              <a:cs typeface="Times New Roman"/>
            </a:endParaRPr>
          </a:p>
          <a:p>
            <a:pPr>
              <a:spcBef>
                <a:spcPts val="40"/>
              </a:spcBef>
              <a:buFont typeface="Wingdings"/>
              <a:buChar char=""/>
            </a:pPr>
            <a:endParaRPr sz="2751" dirty="0">
              <a:latin typeface="Times New Roman"/>
              <a:cs typeface="Times New Roman"/>
            </a:endParaRPr>
          </a:p>
          <a:p>
            <a:pPr marL="355591" marR="5080" indent="-342891" algn="just">
              <a:spcBef>
                <a:spcPts val="5"/>
              </a:spcBef>
              <a:buSzPct val="90000"/>
              <a:buFont typeface="Wingdings"/>
              <a:buChar char=""/>
              <a:tabLst>
                <a:tab pos="355591" algn="l"/>
              </a:tabLst>
            </a:pPr>
            <a:r>
              <a:rPr sz="2000" spc="40" dirty="0">
                <a:latin typeface="Times New Roman"/>
                <a:cs typeface="Times New Roman"/>
              </a:rPr>
              <a:t>They </a:t>
            </a:r>
            <a:r>
              <a:rPr sz="2000" spc="111" dirty="0">
                <a:latin typeface="Times New Roman"/>
                <a:cs typeface="Times New Roman"/>
              </a:rPr>
              <a:t>are </a:t>
            </a:r>
            <a:r>
              <a:rPr sz="2000" spc="45" dirty="0">
                <a:latin typeface="Times New Roman"/>
                <a:cs typeface="Times New Roman"/>
              </a:rPr>
              <a:t>useful in </a:t>
            </a:r>
            <a:r>
              <a:rPr sz="2000" spc="95" dirty="0">
                <a:latin typeface="Times New Roman"/>
                <a:cs typeface="Times New Roman"/>
              </a:rPr>
              <a:t>pretty </a:t>
            </a:r>
            <a:r>
              <a:rPr sz="2000" spc="71" dirty="0">
                <a:latin typeface="Times New Roman"/>
                <a:cs typeface="Times New Roman"/>
              </a:rPr>
              <a:t>much </a:t>
            </a:r>
            <a:r>
              <a:rPr sz="2000" spc="65" dirty="0">
                <a:latin typeface="Times New Roman"/>
                <a:cs typeface="Times New Roman"/>
              </a:rPr>
              <a:t>ways </a:t>
            </a:r>
            <a:r>
              <a:rPr sz="2000" spc="20" dirty="0">
                <a:latin typeface="Times New Roman"/>
                <a:cs typeface="Times New Roman"/>
              </a:rPr>
              <a:t>like </a:t>
            </a:r>
            <a:r>
              <a:rPr sz="2000" spc="71" dirty="0">
                <a:latin typeface="Times New Roman"/>
                <a:cs typeface="Times New Roman"/>
              </a:rPr>
              <a:t>admission </a:t>
            </a:r>
            <a:r>
              <a:rPr sz="2000" spc="85" dirty="0">
                <a:latin typeface="Times New Roman"/>
                <a:cs typeface="Times New Roman"/>
              </a:rPr>
              <a:t>related  </a:t>
            </a:r>
            <a:r>
              <a:rPr sz="2000" spc="51" dirty="0">
                <a:latin typeface="Times New Roman"/>
                <a:cs typeface="Times New Roman"/>
              </a:rPr>
              <a:t>information, </a:t>
            </a:r>
            <a:r>
              <a:rPr sz="2000" spc="60" dirty="0">
                <a:latin typeface="Times New Roman"/>
                <a:cs typeface="Times New Roman"/>
              </a:rPr>
              <a:t>exams </a:t>
            </a:r>
            <a:r>
              <a:rPr sz="2000" spc="85" dirty="0">
                <a:latin typeface="Times New Roman"/>
                <a:cs typeface="Times New Roman"/>
              </a:rPr>
              <a:t>related </a:t>
            </a:r>
            <a:r>
              <a:rPr sz="2000" spc="65" dirty="0">
                <a:latin typeface="Times New Roman"/>
                <a:cs typeface="Times New Roman"/>
              </a:rPr>
              <a:t>doubts, </a:t>
            </a:r>
            <a:r>
              <a:rPr sz="2000" spc="75" dirty="0">
                <a:latin typeface="Times New Roman"/>
                <a:cs typeface="Times New Roman"/>
              </a:rPr>
              <a:t>latest </a:t>
            </a:r>
            <a:r>
              <a:rPr sz="2000" spc="65" dirty="0">
                <a:latin typeface="Times New Roman"/>
                <a:cs typeface="Times New Roman"/>
              </a:rPr>
              <a:t>notices </a:t>
            </a:r>
            <a:r>
              <a:rPr sz="2000" spc="25" dirty="0">
                <a:latin typeface="Times New Roman"/>
                <a:cs typeface="Times New Roman"/>
              </a:rPr>
              <a:t>etc. </a:t>
            </a:r>
            <a:r>
              <a:rPr sz="2000" spc="15" dirty="0">
                <a:latin typeface="Times New Roman"/>
                <a:cs typeface="Times New Roman"/>
              </a:rPr>
              <a:t>all </a:t>
            </a:r>
            <a:r>
              <a:rPr sz="2000" spc="75" dirty="0">
                <a:latin typeface="Times New Roman"/>
                <a:cs typeface="Times New Roman"/>
              </a:rPr>
              <a:t>they </a:t>
            </a:r>
            <a:r>
              <a:rPr sz="2000" spc="71" dirty="0">
                <a:latin typeface="Times New Roman"/>
                <a:cs typeface="Times New Roman"/>
              </a:rPr>
              <a:t>have </a:t>
            </a:r>
            <a:r>
              <a:rPr sz="2000" spc="95" dirty="0">
                <a:latin typeface="Times New Roman"/>
                <a:cs typeface="Times New Roman"/>
              </a:rPr>
              <a:t>to  </a:t>
            </a:r>
            <a:r>
              <a:rPr sz="2000" spc="85" dirty="0">
                <a:latin typeface="Times New Roman"/>
                <a:cs typeface="Times New Roman"/>
              </a:rPr>
              <a:t>do </a:t>
            </a:r>
            <a:r>
              <a:rPr sz="2000" spc="35" dirty="0">
                <a:latin typeface="Times New Roman"/>
                <a:cs typeface="Times New Roman"/>
              </a:rPr>
              <a:t>is </a:t>
            </a:r>
            <a:r>
              <a:rPr sz="2000" spc="65" dirty="0">
                <a:latin typeface="Times New Roman"/>
                <a:cs typeface="Times New Roman"/>
              </a:rPr>
              <a:t>just</a:t>
            </a:r>
            <a:r>
              <a:rPr sz="2000" spc="-315" dirty="0">
                <a:latin typeface="Times New Roman"/>
                <a:cs typeface="Times New Roman"/>
              </a:rPr>
              <a:t> </a:t>
            </a:r>
            <a:r>
              <a:rPr sz="2000" spc="35" dirty="0">
                <a:latin typeface="Times New Roman"/>
                <a:cs typeface="Times New Roman"/>
              </a:rPr>
              <a:t>ask.</a:t>
            </a:r>
            <a:endParaRPr sz="2000" dirty="0">
              <a:latin typeface="Times New Roman"/>
              <a:cs typeface="Times New Roman"/>
            </a:endParaRPr>
          </a:p>
          <a:p>
            <a:pPr>
              <a:spcBef>
                <a:spcPts val="31"/>
              </a:spcBef>
              <a:buFont typeface="Wingdings"/>
              <a:buChar char=""/>
            </a:pPr>
            <a:endParaRPr sz="2751" dirty="0">
              <a:latin typeface="Times New Roman"/>
              <a:cs typeface="Times New Roman"/>
            </a:endParaRPr>
          </a:p>
          <a:p>
            <a:pPr marL="355591" marR="5715" indent="-342891" algn="just">
              <a:buSzPct val="90000"/>
              <a:buFont typeface="Wingdings"/>
              <a:buChar char=""/>
              <a:tabLst>
                <a:tab pos="355591" algn="l"/>
              </a:tabLst>
            </a:pPr>
            <a:r>
              <a:rPr sz="2000" spc="71" dirty="0">
                <a:latin typeface="Times New Roman"/>
                <a:cs typeface="Times New Roman"/>
              </a:rPr>
              <a:t>Students</a:t>
            </a:r>
            <a:r>
              <a:rPr sz="2000" spc="35" dirty="0">
                <a:latin typeface="Times New Roman"/>
                <a:cs typeface="Times New Roman"/>
              </a:rPr>
              <a:t> </a:t>
            </a:r>
            <a:r>
              <a:rPr sz="2000" spc="65" dirty="0">
                <a:latin typeface="Times New Roman"/>
                <a:cs typeface="Times New Roman"/>
              </a:rPr>
              <a:t>can</a:t>
            </a:r>
            <a:r>
              <a:rPr sz="2000" spc="15" dirty="0">
                <a:latin typeface="Times New Roman"/>
                <a:cs typeface="Times New Roman"/>
              </a:rPr>
              <a:t> </a:t>
            </a:r>
            <a:r>
              <a:rPr sz="2000" spc="65" dirty="0">
                <a:latin typeface="Times New Roman"/>
                <a:cs typeface="Times New Roman"/>
              </a:rPr>
              <a:t>get</a:t>
            </a:r>
            <a:r>
              <a:rPr sz="2000" spc="15" dirty="0">
                <a:latin typeface="Times New Roman"/>
                <a:cs typeface="Times New Roman"/>
              </a:rPr>
              <a:t> all</a:t>
            </a:r>
            <a:r>
              <a:rPr sz="2000" spc="25" dirty="0">
                <a:latin typeface="Times New Roman"/>
                <a:cs typeface="Times New Roman"/>
              </a:rPr>
              <a:t> </a:t>
            </a:r>
            <a:r>
              <a:rPr sz="2000" spc="100" dirty="0">
                <a:latin typeface="Times New Roman"/>
                <a:cs typeface="Times New Roman"/>
              </a:rPr>
              <a:t>the</a:t>
            </a:r>
            <a:r>
              <a:rPr sz="2000" spc="25" dirty="0">
                <a:latin typeface="Times New Roman"/>
                <a:cs typeface="Times New Roman"/>
              </a:rPr>
              <a:t> </a:t>
            </a:r>
            <a:r>
              <a:rPr sz="2000" spc="75" dirty="0">
                <a:latin typeface="Times New Roman"/>
                <a:cs typeface="Times New Roman"/>
              </a:rPr>
              <a:t>latest</a:t>
            </a:r>
            <a:r>
              <a:rPr sz="2000" spc="40" dirty="0">
                <a:latin typeface="Times New Roman"/>
                <a:cs typeface="Times New Roman"/>
              </a:rPr>
              <a:t> </a:t>
            </a:r>
            <a:r>
              <a:rPr sz="2000" spc="65" dirty="0">
                <a:latin typeface="Times New Roman"/>
                <a:cs typeface="Times New Roman"/>
              </a:rPr>
              <a:t>information</a:t>
            </a:r>
            <a:r>
              <a:rPr sz="2000" spc="20" dirty="0">
                <a:latin typeface="Times New Roman"/>
                <a:cs typeface="Times New Roman"/>
              </a:rPr>
              <a:t> </a:t>
            </a:r>
            <a:r>
              <a:rPr sz="2000" spc="80" dirty="0">
                <a:latin typeface="Times New Roman"/>
                <a:cs typeface="Times New Roman"/>
              </a:rPr>
              <a:t>without</a:t>
            </a:r>
            <a:r>
              <a:rPr sz="2000" spc="25" dirty="0">
                <a:latin typeface="Times New Roman"/>
                <a:cs typeface="Times New Roman"/>
              </a:rPr>
              <a:t> </a:t>
            </a:r>
            <a:r>
              <a:rPr sz="2000" spc="71" dirty="0">
                <a:latin typeface="Times New Roman"/>
                <a:cs typeface="Times New Roman"/>
              </a:rPr>
              <a:t>even</a:t>
            </a:r>
            <a:r>
              <a:rPr sz="2000" spc="15" dirty="0">
                <a:latin typeface="Times New Roman"/>
                <a:cs typeface="Times New Roman"/>
              </a:rPr>
              <a:t> </a:t>
            </a:r>
            <a:r>
              <a:rPr sz="2000" spc="51" dirty="0">
                <a:latin typeface="Times New Roman"/>
                <a:cs typeface="Times New Roman"/>
              </a:rPr>
              <a:t>paying</a:t>
            </a:r>
            <a:r>
              <a:rPr sz="2000" spc="25" dirty="0">
                <a:latin typeface="Times New Roman"/>
                <a:cs typeface="Times New Roman"/>
              </a:rPr>
              <a:t> </a:t>
            </a:r>
            <a:r>
              <a:rPr sz="2000" spc="91" dirty="0">
                <a:latin typeface="Times New Roman"/>
                <a:cs typeface="Times New Roman"/>
              </a:rPr>
              <a:t>a</a:t>
            </a:r>
            <a:r>
              <a:rPr sz="2000" spc="31" dirty="0">
                <a:latin typeface="Times New Roman"/>
                <a:cs typeface="Times New Roman"/>
              </a:rPr>
              <a:t> </a:t>
            </a:r>
            <a:r>
              <a:rPr sz="2000" spc="35" dirty="0">
                <a:latin typeface="Times New Roman"/>
                <a:cs typeface="Times New Roman"/>
              </a:rPr>
              <a:t>visit  online.</a:t>
            </a:r>
            <a:endParaRPr sz="2000" dirty="0">
              <a:latin typeface="Times New Roman"/>
              <a:cs typeface="Times New Roman"/>
            </a:endParaRPr>
          </a:p>
        </p:txBody>
      </p:sp>
      <p:sp>
        <p:nvSpPr>
          <p:cNvPr id="4" name="object 4"/>
          <p:cNvSpPr/>
          <p:nvPr/>
        </p:nvSpPr>
        <p:spPr>
          <a:xfrm>
            <a:off x="272562" y="200405"/>
            <a:ext cx="11658600" cy="6384291"/>
          </a:xfrm>
          <a:custGeom>
            <a:avLst/>
            <a:gdLst/>
            <a:ahLst/>
            <a:cxnLst/>
            <a:rect l="l" t="t" r="r" b="b"/>
            <a:pathLst>
              <a:path w="8724900" h="6384290">
                <a:moveTo>
                  <a:pt x="0" y="6384036"/>
                </a:moveTo>
                <a:lnTo>
                  <a:pt x="8724900" y="6384036"/>
                </a:lnTo>
                <a:lnTo>
                  <a:pt x="8724900" y="0"/>
                </a:lnTo>
                <a:lnTo>
                  <a:pt x="0" y="0"/>
                </a:lnTo>
                <a:lnTo>
                  <a:pt x="0" y="6384036"/>
                </a:lnTo>
                <a:close/>
              </a:path>
            </a:pathLst>
          </a:custGeom>
          <a:ln w="25400">
            <a:solidFill>
              <a:srgbClr val="385D89"/>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7262" y="852453"/>
            <a:ext cx="5574322" cy="690574"/>
          </a:xfrm>
          <a:prstGeom prst="rect">
            <a:avLst/>
          </a:prstGeom>
        </p:spPr>
        <p:txBody>
          <a:bodyPr vert="horz" wrap="square" lIns="0" tIns="13335" rIns="0" bIns="0" rtlCol="0" anchor="b">
            <a:spAutoFit/>
          </a:bodyPr>
          <a:lstStyle/>
          <a:p>
            <a:pPr marL="12700">
              <a:spcBef>
                <a:spcPts val="105"/>
              </a:spcBef>
            </a:pPr>
            <a:r>
              <a:rPr sz="4400" spc="-15" dirty="0"/>
              <a:t>Block</a:t>
            </a:r>
            <a:r>
              <a:rPr sz="4400" spc="-200" dirty="0"/>
              <a:t> </a:t>
            </a:r>
            <a:r>
              <a:rPr sz="4400" spc="100" dirty="0"/>
              <a:t>Diagram</a:t>
            </a:r>
            <a:endParaRPr sz="4400" dirty="0"/>
          </a:p>
        </p:txBody>
      </p:sp>
      <p:grpSp>
        <p:nvGrpSpPr>
          <p:cNvPr id="3" name="object 3"/>
          <p:cNvGrpSpPr/>
          <p:nvPr/>
        </p:nvGrpSpPr>
        <p:grpSpPr>
          <a:xfrm>
            <a:off x="244762" y="261920"/>
            <a:ext cx="11702475" cy="6328082"/>
            <a:chOff x="314706" y="305561"/>
            <a:chExt cx="8430895" cy="6172200"/>
          </a:xfrm>
        </p:grpSpPr>
        <p:sp>
          <p:nvSpPr>
            <p:cNvPr id="4" name="object 4"/>
            <p:cNvSpPr/>
            <p:nvPr/>
          </p:nvSpPr>
          <p:spPr>
            <a:xfrm>
              <a:off x="1101642" y="1906787"/>
              <a:ext cx="6694901" cy="38528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14706" y="305561"/>
              <a:ext cx="8430895" cy="6172200"/>
            </a:xfrm>
            <a:custGeom>
              <a:avLst/>
              <a:gdLst/>
              <a:ahLst/>
              <a:cxnLst/>
              <a:rect l="l" t="t" r="r" b="b"/>
              <a:pathLst>
                <a:path w="8430895" h="6172200">
                  <a:moveTo>
                    <a:pt x="0" y="6172200"/>
                  </a:moveTo>
                  <a:lnTo>
                    <a:pt x="8430768" y="6172200"/>
                  </a:lnTo>
                  <a:lnTo>
                    <a:pt x="8430768" y="0"/>
                  </a:lnTo>
                  <a:lnTo>
                    <a:pt x="0" y="0"/>
                  </a:lnTo>
                  <a:lnTo>
                    <a:pt x="0" y="6172200"/>
                  </a:lnTo>
                  <a:close/>
                </a:path>
              </a:pathLst>
            </a:custGeom>
            <a:ln w="25400">
              <a:solidFill>
                <a:srgbClr val="385D89"/>
              </a:solidFill>
            </a:ln>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5314" y="245620"/>
            <a:ext cx="11649809" cy="6283325"/>
            <a:chOff x="340106" y="245618"/>
            <a:chExt cx="8445500" cy="6283325"/>
          </a:xfrm>
        </p:grpSpPr>
        <p:sp>
          <p:nvSpPr>
            <p:cNvPr id="3" name="object 3"/>
            <p:cNvSpPr/>
            <p:nvPr/>
          </p:nvSpPr>
          <p:spPr>
            <a:xfrm>
              <a:off x="537972" y="618743"/>
              <a:ext cx="8068056" cy="523036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2806" y="258318"/>
              <a:ext cx="8420100" cy="6257925"/>
            </a:xfrm>
            <a:custGeom>
              <a:avLst/>
              <a:gdLst/>
              <a:ahLst/>
              <a:cxnLst/>
              <a:rect l="l" t="t" r="r" b="b"/>
              <a:pathLst>
                <a:path w="8420100" h="6257925">
                  <a:moveTo>
                    <a:pt x="0" y="6257544"/>
                  </a:moveTo>
                  <a:lnTo>
                    <a:pt x="8420100" y="6257544"/>
                  </a:lnTo>
                  <a:lnTo>
                    <a:pt x="8420100" y="0"/>
                  </a:lnTo>
                  <a:lnTo>
                    <a:pt x="0" y="0"/>
                  </a:lnTo>
                  <a:lnTo>
                    <a:pt x="0" y="6257544"/>
                  </a:lnTo>
                  <a:close/>
                </a:path>
              </a:pathLst>
            </a:custGeom>
            <a:ln w="25400">
              <a:solidFill>
                <a:srgbClr val="385D89"/>
              </a:solidFill>
            </a:ln>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68100D-1395-4138-B69D-0A2764E8CBD1}"/>
              </a:ext>
            </a:extLst>
          </p:cNvPr>
          <p:cNvSpPr/>
          <p:nvPr/>
        </p:nvSpPr>
        <p:spPr>
          <a:xfrm>
            <a:off x="281353" y="260648"/>
            <a:ext cx="11588261" cy="633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 name="TextBox 2">
            <a:extLst>
              <a:ext uri="{FF2B5EF4-FFF2-40B4-BE49-F238E27FC236}">
                <a16:creationId xmlns:a16="http://schemas.microsoft.com/office/drawing/2014/main" id="{6103365D-B63B-41C3-8DC2-71EB05E87914}"/>
              </a:ext>
            </a:extLst>
          </p:cNvPr>
          <p:cNvSpPr txBox="1"/>
          <p:nvPr/>
        </p:nvSpPr>
        <p:spPr>
          <a:xfrm>
            <a:off x="4242175" y="680348"/>
            <a:ext cx="3996218" cy="646331"/>
          </a:xfrm>
          <a:prstGeom prst="rect">
            <a:avLst/>
          </a:prstGeom>
          <a:noFill/>
        </p:spPr>
        <p:txBody>
          <a:bodyPr wrap="square" rtlCol="0">
            <a:spAutoFit/>
          </a:bodyPr>
          <a:lstStyle/>
          <a:p>
            <a:pPr algn="ctr"/>
            <a:r>
              <a:rPr lang="en-IN" sz="3600" b="1" dirty="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IMPLEMENTATION</a:t>
            </a:r>
          </a:p>
        </p:txBody>
      </p:sp>
      <p:sp>
        <p:nvSpPr>
          <p:cNvPr id="8" name="TextBox 7">
            <a:extLst>
              <a:ext uri="{FF2B5EF4-FFF2-40B4-BE49-F238E27FC236}">
                <a16:creationId xmlns:a16="http://schemas.microsoft.com/office/drawing/2014/main" id="{FAB7575C-CFD2-4823-AA5D-B7C7C72816B2}"/>
              </a:ext>
            </a:extLst>
          </p:cNvPr>
          <p:cNvSpPr txBox="1"/>
          <p:nvPr/>
        </p:nvSpPr>
        <p:spPr>
          <a:xfrm>
            <a:off x="984739" y="1953499"/>
            <a:ext cx="8550154" cy="3797450"/>
          </a:xfrm>
          <a:prstGeom prst="rect">
            <a:avLst/>
          </a:prstGeom>
          <a:noFill/>
        </p:spPr>
        <p:txBody>
          <a:bodyPr wrap="square">
            <a:spAutoFit/>
          </a:bodyPr>
          <a:lstStyle/>
          <a:p>
            <a:pPr marL="171450" indent="-171450">
              <a:lnSpc>
                <a:spcPct val="115000"/>
              </a:lnSpc>
              <a:spcAft>
                <a:spcPts val="1000"/>
              </a:spcAft>
              <a:buFont typeface="Wingdings" panose="05000000000000000000" pitchFamily="2" charset="2"/>
              <a:buChar char="§"/>
            </a:pPr>
            <a:r>
              <a:rPr lang="en-US" sz="1600" dirty="0">
                <a:latin typeface="Cambria" panose="02040503050406030204" pitchFamily="18" charset="0"/>
                <a:ea typeface="Cambria" panose="02040503050406030204" pitchFamily="18" charset="0"/>
                <a:cs typeface="Times New Roman" panose="02020603050405020304" pitchFamily="18" charset="0"/>
              </a:rPr>
              <a:t>Here,</a:t>
            </a:r>
            <a:r>
              <a:rPr lang="en-US" sz="1600" dirty="0">
                <a:effectLst/>
                <a:latin typeface="Cambria" panose="02040503050406030204" pitchFamily="18" charset="0"/>
                <a:ea typeface="Cambria" panose="02040503050406030204" pitchFamily="18" charset="0"/>
                <a:cs typeface="Times New Roman" panose="02020603050405020304" pitchFamily="18" charset="0"/>
              </a:rPr>
              <a:t> the tech stack we’ll need is a frontend app to display the bot.</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171450" indent="-171450">
              <a:lnSpc>
                <a:spcPct val="115000"/>
              </a:lnSpc>
              <a:spcAft>
                <a:spcPts val="10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cs typeface="Times New Roman" panose="02020603050405020304" pitchFamily="18" charset="0"/>
              </a:rPr>
              <a:t>We used the React library. So, the interface will be made with React.</a:t>
            </a:r>
            <a:r>
              <a:rPr lang="en-IN" sz="1600" dirty="0">
                <a:latin typeface="Cambria" panose="02040503050406030204" pitchFamily="18" charset="0"/>
                <a:ea typeface="Cambria" panose="02040503050406030204" pitchFamily="18" charset="0"/>
                <a:cs typeface="Times New Roman" panose="02020603050405020304" pitchFamily="18" charset="0"/>
              </a:rPr>
              <a:t> </a:t>
            </a:r>
            <a:r>
              <a:rPr lang="en-US" sz="1600" dirty="0">
                <a:effectLst/>
                <a:latin typeface="Cambria" panose="02040503050406030204" pitchFamily="18" charset="0"/>
                <a:ea typeface="Cambria" panose="02040503050406030204" pitchFamily="18" charset="0"/>
                <a:cs typeface="Times New Roman" panose="02020603050405020304" pitchFamily="18" charset="0"/>
              </a:rPr>
              <a:t>React is a popular JavaScript library.</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171450" indent="-171450">
              <a:lnSpc>
                <a:spcPct val="115000"/>
              </a:lnSpc>
              <a:spcAft>
                <a:spcPts val="10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cs typeface="Times New Roman" panose="02020603050405020304" pitchFamily="18" charset="0"/>
              </a:rPr>
              <a:t>So, React on the frontend. But React needs the information what to show. That’s why we need the backend app.</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171450" indent="-171450">
              <a:lnSpc>
                <a:spcPct val="115000"/>
              </a:lnSpc>
              <a:spcAft>
                <a:spcPts val="10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cs typeface="Times New Roman" panose="02020603050405020304" pitchFamily="18" charset="0"/>
              </a:rPr>
              <a:t>And backend app </a:t>
            </a:r>
            <a:r>
              <a:rPr lang="en-US" sz="1600" dirty="0">
                <a:latin typeface="Cambria" panose="02040503050406030204" pitchFamily="18" charset="0"/>
                <a:ea typeface="Cambria" panose="02040503050406030204" pitchFamily="18" charset="0"/>
                <a:cs typeface="Times New Roman" panose="02020603050405020304" pitchFamily="18" charset="0"/>
              </a:rPr>
              <a:t>is</a:t>
            </a:r>
            <a:r>
              <a:rPr lang="en-US" sz="1600" dirty="0">
                <a:effectLst/>
                <a:latin typeface="Cambria" panose="02040503050406030204" pitchFamily="18" charset="0"/>
                <a:ea typeface="Cambria" panose="02040503050406030204" pitchFamily="18" charset="0"/>
                <a:cs typeface="Times New Roman" panose="02020603050405020304" pitchFamily="18" charset="0"/>
              </a:rPr>
              <a:t> be hosted on Heroku.</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171450" indent="-171450">
              <a:lnSpc>
                <a:spcPct val="115000"/>
              </a:lnSpc>
              <a:spcAft>
                <a:spcPts val="10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cs typeface="Times New Roman" panose="02020603050405020304" pitchFamily="18" charset="0"/>
              </a:rPr>
              <a:t>Backend will be built with Node.js, so again JavaScript,</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171450" indent="-171450">
              <a:lnSpc>
                <a:spcPct val="115000"/>
              </a:lnSpc>
              <a:spcAft>
                <a:spcPts val="10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cs typeface="Times New Roman" panose="02020603050405020304" pitchFamily="18" charset="0"/>
              </a:rPr>
              <a:t>Node is a great language for backend web apps.</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p>
            <a:pPr marL="171450" indent="-171450">
              <a:lnSpc>
                <a:spcPct val="115000"/>
              </a:lnSpc>
              <a:spcAft>
                <a:spcPts val="1000"/>
              </a:spcAft>
              <a:buFont typeface="Wingdings" panose="05000000000000000000" pitchFamily="2" charset="2"/>
              <a:buChar char="§"/>
            </a:pPr>
            <a:r>
              <a:rPr lang="en-US" sz="1600" dirty="0">
                <a:effectLst/>
                <a:latin typeface="Cambria" panose="02040503050406030204" pitchFamily="18" charset="0"/>
                <a:ea typeface="Cambria" panose="02040503050406030204" pitchFamily="18" charset="0"/>
                <a:cs typeface="Times New Roman" panose="02020603050405020304" pitchFamily="18" charset="0"/>
              </a:rPr>
              <a:t>Express is a framework that makes building backend apps much easier task.</a:t>
            </a:r>
          </a:p>
          <a:p>
            <a:pPr marL="171450" indent="-171450">
              <a:lnSpc>
                <a:spcPct val="115000"/>
              </a:lnSpc>
              <a:spcAft>
                <a:spcPts val="1000"/>
              </a:spcAft>
              <a:buFont typeface="Wingdings" panose="05000000000000000000" pitchFamily="2" charset="2"/>
              <a:buChar char="§"/>
            </a:pPr>
            <a:r>
              <a:rPr lang="en-US" sz="1600" dirty="0">
                <a:latin typeface="Cambria" panose="02040503050406030204" pitchFamily="18" charset="0"/>
                <a:ea typeface="Cambria" panose="02040503050406030204" pitchFamily="18" charset="0"/>
                <a:cs typeface="Times New Roman" panose="02020603050405020304" pitchFamily="18" charset="0"/>
              </a:rPr>
              <a:t>We’ve further used Dialogue flow and NLU which is explained in next slides.</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3074" name="Picture 2" descr="Node.js Is A Favorite Back-End Programming Language - Mochikit.com">
            <a:extLst>
              <a:ext uri="{FF2B5EF4-FFF2-40B4-BE49-F238E27FC236}">
                <a16:creationId xmlns:a16="http://schemas.microsoft.com/office/drawing/2014/main" id="{5121C3D3-ED85-4735-97A9-08FB1E572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2794" y="3640034"/>
            <a:ext cx="2747596" cy="22715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F66BDF4-AF56-4B40-8828-6C9A29ED7D3F}"/>
              </a:ext>
            </a:extLst>
          </p:cNvPr>
          <p:cNvPicPr>
            <a:picLocks noChangeAspect="1"/>
          </p:cNvPicPr>
          <p:nvPr/>
        </p:nvPicPr>
        <p:blipFill rotWithShape="1">
          <a:blip r:embed="rId3"/>
          <a:srcRect l="26608" r="28892"/>
          <a:stretch/>
        </p:blipFill>
        <p:spPr>
          <a:xfrm>
            <a:off x="9724293" y="1691464"/>
            <a:ext cx="1727321" cy="1630282"/>
          </a:xfrm>
          <a:prstGeom prst="rect">
            <a:avLst/>
          </a:prstGeom>
        </p:spPr>
      </p:pic>
    </p:spTree>
    <p:extLst>
      <p:ext uri="{BB962C8B-B14F-4D97-AF65-F5344CB8AC3E}">
        <p14:creationId xmlns:p14="http://schemas.microsoft.com/office/powerpoint/2010/main" val="242578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5B0A1A-F6E5-4003-8D76-7E258F577876}"/>
              </a:ext>
            </a:extLst>
          </p:cNvPr>
          <p:cNvSpPr/>
          <p:nvPr/>
        </p:nvSpPr>
        <p:spPr>
          <a:xfrm>
            <a:off x="281353" y="260648"/>
            <a:ext cx="11588261" cy="633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 name="TextBox 3">
            <a:extLst>
              <a:ext uri="{FF2B5EF4-FFF2-40B4-BE49-F238E27FC236}">
                <a16:creationId xmlns:a16="http://schemas.microsoft.com/office/drawing/2014/main" id="{4CD62784-622F-4F6B-A972-FD14C07C0800}"/>
              </a:ext>
            </a:extLst>
          </p:cNvPr>
          <p:cNvSpPr txBox="1"/>
          <p:nvPr/>
        </p:nvSpPr>
        <p:spPr>
          <a:xfrm>
            <a:off x="877033" y="1730769"/>
            <a:ext cx="6886575" cy="3694281"/>
          </a:xfrm>
          <a:prstGeom prst="rect">
            <a:avLst/>
          </a:prstGeom>
          <a:noFill/>
        </p:spPr>
        <p:txBody>
          <a:bodyPr wrap="square">
            <a:spAutoFit/>
          </a:bodyPr>
          <a:lstStyle/>
          <a:p>
            <a:pPr marL="342900" indent="-342900">
              <a:lnSpc>
                <a:spcPct val="115000"/>
              </a:lnSpc>
              <a:spcAft>
                <a:spcPts val="1000"/>
              </a:spcAft>
              <a:buFont typeface="+mj-lt"/>
              <a:buAutoNum type="arabicPeriod"/>
            </a:pPr>
            <a:r>
              <a:rPr lang="en-US" sz="1400" dirty="0" err="1">
                <a:effectLst/>
                <a:latin typeface="Cambria" panose="02040503050406030204" pitchFamily="18" charset="0"/>
                <a:ea typeface="Cambria" panose="02040503050406030204" pitchFamily="18" charset="0"/>
                <a:cs typeface="Times New Roman" panose="02020603050405020304" pitchFamily="18" charset="0"/>
              </a:rPr>
              <a:t>DialogFlow</a:t>
            </a:r>
            <a:r>
              <a:rPr lang="en-US" sz="1400" dirty="0">
                <a:effectLst/>
                <a:latin typeface="Cambria" panose="02040503050406030204" pitchFamily="18" charset="0"/>
                <a:ea typeface="Cambria" panose="02040503050406030204" pitchFamily="18" charset="0"/>
                <a:cs typeface="Times New Roman" panose="02020603050405020304" pitchFamily="18" charset="0"/>
              </a:rPr>
              <a:t> is a Google service, an NLP, that is natural language processor. What does that mean?</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nSpc>
                <a:spcPct val="115000"/>
              </a:lnSpc>
              <a:spcAft>
                <a:spcPts val="1000"/>
              </a:spcAft>
              <a:buFont typeface="+mj-lt"/>
              <a:buAutoNum type="arabicPeriod"/>
            </a:pPr>
            <a:r>
              <a:rPr lang="en-US" sz="1400" dirty="0">
                <a:effectLst/>
                <a:latin typeface="Cambria" panose="02040503050406030204" pitchFamily="18" charset="0"/>
                <a:ea typeface="Cambria" panose="02040503050406030204" pitchFamily="18" charset="0"/>
                <a:cs typeface="Times New Roman" panose="02020603050405020304" pitchFamily="18" charset="0"/>
              </a:rPr>
              <a:t>You probably heard of NLP and NLU. That sounds similar but is not the same.</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nSpc>
                <a:spcPct val="115000"/>
              </a:lnSpc>
              <a:spcAft>
                <a:spcPts val="1000"/>
              </a:spcAft>
              <a:buFont typeface="+mj-lt"/>
              <a:buAutoNum type="arabicPeriod"/>
            </a:pPr>
            <a:r>
              <a:rPr lang="en-US" sz="1400" dirty="0" err="1">
                <a:effectLst/>
                <a:latin typeface="Cambria" panose="02040503050406030204" pitchFamily="18" charset="0"/>
                <a:ea typeface="Cambria" panose="02040503050406030204" pitchFamily="18" charset="0"/>
                <a:cs typeface="Times New Roman" panose="02020603050405020304" pitchFamily="18" charset="0"/>
              </a:rPr>
              <a:t>DialogFlow</a:t>
            </a:r>
            <a:r>
              <a:rPr lang="en-US" sz="1400" dirty="0">
                <a:effectLst/>
                <a:latin typeface="Cambria" panose="02040503050406030204" pitchFamily="18" charset="0"/>
                <a:ea typeface="Cambria" panose="02040503050406030204" pitchFamily="18" charset="0"/>
                <a:cs typeface="Times New Roman" panose="02020603050405020304" pitchFamily="18" charset="0"/>
              </a:rPr>
              <a:t> is NLU but it is much more than that, it’s also NLP.</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nSpc>
                <a:spcPct val="115000"/>
              </a:lnSpc>
              <a:spcAft>
                <a:spcPts val="1000"/>
              </a:spcAft>
              <a:buFont typeface="+mj-lt"/>
              <a:buAutoNum type="arabicPeriod"/>
            </a:pPr>
            <a:r>
              <a:rPr lang="en-US" sz="1400" dirty="0">
                <a:effectLst/>
                <a:latin typeface="Cambria" panose="02040503050406030204" pitchFamily="18" charset="0"/>
                <a:ea typeface="Cambria" panose="02040503050406030204" pitchFamily="18" charset="0"/>
                <a:cs typeface="Times New Roman" panose="02020603050405020304" pitchFamily="18" charset="0"/>
              </a:rPr>
              <a:t>NLU in natural language understanding.</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nSpc>
                <a:spcPct val="115000"/>
              </a:lnSpc>
              <a:spcAft>
                <a:spcPts val="1000"/>
              </a:spcAft>
              <a:buFont typeface="+mj-lt"/>
              <a:buAutoNum type="arabicPeriod"/>
            </a:pPr>
            <a:r>
              <a:rPr lang="en-US" sz="1400" dirty="0">
                <a:effectLst/>
                <a:latin typeface="Cambria" panose="02040503050406030204" pitchFamily="18" charset="0"/>
                <a:ea typeface="Cambria" panose="02040503050406030204" pitchFamily="18" charset="0"/>
                <a:cs typeface="Times New Roman" panose="02020603050405020304" pitchFamily="18" charset="0"/>
              </a:rPr>
              <a:t>NLU transforms natural language to something a computer or our app can understand. </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nSpc>
                <a:spcPct val="115000"/>
              </a:lnSpc>
              <a:spcAft>
                <a:spcPts val="1000"/>
              </a:spcAft>
              <a:buFont typeface="+mj-lt"/>
              <a:buAutoNum type="arabicPeriod"/>
            </a:pPr>
            <a:r>
              <a:rPr lang="en-US" sz="1400" dirty="0">
                <a:effectLst/>
                <a:latin typeface="Cambria" panose="02040503050406030204" pitchFamily="18" charset="0"/>
                <a:ea typeface="Cambria" panose="02040503050406030204" pitchFamily="18" charset="0"/>
                <a:cs typeface="Times New Roman" panose="02020603050405020304" pitchFamily="18" charset="0"/>
              </a:rPr>
              <a:t>In other words, NLP let's people and machines talk to each other “naturally.”</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lnSpc>
                <a:spcPct val="115000"/>
              </a:lnSpc>
              <a:spcAft>
                <a:spcPts val="1000"/>
              </a:spcAft>
              <a:buFont typeface="+mj-lt"/>
              <a:buAutoNum type="arabicPeriod"/>
            </a:pPr>
            <a:r>
              <a:rPr lang="en-US" sz="1400" dirty="0">
                <a:effectLst/>
                <a:latin typeface="Cambria" panose="02040503050406030204" pitchFamily="18" charset="0"/>
                <a:ea typeface="Cambria" panose="02040503050406030204" pitchFamily="18" charset="0"/>
                <a:cs typeface="Times New Roman" panose="02020603050405020304" pitchFamily="18" charset="0"/>
              </a:rPr>
              <a:t>So, </a:t>
            </a:r>
            <a:r>
              <a:rPr lang="en-US" sz="1400" dirty="0" err="1">
                <a:effectLst/>
                <a:latin typeface="Cambria" panose="02040503050406030204" pitchFamily="18" charset="0"/>
                <a:ea typeface="Cambria" panose="02040503050406030204" pitchFamily="18" charset="0"/>
                <a:cs typeface="Times New Roman" panose="02020603050405020304" pitchFamily="18" charset="0"/>
              </a:rPr>
              <a:t>DialogFlow</a:t>
            </a:r>
            <a:r>
              <a:rPr lang="en-US" sz="1400" dirty="0">
                <a:effectLst/>
                <a:latin typeface="Cambria" panose="02040503050406030204" pitchFamily="18" charset="0"/>
                <a:ea typeface="Cambria" panose="02040503050406030204" pitchFamily="18" charset="0"/>
                <a:cs typeface="Times New Roman" panose="02020603050405020304" pitchFamily="18" charset="0"/>
              </a:rPr>
              <a:t> also helps with returning the right response and it provides integrations to chat platforms.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15000"/>
              </a:lnSpc>
              <a:spcAft>
                <a:spcPts val="1000"/>
              </a:spcAft>
            </a:pP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E7BD83-2256-4FF1-ADDB-BC82356816FD}"/>
              </a:ext>
            </a:extLst>
          </p:cNvPr>
          <p:cNvSpPr txBox="1"/>
          <p:nvPr/>
        </p:nvSpPr>
        <p:spPr>
          <a:xfrm>
            <a:off x="4264269" y="764876"/>
            <a:ext cx="4484077" cy="461665"/>
          </a:xfrm>
          <a:prstGeom prst="rect">
            <a:avLst/>
          </a:prstGeom>
          <a:noFill/>
        </p:spPr>
        <p:txBody>
          <a:bodyPr wrap="square" rtlCol="0">
            <a:spAutoFit/>
          </a:bodyPr>
          <a:lstStyle/>
          <a:p>
            <a:r>
              <a:rPr lang="en-IN" sz="2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Dialogue Flow And NLU</a:t>
            </a:r>
          </a:p>
        </p:txBody>
      </p:sp>
      <p:pic>
        <p:nvPicPr>
          <p:cNvPr id="1026" name="Picture 2" descr="Chatbot Development Using Dialogflow | by Pragnakalp Techlabs | Chatbots  Life">
            <a:extLst>
              <a:ext uri="{FF2B5EF4-FFF2-40B4-BE49-F238E27FC236}">
                <a16:creationId xmlns:a16="http://schemas.microsoft.com/office/drawing/2014/main" id="{05571BF0-7C88-4057-A790-2CA24797B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891" y="3052452"/>
            <a:ext cx="3886200" cy="253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23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40050" y="214289"/>
            <a:ext cx="6929487" cy="954107"/>
          </a:xfrm>
          <a:prstGeom prst="rect">
            <a:avLst/>
          </a:prstGeom>
          <a:noFill/>
        </p:spPr>
        <p:txBody>
          <a:bodyPr wrap="square" rtlCol="0">
            <a:spAutoFit/>
          </a:bodyPr>
          <a:lstStyle/>
          <a:p>
            <a:pPr algn="ctr"/>
            <a:endParaRPr lang="en-US" sz="28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ctr"/>
            <a:r>
              <a:rPr lang="en-US" sz="28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How is NLP used to create chatbot?</a:t>
            </a:r>
            <a:r>
              <a:rPr lang="en-US"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p:txBody>
      </p:sp>
      <p:sp>
        <p:nvSpPr>
          <p:cNvPr id="13" name="Rectangle 12"/>
          <p:cNvSpPr/>
          <p:nvPr/>
        </p:nvSpPr>
        <p:spPr>
          <a:xfrm>
            <a:off x="219808" y="140678"/>
            <a:ext cx="11746523" cy="66293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Evolution of chat bots from NLP to NLU">
            <a:extLst>
              <a:ext uri="{FF2B5EF4-FFF2-40B4-BE49-F238E27FC236}">
                <a16:creationId xmlns:a16="http://schemas.microsoft.com/office/drawing/2014/main" id="{E8E2FCA6-FFB1-467B-88A4-2D4586AD9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23" y="1242007"/>
            <a:ext cx="10691446" cy="5372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29FFAA-F077-445D-8E20-551D8D54F220}"/>
              </a:ext>
            </a:extLst>
          </p:cNvPr>
          <p:cNvSpPr/>
          <p:nvPr/>
        </p:nvSpPr>
        <p:spPr>
          <a:xfrm>
            <a:off x="281353" y="260648"/>
            <a:ext cx="11588261" cy="6336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 name="TextBox 9">
            <a:extLst>
              <a:ext uri="{FF2B5EF4-FFF2-40B4-BE49-F238E27FC236}">
                <a16:creationId xmlns:a16="http://schemas.microsoft.com/office/drawing/2014/main" id="{B301E72F-EA4B-44F6-91EA-27D4950C1EE9}"/>
              </a:ext>
            </a:extLst>
          </p:cNvPr>
          <p:cNvSpPr txBox="1"/>
          <p:nvPr/>
        </p:nvSpPr>
        <p:spPr>
          <a:xfrm>
            <a:off x="4541113" y="636386"/>
            <a:ext cx="2664296" cy="584775"/>
          </a:xfrm>
          <a:prstGeom prst="rect">
            <a:avLst/>
          </a:prstGeom>
          <a:noFill/>
        </p:spPr>
        <p:txBody>
          <a:bodyPr wrap="square" rtlCol="0">
            <a:spAutoFit/>
          </a:bodyPr>
          <a:lstStyle/>
          <a:p>
            <a:pPr algn="ctr"/>
            <a:r>
              <a:rPr lang="en-IN" sz="3200" b="1" dirty="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RESULTS</a:t>
            </a:r>
          </a:p>
        </p:txBody>
      </p:sp>
      <p:pic>
        <p:nvPicPr>
          <p:cNvPr id="3" name="Picture 2">
            <a:extLst>
              <a:ext uri="{FF2B5EF4-FFF2-40B4-BE49-F238E27FC236}">
                <a16:creationId xmlns:a16="http://schemas.microsoft.com/office/drawing/2014/main" id="{87DFE355-C98F-43C6-90A6-F11270A8D21C}"/>
              </a:ext>
            </a:extLst>
          </p:cNvPr>
          <p:cNvPicPr>
            <a:picLocks noChangeAspect="1"/>
          </p:cNvPicPr>
          <p:nvPr/>
        </p:nvPicPr>
        <p:blipFill rotWithShape="1">
          <a:blip r:embed="rId2"/>
          <a:srcRect l="439" t="5262" b="9305"/>
          <a:stretch/>
        </p:blipFill>
        <p:spPr>
          <a:xfrm>
            <a:off x="826477" y="1354014"/>
            <a:ext cx="10550769" cy="4985240"/>
          </a:xfrm>
          <a:prstGeom prst="rect">
            <a:avLst/>
          </a:prstGeom>
        </p:spPr>
      </p:pic>
    </p:spTree>
    <p:extLst>
      <p:ext uri="{BB962C8B-B14F-4D97-AF65-F5344CB8AC3E}">
        <p14:creationId xmlns:p14="http://schemas.microsoft.com/office/powerpoint/2010/main" val="236938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E41CFB3-0C02-4334-BB1F-50580F7ABAC1}"/>
              </a:ext>
            </a:extLst>
          </p:cNvPr>
          <p:cNvSpPr txBox="1">
            <a:spLocks/>
          </p:cNvSpPr>
          <p:nvPr/>
        </p:nvSpPr>
        <p:spPr>
          <a:xfrm>
            <a:off x="4739053" y="580497"/>
            <a:ext cx="2822331" cy="690574"/>
          </a:xfrm>
          <a:prstGeom prst="rect">
            <a:avLst/>
          </a:prstGeom>
        </p:spPr>
        <p:txBody>
          <a:bodyPr vert="horz" wrap="square" lIns="0" tIns="13335" rIns="0" bIns="0" rtlCol="0">
            <a:sp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sz="4400" b="1" u="sng" spc="-600" dirty="0">
                <a:solidFill>
                  <a:srgbClr val="002060"/>
                </a:solidFill>
                <a:effectLst>
                  <a:outerShdw blurRad="38100" dist="38100" dir="2700000" algn="tl">
                    <a:srgbClr val="000000">
                      <a:alpha val="43137"/>
                    </a:srgbClr>
                  </a:outerShdw>
                </a:effectLst>
                <a:uFill>
                  <a:solidFill>
                    <a:srgbClr val="000000"/>
                  </a:solidFill>
                </a:uFill>
                <a:latin typeface="Times New Roman"/>
                <a:cs typeface="Times New Roman"/>
              </a:rPr>
              <a:t>O</a:t>
            </a:r>
            <a:r>
              <a:rPr lang="en-IN" sz="4400" b="1" u="sng" spc="-51" dirty="0">
                <a:solidFill>
                  <a:srgbClr val="002060"/>
                </a:solidFill>
                <a:effectLst>
                  <a:outerShdw blurRad="38100" dist="38100" dir="2700000" algn="tl">
                    <a:srgbClr val="000000">
                      <a:alpha val="43137"/>
                    </a:srgbClr>
                  </a:outerShdw>
                </a:effectLst>
                <a:uFill>
                  <a:solidFill>
                    <a:srgbClr val="000000"/>
                  </a:solidFill>
                </a:uFill>
                <a:latin typeface="Times New Roman"/>
                <a:cs typeface="Times New Roman"/>
              </a:rPr>
              <a:t>u</a:t>
            </a:r>
            <a:r>
              <a:rPr lang="en-IN" sz="4400" b="1" u="sng" spc="-11" dirty="0">
                <a:solidFill>
                  <a:srgbClr val="002060"/>
                </a:solidFill>
                <a:effectLst>
                  <a:outerShdw blurRad="38100" dist="38100" dir="2700000" algn="tl">
                    <a:srgbClr val="000000">
                      <a:alpha val="43137"/>
                    </a:srgbClr>
                  </a:outerShdw>
                </a:effectLst>
                <a:uFill>
                  <a:solidFill>
                    <a:srgbClr val="000000"/>
                  </a:solidFill>
                </a:uFill>
                <a:latin typeface="Times New Roman"/>
                <a:cs typeface="Times New Roman"/>
              </a:rPr>
              <a:t>t</a:t>
            </a:r>
            <a:r>
              <a:rPr lang="en-IN" sz="4400" b="1" u="sng" spc="-40" dirty="0">
                <a:solidFill>
                  <a:srgbClr val="002060"/>
                </a:solidFill>
                <a:effectLst>
                  <a:outerShdw blurRad="38100" dist="38100" dir="2700000" algn="tl">
                    <a:srgbClr val="000000">
                      <a:alpha val="43137"/>
                    </a:srgbClr>
                  </a:outerShdw>
                </a:effectLst>
                <a:uFill>
                  <a:solidFill>
                    <a:srgbClr val="000000"/>
                  </a:solidFill>
                </a:uFill>
                <a:latin typeface="Times New Roman"/>
                <a:cs typeface="Times New Roman"/>
              </a:rPr>
              <a:t>l</a:t>
            </a:r>
            <a:r>
              <a:rPr lang="en-IN" sz="4400" b="1" u="sng" spc="-31" dirty="0">
                <a:solidFill>
                  <a:srgbClr val="002060"/>
                </a:solidFill>
                <a:effectLst>
                  <a:outerShdw blurRad="38100" dist="38100" dir="2700000" algn="tl">
                    <a:srgbClr val="000000">
                      <a:alpha val="43137"/>
                    </a:srgbClr>
                  </a:outerShdw>
                </a:effectLst>
                <a:uFill>
                  <a:solidFill>
                    <a:srgbClr val="000000"/>
                  </a:solidFill>
                </a:uFill>
                <a:latin typeface="Times New Roman"/>
                <a:cs typeface="Times New Roman"/>
              </a:rPr>
              <a:t>i</a:t>
            </a:r>
            <a:r>
              <a:rPr lang="en-IN" sz="4400" b="1" u="sng" spc="-35" dirty="0">
                <a:solidFill>
                  <a:srgbClr val="002060"/>
                </a:solidFill>
                <a:effectLst>
                  <a:outerShdw blurRad="38100" dist="38100" dir="2700000" algn="tl">
                    <a:srgbClr val="000000">
                      <a:alpha val="43137"/>
                    </a:srgbClr>
                  </a:outerShdw>
                </a:effectLst>
                <a:uFill>
                  <a:solidFill>
                    <a:srgbClr val="000000"/>
                  </a:solidFill>
                </a:uFill>
                <a:latin typeface="Times New Roman"/>
                <a:cs typeface="Times New Roman"/>
              </a:rPr>
              <a:t>n</a:t>
            </a:r>
            <a:r>
              <a:rPr lang="en-IN" sz="4400" b="1" u="sng" spc="195" dirty="0">
                <a:solidFill>
                  <a:srgbClr val="002060"/>
                </a:solidFill>
                <a:effectLst>
                  <a:outerShdw blurRad="38100" dist="38100" dir="2700000" algn="tl">
                    <a:srgbClr val="000000">
                      <a:alpha val="43137"/>
                    </a:srgbClr>
                  </a:outerShdw>
                </a:effectLst>
                <a:uFill>
                  <a:solidFill>
                    <a:srgbClr val="000000"/>
                  </a:solidFill>
                </a:uFill>
                <a:latin typeface="Times New Roman"/>
                <a:cs typeface="Times New Roman"/>
              </a:rPr>
              <a:t>e</a:t>
            </a:r>
            <a:endParaRPr lang="en-IN" sz="4400" u="sng" dirty="0">
              <a:solidFill>
                <a:srgbClr val="002060"/>
              </a:solidFill>
              <a:effectLst>
                <a:outerShdw blurRad="38100" dist="38100" dir="2700000" algn="tl">
                  <a:srgbClr val="000000">
                    <a:alpha val="43137"/>
                  </a:srgbClr>
                </a:outerShdw>
              </a:effectLst>
              <a:latin typeface="Times New Roman"/>
              <a:cs typeface="Times New Roman"/>
            </a:endParaRPr>
          </a:p>
        </p:txBody>
      </p:sp>
      <p:sp>
        <p:nvSpPr>
          <p:cNvPr id="3" name="object 3">
            <a:extLst>
              <a:ext uri="{FF2B5EF4-FFF2-40B4-BE49-F238E27FC236}">
                <a16:creationId xmlns:a16="http://schemas.microsoft.com/office/drawing/2014/main" id="{5AB2A7DE-8672-496C-90A3-37AA1C334D25}"/>
              </a:ext>
            </a:extLst>
          </p:cNvPr>
          <p:cNvSpPr txBox="1"/>
          <p:nvPr/>
        </p:nvSpPr>
        <p:spPr>
          <a:xfrm>
            <a:off x="1695868" y="1651162"/>
            <a:ext cx="5052275" cy="4060727"/>
          </a:xfrm>
          <a:prstGeom prst="rect">
            <a:avLst/>
          </a:prstGeom>
        </p:spPr>
        <p:txBody>
          <a:bodyPr vert="horz" wrap="square" lIns="0" tIns="13335" rIns="0" bIns="0" rtlCol="0">
            <a:spAutoFit/>
          </a:bodyPr>
          <a:lstStyle/>
          <a:p>
            <a:pPr marL="355591" indent="-342891">
              <a:spcBef>
                <a:spcPts val="105"/>
              </a:spcBef>
              <a:buSzPct val="160000"/>
              <a:buFont typeface="Arial"/>
              <a:buChar char="•"/>
              <a:tabLst>
                <a:tab pos="354956" algn="l"/>
                <a:tab pos="355591" algn="l"/>
              </a:tabLst>
            </a:pPr>
            <a:r>
              <a:rPr sz="1600" spc="75" dirty="0">
                <a:latin typeface="Times New Roman"/>
                <a:cs typeface="Times New Roman"/>
              </a:rPr>
              <a:t>Introduction</a:t>
            </a:r>
            <a:endParaRPr sz="1600" dirty="0">
              <a:latin typeface="Times New Roman"/>
              <a:cs typeface="Times New Roman"/>
            </a:endParaRPr>
          </a:p>
          <a:p>
            <a:pPr marL="355591" indent="-342891">
              <a:buSzPct val="160000"/>
              <a:buFont typeface="Arial"/>
              <a:buChar char="•"/>
              <a:tabLst>
                <a:tab pos="354956" algn="l"/>
                <a:tab pos="355591" algn="l"/>
              </a:tabLst>
            </a:pPr>
            <a:r>
              <a:rPr sz="1600" spc="51" dirty="0">
                <a:latin typeface="Times New Roman"/>
                <a:cs typeface="Times New Roman"/>
              </a:rPr>
              <a:t>History</a:t>
            </a:r>
            <a:endParaRPr sz="1600" dirty="0">
              <a:latin typeface="Times New Roman"/>
              <a:cs typeface="Times New Roman"/>
            </a:endParaRPr>
          </a:p>
          <a:p>
            <a:pPr marL="355591" indent="-342891">
              <a:spcBef>
                <a:spcPts val="600"/>
              </a:spcBef>
              <a:buSzPct val="160000"/>
              <a:buFont typeface="Arial"/>
              <a:buChar char="•"/>
              <a:tabLst>
                <a:tab pos="354956" algn="l"/>
                <a:tab pos="355591" algn="l"/>
              </a:tabLst>
            </a:pPr>
            <a:r>
              <a:rPr sz="1600" spc="40" dirty="0">
                <a:latin typeface="Times New Roman"/>
                <a:cs typeface="Times New Roman"/>
              </a:rPr>
              <a:t>Motivation</a:t>
            </a:r>
            <a:endParaRPr sz="1600" dirty="0">
              <a:latin typeface="Times New Roman"/>
              <a:cs typeface="Times New Roman"/>
            </a:endParaRPr>
          </a:p>
          <a:p>
            <a:pPr marL="355591" indent="-342891">
              <a:spcBef>
                <a:spcPts val="600"/>
              </a:spcBef>
              <a:buSzPct val="160000"/>
              <a:buFont typeface="Arial"/>
              <a:buChar char="•"/>
              <a:tabLst>
                <a:tab pos="354956" algn="l"/>
                <a:tab pos="355591" algn="l"/>
              </a:tabLst>
            </a:pPr>
            <a:r>
              <a:rPr sz="1600" spc="75" dirty="0">
                <a:latin typeface="Times New Roman"/>
                <a:cs typeface="Times New Roman"/>
              </a:rPr>
              <a:t>Literature</a:t>
            </a:r>
            <a:r>
              <a:rPr sz="1600" spc="-120" dirty="0">
                <a:latin typeface="Times New Roman"/>
                <a:cs typeface="Times New Roman"/>
              </a:rPr>
              <a:t> </a:t>
            </a:r>
            <a:r>
              <a:rPr sz="1600" spc="35" dirty="0">
                <a:latin typeface="Times New Roman"/>
                <a:cs typeface="Times New Roman"/>
              </a:rPr>
              <a:t>Survey</a:t>
            </a:r>
            <a:endParaRPr sz="1600" dirty="0">
              <a:latin typeface="Times New Roman"/>
              <a:cs typeface="Times New Roman"/>
            </a:endParaRPr>
          </a:p>
          <a:p>
            <a:pPr marL="355591" indent="-342891">
              <a:spcBef>
                <a:spcPts val="600"/>
              </a:spcBef>
              <a:buSzPct val="160000"/>
              <a:buFont typeface="Arial"/>
              <a:buChar char="•"/>
              <a:tabLst>
                <a:tab pos="354956" algn="l"/>
                <a:tab pos="355591" algn="l"/>
              </a:tabLst>
            </a:pPr>
            <a:r>
              <a:rPr sz="1600" spc="91" dirty="0">
                <a:latin typeface="Times New Roman"/>
                <a:cs typeface="Times New Roman"/>
              </a:rPr>
              <a:t>Proposed</a:t>
            </a:r>
            <a:r>
              <a:rPr sz="1600" spc="-91" dirty="0">
                <a:latin typeface="Times New Roman"/>
                <a:cs typeface="Times New Roman"/>
              </a:rPr>
              <a:t> </a:t>
            </a:r>
            <a:r>
              <a:rPr sz="1600" spc="55" dirty="0">
                <a:latin typeface="Times New Roman"/>
                <a:cs typeface="Times New Roman"/>
              </a:rPr>
              <a:t>Work</a:t>
            </a:r>
            <a:endParaRPr sz="1600" dirty="0">
              <a:latin typeface="Times New Roman"/>
              <a:cs typeface="Times New Roman"/>
            </a:endParaRPr>
          </a:p>
          <a:p>
            <a:pPr marL="355591" indent="-342891">
              <a:spcBef>
                <a:spcPts val="600"/>
              </a:spcBef>
              <a:buSzPct val="160000"/>
              <a:buFont typeface="Arial"/>
              <a:buChar char="•"/>
              <a:tabLst>
                <a:tab pos="354956" algn="l"/>
                <a:tab pos="355591" algn="l"/>
              </a:tabLst>
            </a:pPr>
            <a:r>
              <a:rPr sz="1600" spc="75" dirty="0">
                <a:latin typeface="Times New Roman"/>
                <a:cs typeface="Times New Roman"/>
              </a:rPr>
              <a:t>Problem</a:t>
            </a:r>
            <a:r>
              <a:rPr sz="1600" spc="-75" dirty="0">
                <a:latin typeface="Times New Roman"/>
                <a:cs typeface="Times New Roman"/>
              </a:rPr>
              <a:t> </a:t>
            </a:r>
            <a:r>
              <a:rPr sz="1600" spc="80" dirty="0">
                <a:latin typeface="Times New Roman"/>
                <a:cs typeface="Times New Roman"/>
              </a:rPr>
              <a:t>Statement</a:t>
            </a:r>
            <a:endParaRPr sz="1600" dirty="0">
              <a:latin typeface="Times New Roman"/>
              <a:cs typeface="Times New Roman"/>
            </a:endParaRPr>
          </a:p>
          <a:p>
            <a:pPr marL="355591" indent="-342891">
              <a:spcBef>
                <a:spcPts val="600"/>
              </a:spcBef>
              <a:buSzPct val="160000"/>
              <a:buFont typeface="Arial"/>
              <a:buChar char="•"/>
              <a:tabLst>
                <a:tab pos="354956" algn="l"/>
                <a:tab pos="355591" algn="l"/>
              </a:tabLst>
            </a:pPr>
            <a:r>
              <a:rPr sz="1600" spc="-11" dirty="0">
                <a:latin typeface="Times New Roman"/>
                <a:cs typeface="Times New Roman"/>
              </a:rPr>
              <a:t>Block</a:t>
            </a:r>
            <a:r>
              <a:rPr sz="1600" spc="-80" dirty="0">
                <a:latin typeface="Times New Roman"/>
                <a:cs typeface="Times New Roman"/>
              </a:rPr>
              <a:t> </a:t>
            </a:r>
            <a:r>
              <a:rPr sz="1600" spc="45" dirty="0">
                <a:latin typeface="Times New Roman"/>
                <a:cs typeface="Times New Roman"/>
              </a:rPr>
              <a:t>Diagram</a:t>
            </a:r>
            <a:endParaRPr lang="en-IN" sz="1600" spc="51" dirty="0">
              <a:latin typeface="Times New Roman"/>
              <a:cs typeface="Times New Roman"/>
            </a:endParaRPr>
          </a:p>
          <a:p>
            <a:pPr marL="355591" indent="-342891">
              <a:spcBef>
                <a:spcPts val="600"/>
              </a:spcBef>
              <a:buSzPct val="160000"/>
              <a:buFont typeface="Arial"/>
              <a:buChar char="•"/>
              <a:tabLst>
                <a:tab pos="354956" algn="l"/>
                <a:tab pos="355591" algn="l"/>
              </a:tabLst>
            </a:pPr>
            <a:r>
              <a:rPr lang="en-IN" sz="1600" spc="51" dirty="0">
                <a:latin typeface="Times New Roman"/>
                <a:cs typeface="Times New Roman"/>
              </a:rPr>
              <a:t>Implementation</a:t>
            </a:r>
          </a:p>
          <a:p>
            <a:pPr marL="355591" indent="-342891">
              <a:spcBef>
                <a:spcPts val="600"/>
              </a:spcBef>
              <a:buSzPct val="160000"/>
              <a:buFont typeface="Arial"/>
              <a:buChar char="•"/>
              <a:tabLst>
                <a:tab pos="354956" algn="l"/>
                <a:tab pos="355591" algn="l"/>
              </a:tabLst>
            </a:pPr>
            <a:r>
              <a:rPr lang="en-IN" sz="1600" spc="51" dirty="0">
                <a:latin typeface="Times New Roman"/>
                <a:cs typeface="Times New Roman"/>
              </a:rPr>
              <a:t>Results</a:t>
            </a:r>
            <a:endParaRPr sz="1600" dirty="0">
              <a:latin typeface="Times New Roman"/>
              <a:cs typeface="Times New Roman"/>
            </a:endParaRPr>
          </a:p>
          <a:p>
            <a:pPr marL="355591" indent="-342891">
              <a:spcBef>
                <a:spcPts val="600"/>
              </a:spcBef>
              <a:buSzPct val="160000"/>
              <a:buFont typeface="Arial"/>
              <a:buChar char="•"/>
              <a:tabLst>
                <a:tab pos="354956" algn="l"/>
                <a:tab pos="355591" algn="l"/>
              </a:tabLst>
            </a:pPr>
            <a:r>
              <a:rPr sz="1600" spc="45" dirty="0">
                <a:latin typeface="Times New Roman"/>
                <a:cs typeface="Times New Roman"/>
              </a:rPr>
              <a:t>Advantages </a:t>
            </a:r>
            <a:r>
              <a:rPr sz="1600" spc="100" dirty="0">
                <a:latin typeface="Times New Roman"/>
                <a:cs typeface="Times New Roman"/>
              </a:rPr>
              <a:t>and</a:t>
            </a:r>
            <a:r>
              <a:rPr sz="1600" spc="-240" dirty="0">
                <a:latin typeface="Times New Roman"/>
                <a:cs typeface="Times New Roman"/>
              </a:rPr>
              <a:t> </a:t>
            </a:r>
            <a:r>
              <a:rPr sz="1600" spc="55" dirty="0">
                <a:latin typeface="Times New Roman"/>
                <a:cs typeface="Times New Roman"/>
              </a:rPr>
              <a:t>Disadvantages</a:t>
            </a:r>
            <a:endParaRPr sz="1600" dirty="0">
              <a:latin typeface="Times New Roman"/>
              <a:cs typeface="Times New Roman"/>
            </a:endParaRPr>
          </a:p>
          <a:p>
            <a:pPr marL="355591" indent="-342891">
              <a:spcBef>
                <a:spcPts val="600"/>
              </a:spcBef>
              <a:buSzPct val="160000"/>
              <a:buFont typeface="Arial"/>
              <a:buChar char="•"/>
              <a:tabLst>
                <a:tab pos="354956" algn="l"/>
                <a:tab pos="355591" algn="l"/>
              </a:tabLst>
            </a:pPr>
            <a:r>
              <a:rPr sz="1600" spc="35" dirty="0">
                <a:latin typeface="Times New Roman"/>
                <a:cs typeface="Times New Roman"/>
              </a:rPr>
              <a:t>Applications</a:t>
            </a:r>
            <a:endParaRPr sz="1600" dirty="0">
              <a:latin typeface="Times New Roman"/>
              <a:cs typeface="Times New Roman"/>
            </a:endParaRPr>
          </a:p>
          <a:p>
            <a:pPr marL="355591" indent="-342891">
              <a:spcBef>
                <a:spcPts val="600"/>
              </a:spcBef>
              <a:buSzPct val="160000"/>
              <a:buFont typeface="Arial"/>
              <a:buChar char="•"/>
              <a:tabLst>
                <a:tab pos="354956" algn="l"/>
                <a:tab pos="355591" algn="l"/>
              </a:tabLst>
            </a:pPr>
            <a:r>
              <a:rPr sz="1600" spc="31" dirty="0">
                <a:latin typeface="Times New Roman"/>
                <a:cs typeface="Times New Roman"/>
              </a:rPr>
              <a:t>Conclusion</a:t>
            </a:r>
            <a:endParaRPr sz="1600" dirty="0">
              <a:latin typeface="Times New Roman"/>
              <a:cs typeface="Times New Roman"/>
            </a:endParaRPr>
          </a:p>
          <a:p>
            <a:pPr marL="355591" indent="-342891">
              <a:spcBef>
                <a:spcPts val="600"/>
              </a:spcBef>
              <a:buSzPct val="160000"/>
              <a:buFont typeface="Arial"/>
              <a:buChar char="•"/>
              <a:tabLst>
                <a:tab pos="354956" algn="l"/>
                <a:tab pos="355591" algn="l"/>
              </a:tabLst>
            </a:pPr>
            <a:r>
              <a:rPr sz="1600" spc="51" dirty="0">
                <a:latin typeface="Times New Roman"/>
                <a:cs typeface="Times New Roman"/>
              </a:rPr>
              <a:t>References</a:t>
            </a:r>
            <a:endParaRPr sz="1600" dirty="0">
              <a:latin typeface="Times New Roman"/>
              <a:cs typeface="Times New Roman"/>
            </a:endParaRPr>
          </a:p>
        </p:txBody>
      </p:sp>
      <p:sp>
        <p:nvSpPr>
          <p:cNvPr id="4" name="object 4">
            <a:extLst>
              <a:ext uri="{FF2B5EF4-FFF2-40B4-BE49-F238E27FC236}">
                <a16:creationId xmlns:a16="http://schemas.microsoft.com/office/drawing/2014/main" id="{50F66A0A-B5A5-499E-98C2-19B35DB8CBAD}"/>
              </a:ext>
            </a:extLst>
          </p:cNvPr>
          <p:cNvSpPr/>
          <p:nvPr/>
        </p:nvSpPr>
        <p:spPr>
          <a:xfrm>
            <a:off x="238505" y="200406"/>
            <a:ext cx="11754203" cy="6459220"/>
          </a:xfrm>
          <a:custGeom>
            <a:avLst/>
            <a:gdLst/>
            <a:ahLst/>
            <a:cxnLst/>
            <a:rect l="l" t="t" r="r" b="b"/>
            <a:pathLst>
              <a:path w="8669020" h="6459220">
                <a:moveTo>
                  <a:pt x="0" y="6458712"/>
                </a:moveTo>
                <a:lnTo>
                  <a:pt x="8668512" y="6458712"/>
                </a:lnTo>
                <a:lnTo>
                  <a:pt x="8668512" y="0"/>
                </a:lnTo>
                <a:lnTo>
                  <a:pt x="0" y="0"/>
                </a:lnTo>
                <a:lnTo>
                  <a:pt x="0" y="6458712"/>
                </a:lnTo>
                <a:close/>
              </a:path>
            </a:pathLst>
          </a:custGeom>
          <a:ln w="25400">
            <a:solidFill>
              <a:srgbClr val="385D89"/>
            </a:solidFill>
          </a:ln>
        </p:spPr>
        <p:txBody>
          <a:bodyPr wrap="square" lIns="0" tIns="0" rIns="0" bIns="0" rtlCol="0"/>
          <a:lstStyle/>
          <a:p>
            <a:endParaRPr/>
          </a:p>
        </p:txBody>
      </p:sp>
    </p:spTree>
    <p:extLst>
      <p:ext uri="{BB962C8B-B14F-4D97-AF65-F5344CB8AC3E}">
        <p14:creationId xmlns:p14="http://schemas.microsoft.com/office/powerpoint/2010/main" val="2065670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729D-A806-4047-BC0D-8C4B64C4E03A}"/>
              </a:ext>
            </a:extLst>
          </p:cNvPr>
          <p:cNvSpPr>
            <a:spLocks noGrp="1"/>
          </p:cNvSpPr>
          <p:nvPr>
            <p:ph type="title"/>
          </p:nvPr>
        </p:nvSpPr>
        <p:spPr>
          <a:xfrm>
            <a:off x="581192" y="488825"/>
            <a:ext cx="11029616" cy="493598"/>
          </a:xfrm>
        </p:spPr>
        <p:txBody>
          <a:bodyPr>
            <a:normAutofit fontScale="90000"/>
          </a:bodyPr>
          <a:lstStyle/>
          <a:p>
            <a:r>
              <a:rPr lang="en-IN" b="1" dirty="0">
                <a:solidFill>
                  <a:srgbClr val="C0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Final Output -</a:t>
            </a:r>
          </a:p>
        </p:txBody>
      </p:sp>
      <p:pic>
        <p:nvPicPr>
          <p:cNvPr id="5" name="Picture 4">
            <a:extLst>
              <a:ext uri="{FF2B5EF4-FFF2-40B4-BE49-F238E27FC236}">
                <a16:creationId xmlns:a16="http://schemas.microsoft.com/office/drawing/2014/main" id="{2B97C1C8-AE40-4CB7-B7A5-C16F73084DB8}"/>
              </a:ext>
            </a:extLst>
          </p:cNvPr>
          <p:cNvPicPr>
            <a:picLocks noChangeAspect="1"/>
          </p:cNvPicPr>
          <p:nvPr/>
        </p:nvPicPr>
        <p:blipFill rotWithShape="1">
          <a:blip r:embed="rId2"/>
          <a:srcRect t="8220"/>
          <a:stretch/>
        </p:blipFill>
        <p:spPr>
          <a:xfrm>
            <a:off x="394188" y="896815"/>
            <a:ext cx="11403623" cy="5714999"/>
          </a:xfrm>
          <a:prstGeom prst="rect">
            <a:avLst/>
          </a:prstGeom>
        </p:spPr>
      </p:pic>
      <p:sp>
        <p:nvSpPr>
          <p:cNvPr id="6" name="object 4">
            <a:extLst>
              <a:ext uri="{FF2B5EF4-FFF2-40B4-BE49-F238E27FC236}">
                <a16:creationId xmlns:a16="http://schemas.microsoft.com/office/drawing/2014/main" id="{B5D0C30D-BF17-4548-9BFE-B0D8D9A3BF93}"/>
              </a:ext>
            </a:extLst>
          </p:cNvPr>
          <p:cNvSpPr/>
          <p:nvPr/>
        </p:nvSpPr>
        <p:spPr>
          <a:xfrm>
            <a:off x="246186" y="246185"/>
            <a:ext cx="11649806" cy="6402647"/>
          </a:xfrm>
          <a:custGeom>
            <a:avLst/>
            <a:gdLst/>
            <a:ahLst/>
            <a:cxnLst/>
            <a:rect l="l" t="t" r="r" b="b"/>
            <a:pathLst>
              <a:path w="8724900" h="6524625">
                <a:moveTo>
                  <a:pt x="0" y="6524244"/>
                </a:moveTo>
                <a:lnTo>
                  <a:pt x="8724900" y="6524244"/>
                </a:lnTo>
                <a:lnTo>
                  <a:pt x="8724900" y="0"/>
                </a:lnTo>
                <a:lnTo>
                  <a:pt x="0" y="0"/>
                </a:lnTo>
                <a:lnTo>
                  <a:pt x="0" y="6524244"/>
                </a:lnTo>
                <a:close/>
              </a:path>
            </a:pathLst>
          </a:custGeom>
          <a:ln w="25400">
            <a:solidFill>
              <a:srgbClr val="385D89"/>
            </a:solidFill>
          </a:ln>
        </p:spPr>
        <p:txBody>
          <a:bodyPr wrap="square" lIns="0" tIns="0" rIns="0" bIns="0" rtlCol="0"/>
          <a:lstStyle/>
          <a:p>
            <a:endParaRPr/>
          </a:p>
        </p:txBody>
      </p:sp>
    </p:spTree>
    <p:extLst>
      <p:ext uri="{BB962C8B-B14F-4D97-AF65-F5344CB8AC3E}">
        <p14:creationId xmlns:p14="http://schemas.microsoft.com/office/powerpoint/2010/main" val="3074464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1993" y="776889"/>
            <a:ext cx="3359706" cy="443070"/>
          </a:xfrm>
          <a:prstGeom prst="rect">
            <a:avLst/>
          </a:prstGeom>
        </p:spPr>
        <p:txBody>
          <a:bodyPr vert="horz" wrap="square" lIns="0" tIns="12065" rIns="0" bIns="0" rtlCol="0" anchor="b">
            <a:spAutoFit/>
          </a:bodyPr>
          <a:lstStyle/>
          <a:p>
            <a:pPr marL="12700">
              <a:spcBef>
                <a:spcPts val="95"/>
              </a:spcBef>
            </a:pPr>
            <a:r>
              <a:rPr spc="11" dirty="0">
                <a:solidFill>
                  <a:srgbClr val="C00000"/>
                </a:solidFill>
              </a:rPr>
              <a:t>1.</a:t>
            </a:r>
            <a:r>
              <a:rPr spc="-151" dirty="0">
                <a:solidFill>
                  <a:srgbClr val="C00000"/>
                </a:solidFill>
              </a:rPr>
              <a:t> </a:t>
            </a:r>
            <a:r>
              <a:rPr spc="60" dirty="0">
                <a:solidFill>
                  <a:srgbClr val="C00000"/>
                </a:solidFill>
              </a:rPr>
              <a:t>Advantages</a:t>
            </a:r>
            <a:endParaRPr dirty="0">
              <a:solidFill>
                <a:srgbClr val="C00000"/>
              </a:solidFill>
            </a:endParaRPr>
          </a:p>
        </p:txBody>
      </p:sp>
      <p:sp>
        <p:nvSpPr>
          <p:cNvPr id="3" name="object 3"/>
          <p:cNvSpPr txBox="1"/>
          <p:nvPr/>
        </p:nvSpPr>
        <p:spPr>
          <a:xfrm>
            <a:off x="939157" y="1594487"/>
            <a:ext cx="3359706" cy="1203535"/>
          </a:xfrm>
          <a:prstGeom prst="rect">
            <a:avLst/>
          </a:prstGeom>
        </p:spPr>
        <p:txBody>
          <a:bodyPr vert="horz" wrap="square" lIns="0" tIns="64135" rIns="0" bIns="0" rtlCol="0">
            <a:spAutoFit/>
          </a:bodyPr>
          <a:lstStyle/>
          <a:p>
            <a:pPr marL="374641" indent="-343526">
              <a:spcBef>
                <a:spcPts val="505"/>
              </a:spcBef>
              <a:buFont typeface="Arial"/>
              <a:buChar char="•"/>
              <a:tabLst>
                <a:tab pos="374641" algn="l"/>
                <a:tab pos="375276" algn="l"/>
              </a:tabLst>
            </a:pPr>
            <a:r>
              <a:rPr sz="1600" spc="11" dirty="0">
                <a:latin typeface="Times New Roman"/>
                <a:cs typeface="Times New Roman"/>
              </a:rPr>
              <a:t>To </a:t>
            </a:r>
            <a:r>
              <a:rPr sz="1600" spc="40" dirty="0">
                <a:latin typeface="Times New Roman"/>
                <a:cs typeface="Times New Roman"/>
              </a:rPr>
              <a:t>Convert </a:t>
            </a:r>
            <a:r>
              <a:rPr sz="1600" spc="35" dirty="0">
                <a:latin typeface="Times New Roman"/>
                <a:cs typeface="Times New Roman"/>
              </a:rPr>
              <a:t>More </a:t>
            </a:r>
            <a:r>
              <a:rPr sz="1600" spc="51" dirty="0">
                <a:latin typeface="Times New Roman"/>
                <a:cs typeface="Times New Roman"/>
              </a:rPr>
              <a:t>Website</a:t>
            </a:r>
            <a:r>
              <a:rPr sz="1600" spc="-315" dirty="0">
                <a:latin typeface="Times New Roman"/>
                <a:cs typeface="Times New Roman"/>
              </a:rPr>
              <a:t> </a:t>
            </a:r>
            <a:r>
              <a:rPr sz="1600" spc="5" dirty="0">
                <a:latin typeface="Times New Roman"/>
                <a:cs typeface="Times New Roman"/>
              </a:rPr>
              <a:t>Traffic</a:t>
            </a:r>
            <a:endParaRPr sz="1600" dirty="0">
              <a:latin typeface="Times New Roman"/>
              <a:cs typeface="Times New Roman"/>
            </a:endParaRPr>
          </a:p>
          <a:p>
            <a:pPr marL="374641" indent="-343526">
              <a:spcBef>
                <a:spcPts val="409"/>
              </a:spcBef>
              <a:buFont typeface="Arial"/>
              <a:buChar char="•"/>
              <a:tabLst>
                <a:tab pos="374641" algn="l"/>
                <a:tab pos="375276" algn="l"/>
              </a:tabLst>
            </a:pPr>
            <a:r>
              <a:rPr sz="1600" spc="11" dirty="0">
                <a:latin typeface="Times New Roman"/>
                <a:cs typeface="Times New Roman"/>
              </a:rPr>
              <a:t>To </a:t>
            </a:r>
            <a:r>
              <a:rPr sz="1600" spc="55" dirty="0">
                <a:latin typeface="Times New Roman"/>
                <a:cs typeface="Times New Roman"/>
              </a:rPr>
              <a:t>Generate </a:t>
            </a:r>
            <a:r>
              <a:rPr sz="1600" spc="31" dirty="0">
                <a:latin typeface="Times New Roman"/>
                <a:cs typeface="Times New Roman"/>
              </a:rPr>
              <a:t>More</a:t>
            </a:r>
            <a:r>
              <a:rPr sz="1600" spc="-331" dirty="0">
                <a:latin typeface="Times New Roman"/>
                <a:cs typeface="Times New Roman"/>
              </a:rPr>
              <a:t> </a:t>
            </a:r>
            <a:r>
              <a:rPr sz="1600" spc="15" dirty="0">
                <a:latin typeface="Times New Roman"/>
                <a:cs typeface="Times New Roman"/>
              </a:rPr>
              <a:t>Qualified </a:t>
            </a:r>
            <a:r>
              <a:rPr sz="1600" spc="35" dirty="0">
                <a:latin typeface="Times New Roman"/>
                <a:cs typeface="Times New Roman"/>
              </a:rPr>
              <a:t>Leads</a:t>
            </a:r>
            <a:endParaRPr sz="1600" dirty="0">
              <a:latin typeface="Times New Roman"/>
              <a:cs typeface="Times New Roman"/>
            </a:endParaRPr>
          </a:p>
          <a:p>
            <a:pPr marL="374641" indent="-343526">
              <a:spcBef>
                <a:spcPts val="400"/>
              </a:spcBef>
              <a:buFont typeface="Arial"/>
              <a:buChar char="•"/>
              <a:tabLst>
                <a:tab pos="374641" algn="l"/>
                <a:tab pos="375276" algn="l"/>
              </a:tabLst>
            </a:pPr>
            <a:r>
              <a:rPr sz="1600" spc="11" dirty="0">
                <a:latin typeface="Times New Roman"/>
                <a:cs typeface="Times New Roman"/>
              </a:rPr>
              <a:t>To </a:t>
            </a:r>
            <a:r>
              <a:rPr sz="1600" spc="51" dirty="0">
                <a:latin typeface="Times New Roman"/>
                <a:cs typeface="Times New Roman"/>
              </a:rPr>
              <a:t>Automate </a:t>
            </a:r>
            <a:r>
              <a:rPr sz="1600" spc="45" dirty="0">
                <a:latin typeface="Times New Roman"/>
                <a:cs typeface="Times New Roman"/>
              </a:rPr>
              <a:t>Business</a:t>
            </a:r>
            <a:r>
              <a:rPr sz="1600" spc="-229" dirty="0">
                <a:latin typeface="Times New Roman"/>
                <a:cs typeface="Times New Roman"/>
              </a:rPr>
              <a:t> </a:t>
            </a:r>
            <a:r>
              <a:rPr sz="1600" spc="60" dirty="0">
                <a:latin typeface="Times New Roman"/>
                <a:cs typeface="Times New Roman"/>
              </a:rPr>
              <a:t>Processes</a:t>
            </a:r>
            <a:endParaRPr sz="1600" dirty="0">
              <a:latin typeface="Times New Roman"/>
              <a:cs typeface="Times New Roman"/>
            </a:endParaRPr>
          </a:p>
          <a:p>
            <a:pPr marL="374641" indent="-343526">
              <a:spcBef>
                <a:spcPts val="395"/>
              </a:spcBef>
              <a:buFont typeface="Arial"/>
              <a:buChar char="•"/>
              <a:tabLst>
                <a:tab pos="374641" algn="l"/>
                <a:tab pos="375276" algn="l"/>
              </a:tabLst>
            </a:pPr>
            <a:r>
              <a:rPr sz="1600" spc="11" dirty="0">
                <a:latin typeface="Times New Roman"/>
                <a:cs typeface="Times New Roman"/>
              </a:rPr>
              <a:t>To </a:t>
            </a:r>
            <a:r>
              <a:rPr sz="1600" spc="35" dirty="0">
                <a:latin typeface="Times New Roman"/>
                <a:cs typeface="Times New Roman"/>
              </a:rPr>
              <a:t>Elevate </a:t>
            </a:r>
            <a:r>
              <a:rPr sz="1600" spc="55" dirty="0">
                <a:latin typeface="Times New Roman"/>
                <a:cs typeface="Times New Roman"/>
              </a:rPr>
              <a:t>Customer</a:t>
            </a:r>
            <a:r>
              <a:rPr sz="1600" spc="-204" dirty="0">
                <a:latin typeface="Times New Roman"/>
                <a:cs typeface="Times New Roman"/>
              </a:rPr>
              <a:t> </a:t>
            </a:r>
            <a:r>
              <a:rPr sz="1600" spc="25" dirty="0">
                <a:latin typeface="Times New Roman"/>
                <a:cs typeface="Times New Roman"/>
              </a:rPr>
              <a:t>Service</a:t>
            </a:r>
            <a:endParaRPr sz="1600" dirty="0">
              <a:latin typeface="Times New Roman"/>
              <a:cs typeface="Times New Roman"/>
            </a:endParaRPr>
          </a:p>
        </p:txBody>
      </p:sp>
      <p:sp>
        <p:nvSpPr>
          <p:cNvPr id="4" name="object 4"/>
          <p:cNvSpPr/>
          <p:nvPr/>
        </p:nvSpPr>
        <p:spPr>
          <a:xfrm>
            <a:off x="246186" y="246185"/>
            <a:ext cx="11649806" cy="6402647"/>
          </a:xfrm>
          <a:custGeom>
            <a:avLst/>
            <a:gdLst/>
            <a:ahLst/>
            <a:cxnLst/>
            <a:rect l="l" t="t" r="r" b="b"/>
            <a:pathLst>
              <a:path w="8724900" h="6524625">
                <a:moveTo>
                  <a:pt x="0" y="6524244"/>
                </a:moveTo>
                <a:lnTo>
                  <a:pt x="8724900" y="6524244"/>
                </a:lnTo>
                <a:lnTo>
                  <a:pt x="8724900" y="0"/>
                </a:lnTo>
                <a:lnTo>
                  <a:pt x="0" y="0"/>
                </a:lnTo>
                <a:lnTo>
                  <a:pt x="0" y="6524244"/>
                </a:lnTo>
                <a:close/>
              </a:path>
            </a:pathLst>
          </a:custGeom>
          <a:ln w="25400">
            <a:solidFill>
              <a:srgbClr val="385D89"/>
            </a:solidFill>
          </a:ln>
        </p:spPr>
        <p:txBody>
          <a:bodyPr wrap="square" lIns="0" tIns="0" rIns="0" bIns="0" rtlCol="0"/>
          <a:lstStyle/>
          <a:p>
            <a:endParaRPr/>
          </a:p>
        </p:txBody>
      </p:sp>
      <p:sp>
        <p:nvSpPr>
          <p:cNvPr id="6" name="TextBox 5">
            <a:extLst>
              <a:ext uri="{FF2B5EF4-FFF2-40B4-BE49-F238E27FC236}">
                <a16:creationId xmlns:a16="http://schemas.microsoft.com/office/drawing/2014/main" id="{B90D7D80-97C6-4AF9-9DA1-DFFD5ED50C92}"/>
              </a:ext>
            </a:extLst>
          </p:cNvPr>
          <p:cNvSpPr txBox="1"/>
          <p:nvPr/>
        </p:nvSpPr>
        <p:spPr>
          <a:xfrm>
            <a:off x="4991833" y="1831367"/>
            <a:ext cx="6097464" cy="4241226"/>
          </a:xfrm>
          <a:prstGeom prst="rect">
            <a:avLst/>
          </a:prstGeom>
          <a:noFill/>
        </p:spPr>
        <p:txBody>
          <a:bodyPr wrap="square">
            <a:spAutoFit/>
          </a:bodyPr>
          <a:lstStyle/>
          <a:p>
            <a:pPr marL="765156"/>
            <a:r>
              <a:rPr lang="en-US" sz="3200" b="1" spc="11" dirty="0">
                <a:solidFill>
                  <a:srgbClr val="C00000"/>
                </a:solidFill>
                <a:latin typeface="Times New Roman"/>
                <a:cs typeface="Times New Roman"/>
              </a:rPr>
              <a:t>2.</a:t>
            </a:r>
            <a:r>
              <a:rPr lang="en-US" sz="3200" b="1" spc="-91" dirty="0">
                <a:solidFill>
                  <a:srgbClr val="C00000"/>
                </a:solidFill>
                <a:latin typeface="Times New Roman"/>
                <a:cs typeface="Times New Roman"/>
              </a:rPr>
              <a:t> </a:t>
            </a:r>
            <a:r>
              <a:rPr lang="en-US" sz="3200" b="1" spc="75" dirty="0">
                <a:solidFill>
                  <a:srgbClr val="C00000"/>
                </a:solidFill>
                <a:latin typeface="Times New Roman"/>
                <a:cs typeface="Times New Roman"/>
              </a:rPr>
              <a:t>Disadvantages</a:t>
            </a:r>
            <a:endParaRPr lang="en-US" sz="3200" b="1" dirty="0">
              <a:solidFill>
                <a:srgbClr val="C00000"/>
              </a:solidFill>
              <a:latin typeface="Times New Roman"/>
              <a:cs typeface="Times New Roman"/>
            </a:endParaRPr>
          </a:p>
          <a:p>
            <a:pPr marL="299078" marR="5080" indent="-287013" algn="just">
              <a:lnSpc>
                <a:spcPct val="107200"/>
              </a:lnSpc>
              <a:spcBef>
                <a:spcPts val="1920"/>
              </a:spcBef>
              <a:buFont typeface="Arial"/>
              <a:buChar char="•"/>
              <a:tabLst>
                <a:tab pos="299713" algn="l"/>
              </a:tabLst>
            </a:pPr>
            <a:r>
              <a:rPr lang="en-US" sz="1800" spc="15" dirty="0">
                <a:latin typeface="Times New Roman"/>
                <a:cs typeface="Times New Roman"/>
              </a:rPr>
              <a:t>While</a:t>
            </a:r>
            <a:r>
              <a:rPr lang="en-US" sz="1800" spc="5" dirty="0">
                <a:latin typeface="Times New Roman"/>
                <a:cs typeface="Times New Roman"/>
              </a:rPr>
              <a:t> </a:t>
            </a:r>
            <a:r>
              <a:rPr lang="en-US" sz="1800" spc="71" dirty="0">
                <a:latin typeface="Times New Roman"/>
                <a:cs typeface="Times New Roman"/>
              </a:rPr>
              <a:t>not</a:t>
            </a:r>
            <a:r>
              <a:rPr lang="en-US" sz="1800" spc="5" dirty="0">
                <a:latin typeface="Times New Roman"/>
                <a:cs typeface="Times New Roman"/>
              </a:rPr>
              <a:t> </a:t>
            </a:r>
            <a:r>
              <a:rPr lang="en-US" sz="1800" spc="15" dirty="0">
                <a:latin typeface="Times New Roman"/>
                <a:cs typeface="Times New Roman"/>
              </a:rPr>
              <a:t>all</a:t>
            </a:r>
            <a:r>
              <a:rPr lang="en-US" sz="1800" spc="5" dirty="0">
                <a:latin typeface="Times New Roman"/>
                <a:cs typeface="Times New Roman"/>
              </a:rPr>
              <a:t> </a:t>
            </a:r>
            <a:r>
              <a:rPr lang="en-US" sz="1800" spc="65" dirty="0">
                <a:latin typeface="Times New Roman"/>
                <a:cs typeface="Times New Roman"/>
              </a:rPr>
              <a:t>consumers</a:t>
            </a:r>
            <a:r>
              <a:rPr lang="en-US" sz="1800" spc="15" dirty="0">
                <a:latin typeface="Times New Roman"/>
                <a:cs typeface="Times New Roman"/>
              </a:rPr>
              <a:t> </a:t>
            </a:r>
            <a:r>
              <a:rPr lang="en-US" sz="1800" spc="85" dirty="0">
                <a:latin typeface="Times New Roman"/>
                <a:cs typeface="Times New Roman"/>
              </a:rPr>
              <a:t>are</a:t>
            </a:r>
            <a:r>
              <a:rPr lang="en-US" sz="1800" spc="5" dirty="0">
                <a:latin typeface="Times New Roman"/>
                <a:cs typeface="Times New Roman"/>
              </a:rPr>
              <a:t> </a:t>
            </a:r>
            <a:r>
              <a:rPr lang="en-US" sz="1800" spc="71" dirty="0">
                <a:latin typeface="Times New Roman"/>
                <a:cs typeface="Times New Roman"/>
              </a:rPr>
              <a:t>ready</a:t>
            </a:r>
            <a:r>
              <a:rPr lang="en-US" sz="1800" spc="5" dirty="0">
                <a:latin typeface="Times New Roman"/>
                <a:cs typeface="Times New Roman"/>
              </a:rPr>
              <a:t> </a:t>
            </a:r>
            <a:r>
              <a:rPr lang="en-US" sz="1800" spc="75" dirty="0">
                <a:latin typeface="Times New Roman"/>
                <a:cs typeface="Times New Roman"/>
              </a:rPr>
              <a:t>to</a:t>
            </a:r>
            <a:r>
              <a:rPr lang="en-US" sz="1800" spc="5" dirty="0">
                <a:latin typeface="Times New Roman"/>
                <a:cs typeface="Times New Roman"/>
              </a:rPr>
              <a:t> </a:t>
            </a:r>
            <a:r>
              <a:rPr lang="en-US" sz="1800" spc="85" dirty="0">
                <a:latin typeface="Times New Roman"/>
                <a:cs typeface="Times New Roman"/>
              </a:rPr>
              <a:t>trust</a:t>
            </a:r>
            <a:r>
              <a:rPr lang="en-US" sz="1800" dirty="0">
                <a:latin typeface="Times New Roman"/>
                <a:cs typeface="Times New Roman"/>
              </a:rPr>
              <a:t> </a:t>
            </a:r>
            <a:r>
              <a:rPr lang="en-US" sz="1800" spc="60" dirty="0">
                <a:latin typeface="Times New Roman"/>
                <a:cs typeface="Times New Roman"/>
              </a:rPr>
              <a:t>chatbots</a:t>
            </a:r>
            <a:r>
              <a:rPr lang="en-US" sz="1800" spc="11" dirty="0">
                <a:latin typeface="Times New Roman"/>
                <a:cs typeface="Times New Roman"/>
              </a:rPr>
              <a:t> </a:t>
            </a:r>
            <a:r>
              <a:rPr lang="en-US" sz="1800" spc="40" dirty="0">
                <a:latin typeface="Times New Roman"/>
                <a:cs typeface="Times New Roman"/>
              </a:rPr>
              <a:t>entirely,</a:t>
            </a:r>
            <a:r>
              <a:rPr lang="en-US" sz="1800" spc="5" dirty="0">
                <a:latin typeface="Times New Roman"/>
                <a:cs typeface="Times New Roman"/>
              </a:rPr>
              <a:t> </a:t>
            </a:r>
            <a:r>
              <a:rPr lang="en-US" sz="1800" spc="71" dirty="0">
                <a:latin typeface="Times New Roman"/>
                <a:cs typeface="Times New Roman"/>
              </a:rPr>
              <a:t>most</a:t>
            </a:r>
            <a:r>
              <a:rPr lang="en-US" sz="1800" spc="5" dirty="0">
                <a:latin typeface="Times New Roman"/>
                <a:cs typeface="Times New Roman"/>
              </a:rPr>
              <a:t> </a:t>
            </a:r>
            <a:r>
              <a:rPr lang="en-US" sz="1800" spc="25" dirty="0">
                <a:latin typeface="Times New Roman"/>
                <a:cs typeface="Times New Roman"/>
              </a:rPr>
              <a:t>still</a:t>
            </a:r>
            <a:r>
              <a:rPr lang="en-US" sz="1800" spc="15" dirty="0">
                <a:latin typeface="Times New Roman"/>
                <a:cs typeface="Times New Roman"/>
              </a:rPr>
              <a:t> </a:t>
            </a:r>
            <a:r>
              <a:rPr lang="en-US" sz="1800" spc="40" dirty="0">
                <a:latin typeface="Times New Roman"/>
                <a:cs typeface="Times New Roman"/>
              </a:rPr>
              <a:t>acknowledge</a:t>
            </a:r>
            <a:r>
              <a:rPr lang="en-US" sz="1800" spc="20" dirty="0">
                <a:latin typeface="Times New Roman"/>
                <a:cs typeface="Times New Roman"/>
              </a:rPr>
              <a:t> </a:t>
            </a:r>
            <a:r>
              <a:rPr lang="en-US" sz="1800" spc="80" dirty="0">
                <a:latin typeface="Times New Roman"/>
                <a:cs typeface="Times New Roman"/>
              </a:rPr>
              <a:t>that  </a:t>
            </a:r>
            <a:r>
              <a:rPr lang="en-US" sz="1800" spc="60" dirty="0">
                <a:latin typeface="Times New Roman"/>
                <a:cs typeface="Times New Roman"/>
              </a:rPr>
              <a:t>chatbots </a:t>
            </a:r>
            <a:r>
              <a:rPr lang="en-US" sz="1800" spc="80" dirty="0">
                <a:latin typeface="Times New Roman"/>
                <a:cs typeface="Times New Roman"/>
              </a:rPr>
              <a:t>are </a:t>
            </a:r>
            <a:r>
              <a:rPr lang="en-US" sz="1800" spc="60" dirty="0">
                <a:latin typeface="Times New Roman"/>
                <a:cs typeface="Times New Roman"/>
              </a:rPr>
              <a:t>poised </a:t>
            </a:r>
            <a:r>
              <a:rPr lang="en-US" sz="1800" spc="65" dirty="0">
                <a:latin typeface="Times New Roman"/>
                <a:cs typeface="Times New Roman"/>
              </a:rPr>
              <a:t>to </a:t>
            </a:r>
            <a:r>
              <a:rPr lang="en-US" sz="1800" spc="55" dirty="0">
                <a:latin typeface="Times New Roman"/>
                <a:cs typeface="Times New Roman"/>
              </a:rPr>
              <a:t>provide several </a:t>
            </a:r>
            <a:r>
              <a:rPr lang="en-US" sz="1800" spc="45" dirty="0">
                <a:latin typeface="Times New Roman"/>
                <a:cs typeface="Times New Roman"/>
              </a:rPr>
              <a:t>benefits </a:t>
            </a:r>
            <a:r>
              <a:rPr lang="en-US" sz="1800" spc="85" dirty="0">
                <a:latin typeface="Times New Roman"/>
                <a:cs typeface="Times New Roman"/>
              </a:rPr>
              <a:t>that </a:t>
            </a:r>
            <a:r>
              <a:rPr lang="en-US" sz="1800" spc="51" dirty="0">
                <a:latin typeface="Times New Roman"/>
                <a:cs typeface="Times New Roman"/>
              </a:rPr>
              <a:t>can </a:t>
            </a:r>
            <a:r>
              <a:rPr lang="en-US" sz="1800" spc="60" dirty="0">
                <a:latin typeface="Times New Roman"/>
                <a:cs typeface="Times New Roman"/>
              </a:rPr>
              <a:t>enhance </a:t>
            </a:r>
            <a:r>
              <a:rPr lang="en-US" sz="1800" spc="71" dirty="0">
                <a:latin typeface="Times New Roman"/>
                <a:cs typeface="Times New Roman"/>
              </a:rPr>
              <a:t>their </a:t>
            </a:r>
            <a:r>
              <a:rPr lang="en-US" sz="1800" spc="45" dirty="0">
                <a:latin typeface="Times New Roman"/>
                <a:cs typeface="Times New Roman"/>
              </a:rPr>
              <a:t>online  </a:t>
            </a:r>
            <a:r>
              <a:rPr lang="en-US" sz="1800" spc="40" dirty="0">
                <a:latin typeface="Times New Roman"/>
                <a:cs typeface="Times New Roman"/>
              </a:rPr>
              <a:t>experiences.</a:t>
            </a:r>
            <a:endParaRPr lang="en-US" sz="1800" dirty="0">
              <a:latin typeface="Times New Roman"/>
              <a:cs typeface="Times New Roman"/>
            </a:endParaRPr>
          </a:p>
          <a:p>
            <a:pPr marL="299078" indent="-287013" algn="just">
              <a:spcBef>
                <a:spcPts val="935"/>
              </a:spcBef>
              <a:buFont typeface="Arial"/>
              <a:buChar char="•"/>
              <a:tabLst>
                <a:tab pos="299713" algn="l"/>
              </a:tabLst>
            </a:pPr>
            <a:r>
              <a:rPr lang="en-US" sz="1800" spc="40" dirty="0">
                <a:latin typeface="Times New Roman"/>
                <a:cs typeface="Times New Roman"/>
              </a:rPr>
              <a:t>Chatbots</a:t>
            </a:r>
            <a:r>
              <a:rPr lang="en-US" sz="1800" spc="5" dirty="0">
                <a:latin typeface="Times New Roman"/>
                <a:cs typeface="Times New Roman"/>
              </a:rPr>
              <a:t> </a:t>
            </a:r>
            <a:r>
              <a:rPr lang="en-US" sz="1800" spc="80" dirty="0">
                <a:latin typeface="Times New Roman"/>
                <a:cs typeface="Times New Roman"/>
              </a:rPr>
              <a:t>are</a:t>
            </a:r>
            <a:r>
              <a:rPr lang="en-US" sz="1800" dirty="0">
                <a:latin typeface="Times New Roman"/>
                <a:cs typeface="Times New Roman"/>
              </a:rPr>
              <a:t> </a:t>
            </a:r>
            <a:r>
              <a:rPr lang="en-US" sz="1800" spc="80" dirty="0">
                <a:latin typeface="Times New Roman"/>
                <a:cs typeface="Times New Roman"/>
              </a:rPr>
              <a:t>the</a:t>
            </a:r>
            <a:r>
              <a:rPr lang="en-US" sz="1800" spc="5" dirty="0">
                <a:latin typeface="Times New Roman"/>
                <a:cs typeface="Times New Roman"/>
              </a:rPr>
              <a:t> </a:t>
            </a:r>
            <a:r>
              <a:rPr lang="en-US" sz="1800" spc="75" dirty="0">
                <a:latin typeface="Times New Roman"/>
                <a:cs typeface="Times New Roman"/>
              </a:rPr>
              <a:t>new</a:t>
            </a:r>
            <a:r>
              <a:rPr lang="en-US" sz="1800" dirty="0">
                <a:latin typeface="Times New Roman"/>
                <a:cs typeface="Times New Roman"/>
              </a:rPr>
              <a:t> </a:t>
            </a:r>
            <a:r>
              <a:rPr lang="en-US" sz="1800" spc="40" dirty="0">
                <a:latin typeface="Times New Roman"/>
                <a:cs typeface="Times New Roman"/>
              </a:rPr>
              <a:t>apps,</a:t>
            </a:r>
            <a:r>
              <a:rPr lang="en-US" sz="1800" dirty="0">
                <a:latin typeface="Times New Roman"/>
                <a:cs typeface="Times New Roman"/>
              </a:rPr>
              <a:t> </a:t>
            </a:r>
            <a:r>
              <a:rPr lang="en-US" sz="1800" spc="80" dirty="0">
                <a:latin typeface="Times New Roman"/>
                <a:cs typeface="Times New Roman"/>
              </a:rPr>
              <a:t>but</a:t>
            </a:r>
            <a:r>
              <a:rPr lang="en-US" sz="1800" spc="5" dirty="0">
                <a:latin typeface="Times New Roman"/>
                <a:cs typeface="Times New Roman"/>
              </a:rPr>
              <a:t> </a:t>
            </a:r>
            <a:r>
              <a:rPr lang="en-US" sz="1800" spc="20" dirty="0">
                <a:latin typeface="Times New Roman"/>
                <a:cs typeface="Times New Roman"/>
              </a:rPr>
              <a:t>they’ve</a:t>
            </a:r>
            <a:r>
              <a:rPr lang="en-US" sz="1800" dirty="0">
                <a:latin typeface="Times New Roman"/>
                <a:cs typeface="Times New Roman"/>
              </a:rPr>
              <a:t> </a:t>
            </a:r>
            <a:r>
              <a:rPr lang="en-US" sz="1800" spc="55" dirty="0">
                <a:latin typeface="Times New Roman"/>
                <a:cs typeface="Times New Roman"/>
              </a:rPr>
              <a:t>yet</a:t>
            </a:r>
            <a:r>
              <a:rPr lang="en-US" sz="1800" dirty="0">
                <a:latin typeface="Times New Roman"/>
                <a:cs typeface="Times New Roman"/>
              </a:rPr>
              <a:t> </a:t>
            </a:r>
            <a:r>
              <a:rPr lang="en-US" sz="1800" spc="65" dirty="0">
                <a:latin typeface="Times New Roman"/>
                <a:cs typeface="Times New Roman"/>
              </a:rPr>
              <a:t>to</a:t>
            </a:r>
            <a:r>
              <a:rPr lang="en-US" sz="1800" spc="11" dirty="0">
                <a:latin typeface="Times New Roman"/>
                <a:cs typeface="Times New Roman"/>
              </a:rPr>
              <a:t> </a:t>
            </a:r>
            <a:r>
              <a:rPr lang="en-US" sz="1800" spc="40" dirty="0">
                <a:latin typeface="Times New Roman"/>
                <a:cs typeface="Times New Roman"/>
              </a:rPr>
              <a:t>completely</a:t>
            </a:r>
            <a:r>
              <a:rPr lang="en-US" sz="1800" spc="5" dirty="0">
                <a:latin typeface="Times New Roman"/>
                <a:cs typeface="Times New Roman"/>
              </a:rPr>
              <a:t> </a:t>
            </a:r>
            <a:r>
              <a:rPr lang="en-US" sz="1800" spc="55" dirty="0">
                <a:latin typeface="Times New Roman"/>
                <a:cs typeface="Times New Roman"/>
              </a:rPr>
              <a:t>replace</a:t>
            </a:r>
            <a:r>
              <a:rPr lang="en-US" sz="1800" spc="-5" dirty="0">
                <a:latin typeface="Times New Roman"/>
                <a:cs typeface="Times New Roman"/>
              </a:rPr>
              <a:t> </a:t>
            </a:r>
            <a:r>
              <a:rPr lang="en-US" sz="1800" spc="75" dirty="0">
                <a:latin typeface="Times New Roman"/>
                <a:cs typeface="Times New Roman"/>
              </a:rPr>
              <a:t>the</a:t>
            </a:r>
            <a:r>
              <a:rPr lang="en-US" sz="1800" spc="15" dirty="0">
                <a:latin typeface="Times New Roman"/>
                <a:cs typeface="Times New Roman"/>
              </a:rPr>
              <a:t> </a:t>
            </a:r>
            <a:r>
              <a:rPr lang="en-US" sz="1800" spc="71" dirty="0">
                <a:latin typeface="Times New Roman"/>
                <a:cs typeface="Times New Roman"/>
              </a:rPr>
              <a:t>need</a:t>
            </a:r>
            <a:r>
              <a:rPr lang="en-US" sz="1800" spc="5" dirty="0">
                <a:latin typeface="Times New Roman"/>
                <a:cs typeface="Times New Roman"/>
              </a:rPr>
              <a:t> </a:t>
            </a:r>
            <a:r>
              <a:rPr lang="en-US" sz="1800" spc="40" dirty="0">
                <a:latin typeface="Times New Roman"/>
                <a:cs typeface="Times New Roman"/>
              </a:rPr>
              <a:t>for</a:t>
            </a:r>
            <a:r>
              <a:rPr lang="en-US" sz="1800" spc="5" dirty="0">
                <a:latin typeface="Times New Roman"/>
                <a:cs typeface="Times New Roman"/>
              </a:rPr>
              <a:t> </a:t>
            </a:r>
            <a:r>
              <a:rPr lang="en-US" sz="1800" spc="71" dirty="0">
                <a:latin typeface="Times New Roman"/>
                <a:cs typeface="Times New Roman"/>
              </a:rPr>
              <a:t>phone</a:t>
            </a:r>
            <a:r>
              <a:rPr lang="en-US" sz="1800" dirty="0">
                <a:latin typeface="Times New Roman"/>
                <a:cs typeface="Times New Roman"/>
              </a:rPr>
              <a:t> </a:t>
            </a:r>
            <a:r>
              <a:rPr lang="en-US" sz="1800" spc="80" dirty="0">
                <a:latin typeface="Times New Roman"/>
                <a:cs typeface="Times New Roman"/>
              </a:rPr>
              <a:t>and</a:t>
            </a:r>
            <a:r>
              <a:rPr lang="en-US" dirty="0">
                <a:latin typeface="Times New Roman"/>
                <a:cs typeface="Times New Roman"/>
              </a:rPr>
              <a:t> </a:t>
            </a:r>
            <a:r>
              <a:rPr lang="en-US" sz="1800" spc="40" dirty="0">
                <a:latin typeface="Times New Roman"/>
                <a:cs typeface="Times New Roman"/>
              </a:rPr>
              <a:t>email</a:t>
            </a:r>
            <a:r>
              <a:rPr lang="en-US" sz="1800" spc="-31" dirty="0">
                <a:latin typeface="Times New Roman"/>
                <a:cs typeface="Times New Roman"/>
              </a:rPr>
              <a:t> </a:t>
            </a:r>
            <a:r>
              <a:rPr lang="en-US" sz="1800" spc="75" dirty="0">
                <a:latin typeface="Times New Roman"/>
                <a:cs typeface="Times New Roman"/>
              </a:rPr>
              <a:t>when</a:t>
            </a:r>
            <a:r>
              <a:rPr lang="en-US" sz="1800" spc="-45" dirty="0">
                <a:latin typeface="Times New Roman"/>
                <a:cs typeface="Times New Roman"/>
              </a:rPr>
              <a:t> </a:t>
            </a:r>
            <a:r>
              <a:rPr lang="en-US" sz="1800" spc="45" dirty="0">
                <a:latin typeface="Times New Roman"/>
                <a:cs typeface="Times New Roman"/>
              </a:rPr>
              <a:t>it</a:t>
            </a:r>
            <a:r>
              <a:rPr lang="en-US" sz="1800" spc="-55" dirty="0">
                <a:latin typeface="Times New Roman"/>
                <a:cs typeface="Times New Roman"/>
              </a:rPr>
              <a:t> </a:t>
            </a:r>
            <a:r>
              <a:rPr lang="en-US" sz="1800" spc="51" dirty="0">
                <a:latin typeface="Times New Roman"/>
                <a:cs typeface="Times New Roman"/>
              </a:rPr>
              <a:t>comes</a:t>
            </a:r>
            <a:r>
              <a:rPr lang="en-US" sz="1800" spc="-55" dirty="0">
                <a:latin typeface="Times New Roman"/>
                <a:cs typeface="Times New Roman"/>
              </a:rPr>
              <a:t> </a:t>
            </a:r>
            <a:r>
              <a:rPr lang="en-US" sz="1800" spc="65" dirty="0">
                <a:latin typeface="Times New Roman"/>
                <a:cs typeface="Times New Roman"/>
              </a:rPr>
              <a:t>to</a:t>
            </a:r>
            <a:r>
              <a:rPr lang="en-US" sz="1800" spc="-51" dirty="0">
                <a:latin typeface="Times New Roman"/>
                <a:cs typeface="Times New Roman"/>
              </a:rPr>
              <a:t> </a:t>
            </a:r>
            <a:r>
              <a:rPr lang="en-US" sz="1800" spc="45" dirty="0">
                <a:latin typeface="Times New Roman"/>
                <a:cs typeface="Times New Roman"/>
              </a:rPr>
              <a:t>communicating</a:t>
            </a:r>
            <a:r>
              <a:rPr lang="en-US" sz="1800" spc="-40" dirty="0">
                <a:latin typeface="Times New Roman"/>
                <a:cs typeface="Times New Roman"/>
              </a:rPr>
              <a:t> </a:t>
            </a:r>
            <a:r>
              <a:rPr lang="en-US" sz="1800" spc="60" dirty="0">
                <a:latin typeface="Times New Roman"/>
                <a:cs typeface="Times New Roman"/>
              </a:rPr>
              <a:t>with</a:t>
            </a:r>
            <a:r>
              <a:rPr lang="en-US" sz="1800" spc="-35" dirty="0">
                <a:latin typeface="Times New Roman"/>
                <a:cs typeface="Times New Roman"/>
              </a:rPr>
              <a:t> </a:t>
            </a:r>
            <a:r>
              <a:rPr lang="en-US" sz="1800" spc="45" dirty="0">
                <a:latin typeface="Times New Roman"/>
                <a:cs typeface="Times New Roman"/>
              </a:rPr>
              <a:t>businesses.</a:t>
            </a:r>
            <a:endParaRPr lang="en-US" sz="1800" dirty="0">
              <a:latin typeface="Times New Roman"/>
              <a:cs typeface="Times New Roman"/>
            </a:endParaRPr>
          </a:p>
          <a:p>
            <a:pPr marL="299078" marR="5080" indent="-287013" algn="just">
              <a:lnSpc>
                <a:spcPct val="106900"/>
              </a:lnSpc>
              <a:spcBef>
                <a:spcPts val="805"/>
              </a:spcBef>
              <a:buFont typeface="Arial"/>
              <a:buChar char="•"/>
              <a:tabLst>
                <a:tab pos="299713" algn="l"/>
              </a:tabLst>
            </a:pPr>
            <a:r>
              <a:rPr lang="en-US" sz="1800" spc="40" dirty="0">
                <a:latin typeface="Times New Roman"/>
                <a:cs typeface="Times New Roman"/>
              </a:rPr>
              <a:t>Chatbots </a:t>
            </a:r>
            <a:r>
              <a:rPr lang="en-US" sz="1800" spc="11" dirty="0">
                <a:latin typeface="Times New Roman"/>
                <a:cs typeface="Times New Roman"/>
              </a:rPr>
              <a:t>can’t </a:t>
            </a:r>
            <a:r>
              <a:rPr lang="en-US" sz="1800" spc="55" dirty="0">
                <a:latin typeface="Times New Roman"/>
                <a:cs typeface="Times New Roman"/>
              </a:rPr>
              <a:t>replace </a:t>
            </a:r>
            <a:r>
              <a:rPr lang="en-US" sz="1800" spc="71" dirty="0">
                <a:latin typeface="Times New Roman"/>
                <a:cs typeface="Times New Roman"/>
              </a:rPr>
              <a:t>phone </a:t>
            </a:r>
            <a:r>
              <a:rPr lang="en-US" sz="1800" spc="85" dirty="0">
                <a:latin typeface="Times New Roman"/>
                <a:cs typeface="Times New Roman"/>
              </a:rPr>
              <a:t>or </a:t>
            </a:r>
            <a:r>
              <a:rPr lang="en-US" sz="1800" spc="40" dirty="0">
                <a:latin typeface="Times New Roman"/>
                <a:cs typeface="Times New Roman"/>
              </a:rPr>
              <a:t>email </a:t>
            </a:r>
            <a:r>
              <a:rPr lang="en-US" sz="1800" spc="80" dirty="0">
                <a:latin typeface="Times New Roman"/>
                <a:cs typeface="Times New Roman"/>
              </a:rPr>
              <a:t>when </a:t>
            </a:r>
            <a:r>
              <a:rPr lang="en-US" sz="1800" spc="45" dirty="0">
                <a:latin typeface="Times New Roman"/>
                <a:cs typeface="Times New Roman"/>
              </a:rPr>
              <a:t>it </a:t>
            </a:r>
            <a:r>
              <a:rPr lang="en-US" sz="1800" spc="51" dirty="0">
                <a:latin typeface="Times New Roman"/>
                <a:cs typeface="Times New Roman"/>
              </a:rPr>
              <a:t>comes </a:t>
            </a:r>
            <a:r>
              <a:rPr lang="en-US" sz="1800" spc="65" dirty="0">
                <a:latin typeface="Times New Roman"/>
                <a:cs typeface="Times New Roman"/>
              </a:rPr>
              <a:t>to </a:t>
            </a:r>
            <a:r>
              <a:rPr lang="en-US" sz="1800" spc="40" dirty="0">
                <a:latin typeface="Times New Roman"/>
                <a:cs typeface="Times New Roman"/>
              </a:rPr>
              <a:t>providing </a:t>
            </a:r>
            <a:r>
              <a:rPr lang="en-US" sz="1800" spc="60" dirty="0">
                <a:latin typeface="Times New Roman"/>
                <a:cs typeface="Times New Roman"/>
              </a:rPr>
              <a:t>in-depth </a:t>
            </a:r>
            <a:r>
              <a:rPr lang="en-US" sz="1800" spc="75" dirty="0">
                <a:latin typeface="Times New Roman"/>
                <a:cs typeface="Times New Roman"/>
              </a:rPr>
              <a:t>answers </a:t>
            </a:r>
            <a:r>
              <a:rPr lang="en-US" sz="1800" spc="65" dirty="0">
                <a:latin typeface="Times New Roman"/>
                <a:cs typeface="Times New Roman"/>
              </a:rPr>
              <a:t>to  </a:t>
            </a:r>
            <a:r>
              <a:rPr lang="en-US" sz="1800" spc="35" dirty="0">
                <a:latin typeface="Times New Roman"/>
                <a:cs typeface="Times New Roman"/>
              </a:rPr>
              <a:t>technical</a:t>
            </a:r>
            <a:r>
              <a:rPr lang="en-US" sz="1800" spc="15" dirty="0">
                <a:latin typeface="Times New Roman"/>
                <a:cs typeface="Times New Roman"/>
              </a:rPr>
              <a:t> </a:t>
            </a:r>
            <a:r>
              <a:rPr lang="en-US" sz="1800" spc="60" dirty="0">
                <a:latin typeface="Times New Roman"/>
                <a:cs typeface="Times New Roman"/>
              </a:rPr>
              <a:t>questions</a:t>
            </a:r>
            <a:r>
              <a:rPr lang="en-US" sz="1800" spc="15" dirty="0">
                <a:latin typeface="Times New Roman"/>
                <a:cs typeface="Times New Roman"/>
              </a:rPr>
              <a:t> </a:t>
            </a:r>
            <a:r>
              <a:rPr lang="en-US" sz="1800" spc="71" dirty="0">
                <a:latin typeface="Times New Roman"/>
                <a:cs typeface="Times New Roman"/>
              </a:rPr>
              <a:t>(some</a:t>
            </a:r>
            <a:r>
              <a:rPr lang="en-US" sz="1800" spc="25" dirty="0">
                <a:latin typeface="Times New Roman"/>
                <a:cs typeface="Times New Roman"/>
              </a:rPr>
              <a:t> </a:t>
            </a:r>
            <a:r>
              <a:rPr lang="en-US" sz="1800" spc="51" dirty="0">
                <a:latin typeface="Times New Roman"/>
                <a:cs typeface="Times New Roman"/>
              </a:rPr>
              <a:t>things</a:t>
            </a:r>
            <a:r>
              <a:rPr lang="en-US" sz="1800" spc="31" dirty="0">
                <a:latin typeface="Times New Roman"/>
                <a:cs typeface="Times New Roman"/>
              </a:rPr>
              <a:t> </a:t>
            </a:r>
            <a:r>
              <a:rPr lang="en-US" sz="1800" spc="11" dirty="0">
                <a:latin typeface="Times New Roman"/>
                <a:cs typeface="Times New Roman"/>
              </a:rPr>
              <a:t>will </a:t>
            </a:r>
            <a:r>
              <a:rPr lang="en-US" sz="1800" spc="45" dirty="0">
                <a:latin typeface="Times New Roman"/>
                <a:cs typeface="Times New Roman"/>
              </a:rPr>
              <a:t>always</a:t>
            </a:r>
            <a:r>
              <a:rPr lang="en-US" sz="1800" spc="31" dirty="0">
                <a:latin typeface="Times New Roman"/>
                <a:cs typeface="Times New Roman"/>
              </a:rPr>
              <a:t> </a:t>
            </a:r>
            <a:r>
              <a:rPr lang="en-US" sz="1800" spc="80" dirty="0">
                <a:latin typeface="Times New Roman"/>
                <a:cs typeface="Times New Roman"/>
              </a:rPr>
              <a:t>require</a:t>
            </a:r>
            <a:r>
              <a:rPr lang="en-US" sz="1800" spc="20" dirty="0">
                <a:latin typeface="Times New Roman"/>
                <a:cs typeface="Times New Roman"/>
              </a:rPr>
              <a:t> </a:t>
            </a:r>
            <a:r>
              <a:rPr lang="en-US" sz="1800" spc="65" dirty="0">
                <a:latin typeface="Times New Roman"/>
                <a:cs typeface="Times New Roman"/>
              </a:rPr>
              <a:t>a</a:t>
            </a:r>
            <a:r>
              <a:rPr lang="en-US" sz="1800" spc="15" dirty="0">
                <a:latin typeface="Times New Roman"/>
                <a:cs typeface="Times New Roman"/>
              </a:rPr>
              <a:t> </a:t>
            </a:r>
            <a:r>
              <a:rPr lang="en-US" sz="1800" spc="80" dirty="0">
                <a:latin typeface="Times New Roman"/>
                <a:cs typeface="Times New Roman"/>
              </a:rPr>
              <a:t>human</a:t>
            </a:r>
            <a:r>
              <a:rPr lang="en-US" sz="1800" spc="20" dirty="0">
                <a:latin typeface="Times New Roman"/>
                <a:cs typeface="Times New Roman"/>
              </a:rPr>
              <a:t> </a:t>
            </a:r>
            <a:r>
              <a:rPr lang="en-US" sz="1800" spc="51" dirty="0">
                <a:latin typeface="Times New Roman"/>
                <a:cs typeface="Times New Roman"/>
              </a:rPr>
              <a:t>touch),</a:t>
            </a:r>
            <a:r>
              <a:rPr lang="en-US" sz="1800" spc="11" dirty="0">
                <a:latin typeface="Times New Roman"/>
                <a:cs typeface="Times New Roman"/>
              </a:rPr>
              <a:t> </a:t>
            </a:r>
            <a:r>
              <a:rPr lang="en-US" sz="1800" spc="55" dirty="0">
                <a:latin typeface="Times New Roman"/>
                <a:cs typeface="Times New Roman"/>
              </a:rPr>
              <a:t>they</a:t>
            </a:r>
            <a:r>
              <a:rPr lang="en-US" sz="1800" spc="31" dirty="0">
                <a:latin typeface="Times New Roman"/>
                <a:cs typeface="Times New Roman"/>
              </a:rPr>
              <a:t> </a:t>
            </a:r>
            <a:r>
              <a:rPr lang="en-US" sz="1800" spc="80" dirty="0">
                <a:latin typeface="Times New Roman"/>
                <a:cs typeface="Times New Roman"/>
              </a:rPr>
              <a:t>are</a:t>
            </a:r>
            <a:r>
              <a:rPr lang="en-US" sz="1800" spc="20" dirty="0">
                <a:latin typeface="Times New Roman"/>
                <a:cs typeface="Times New Roman"/>
              </a:rPr>
              <a:t> </a:t>
            </a:r>
            <a:r>
              <a:rPr lang="en-US" sz="1800" spc="55" dirty="0">
                <a:latin typeface="Times New Roman"/>
                <a:cs typeface="Times New Roman"/>
              </a:rPr>
              <a:t>poised</a:t>
            </a:r>
            <a:r>
              <a:rPr lang="en-US" sz="1800" spc="20" dirty="0">
                <a:latin typeface="Times New Roman"/>
                <a:cs typeface="Times New Roman"/>
              </a:rPr>
              <a:t> </a:t>
            </a:r>
            <a:r>
              <a:rPr lang="en-US" sz="1800" spc="65" dirty="0">
                <a:latin typeface="Times New Roman"/>
                <a:cs typeface="Times New Roman"/>
              </a:rPr>
              <a:t>to  </a:t>
            </a:r>
            <a:r>
              <a:rPr lang="en-US" sz="1800" spc="55" dirty="0">
                <a:latin typeface="Times New Roman"/>
                <a:cs typeface="Times New Roman"/>
              </a:rPr>
              <a:t>become</a:t>
            </a:r>
            <a:r>
              <a:rPr lang="en-US" sz="1800" spc="-65" dirty="0">
                <a:latin typeface="Times New Roman"/>
                <a:cs typeface="Times New Roman"/>
              </a:rPr>
              <a:t> </a:t>
            </a:r>
            <a:r>
              <a:rPr lang="en-US" sz="1800" spc="75" dirty="0">
                <a:latin typeface="Times New Roman"/>
                <a:cs typeface="Times New Roman"/>
              </a:rPr>
              <a:t>the</a:t>
            </a:r>
            <a:r>
              <a:rPr lang="en-US" sz="1800" spc="-55" dirty="0">
                <a:latin typeface="Times New Roman"/>
                <a:cs typeface="Times New Roman"/>
              </a:rPr>
              <a:t> </a:t>
            </a:r>
            <a:r>
              <a:rPr lang="en-US" sz="1800" spc="75" dirty="0">
                <a:latin typeface="Times New Roman"/>
                <a:cs typeface="Times New Roman"/>
              </a:rPr>
              <a:t>new</a:t>
            </a:r>
            <a:r>
              <a:rPr lang="en-US" sz="1800" spc="-55" dirty="0">
                <a:latin typeface="Times New Roman"/>
                <a:cs typeface="Times New Roman"/>
              </a:rPr>
              <a:t> </a:t>
            </a:r>
            <a:r>
              <a:rPr lang="en-US" sz="1800" spc="45" dirty="0">
                <a:latin typeface="Times New Roman"/>
                <a:cs typeface="Times New Roman"/>
              </a:rPr>
              <a:t>apps.</a:t>
            </a:r>
            <a:endParaRPr lang="en-US" sz="1800" dirty="0">
              <a:latin typeface="Times New Roman"/>
              <a:cs typeface="Times New Roman"/>
            </a:endParaRPr>
          </a:p>
        </p:txBody>
      </p:sp>
      <p:cxnSp>
        <p:nvCxnSpPr>
          <p:cNvPr id="10" name="Straight Connector 9">
            <a:extLst>
              <a:ext uri="{FF2B5EF4-FFF2-40B4-BE49-F238E27FC236}">
                <a16:creationId xmlns:a16="http://schemas.microsoft.com/office/drawing/2014/main" id="{BA758A34-0DFF-4EFF-8B5B-304C490FCE09}"/>
              </a:ext>
            </a:extLst>
          </p:cNvPr>
          <p:cNvCxnSpPr>
            <a:cxnSpLocks/>
          </p:cNvCxnSpPr>
          <p:nvPr/>
        </p:nvCxnSpPr>
        <p:spPr>
          <a:xfrm>
            <a:off x="4695092" y="246185"/>
            <a:ext cx="0" cy="6402647"/>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5317" y="1000724"/>
            <a:ext cx="5630183" cy="690574"/>
          </a:xfrm>
          <a:prstGeom prst="rect">
            <a:avLst/>
          </a:prstGeom>
        </p:spPr>
        <p:txBody>
          <a:bodyPr vert="horz" wrap="square" lIns="0" tIns="13335" rIns="0" bIns="0" rtlCol="0" anchor="b">
            <a:spAutoFit/>
          </a:bodyPr>
          <a:lstStyle/>
          <a:p>
            <a:pPr marL="12700">
              <a:spcBef>
                <a:spcPts val="105"/>
              </a:spcBef>
            </a:pPr>
            <a:r>
              <a:rPr sz="4400" b="1" spc="8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Applications</a:t>
            </a:r>
            <a:endParaRPr sz="4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object 3"/>
          <p:cNvSpPr txBox="1"/>
          <p:nvPr/>
        </p:nvSpPr>
        <p:spPr>
          <a:xfrm>
            <a:off x="1154333" y="2030796"/>
            <a:ext cx="10310836" cy="2796407"/>
          </a:xfrm>
          <a:prstGeom prst="rect">
            <a:avLst/>
          </a:prstGeom>
        </p:spPr>
        <p:txBody>
          <a:bodyPr vert="horz" wrap="square" lIns="0" tIns="13335" rIns="0" bIns="0" rtlCol="0">
            <a:spAutoFit/>
          </a:bodyPr>
          <a:lstStyle/>
          <a:p>
            <a:pPr marL="12700">
              <a:spcBef>
                <a:spcPts val="105"/>
              </a:spcBef>
            </a:pPr>
            <a:r>
              <a:rPr sz="2000" spc="55" dirty="0">
                <a:latin typeface="Times New Roman"/>
                <a:cs typeface="Times New Roman"/>
              </a:rPr>
              <a:t>Chatbots</a:t>
            </a:r>
            <a:r>
              <a:rPr sz="2000" spc="-91" dirty="0">
                <a:latin typeface="Times New Roman"/>
                <a:cs typeface="Times New Roman"/>
              </a:rPr>
              <a:t> </a:t>
            </a:r>
            <a:r>
              <a:rPr sz="2000" spc="71" dirty="0">
                <a:latin typeface="Times New Roman"/>
                <a:cs typeface="Times New Roman"/>
              </a:rPr>
              <a:t>can</a:t>
            </a:r>
            <a:r>
              <a:rPr sz="2000" spc="-91" dirty="0">
                <a:latin typeface="Times New Roman"/>
                <a:cs typeface="Times New Roman"/>
              </a:rPr>
              <a:t> </a:t>
            </a:r>
            <a:r>
              <a:rPr sz="2000" spc="91" dirty="0">
                <a:latin typeface="Times New Roman"/>
                <a:cs typeface="Times New Roman"/>
              </a:rPr>
              <a:t>be</a:t>
            </a:r>
            <a:r>
              <a:rPr sz="2000" spc="-71" dirty="0">
                <a:latin typeface="Times New Roman"/>
                <a:cs typeface="Times New Roman"/>
              </a:rPr>
              <a:t> </a:t>
            </a:r>
            <a:r>
              <a:rPr sz="2000" spc="60" dirty="0">
                <a:latin typeface="Times New Roman"/>
                <a:cs typeface="Times New Roman"/>
              </a:rPr>
              <a:t>utilised</a:t>
            </a:r>
            <a:r>
              <a:rPr sz="2000" spc="-80" dirty="0">
                <a:latin typeface="Times New Roman"/>
                <a:cs typeface="Times New Roman"/>
              </a:rPr>
              <a:t> </a:t>
            </a:r>
            <a:r>
              <a:rPr sz="2000" spc="55" dirty="0">
                <a:latin typeface="Times New Roman"/>
                <a:cs typeface="Times New Roman"/>
              </a:rPr>
              <a:t>for</a:t>
            </a:r>
            <a:r>
              <a:rPr sz="2000" spc="-80" dirty="0">
                <a:latin typeface="Times New Roman"/>
                <a:cs typeface="Times New Roman"/>
              </a:rPr>
              <a:t> </a:t>
            </a:r>
            <a:r>
              <a:rPr sz="2000" spc="105" dirty="0">
                <a:latin typeface="Times New Roman"/>
                <a:cs typeface="Times New Roman"/>
              </a:rPr>
              <a:t>the</a:t>
            </a:r>
            <a:r>
              <a:rPr sz="2000" spc="-75" dirty="0">
                <a:latin typeface="Times New Roman"/>
                <a:cs typeface="Times New Roman"/>
              </a:rPr>
              <a:t> </a:t>
            </a:r>
            <a:r>
              <a:rPr sz="2000" spc="15" dirty="0">
                <a:latin typeface="Times New Roman"/>
                <a:cs typeface="Times New Roman"/>
              </a:rPr>
              <a:t>following:-</a:t>
            </a:r>
            <a:endParaRPr sz="2000" dirty="0">
              <a:latin typeface="Times New Roman"/>
              <a:cs typeface="Times New Roman"/>
            </a:endParaRPr>
          </a:p>
          <a:p>
            <a:pPr>
              <a:spcBef>
                <a:spcPts val="40"/>
              </a:spcBef>
            </a:pPr>
            <a:endParaRPr sz="2751" dirty="0">
              <a:latin typeface="Times New Roman"/>
              <a:cs typeface="Times New Roman"/>
            </a:endParaRPr>
          </a:p>
          <a:p>
            <a:pPr marL="355591" marR="5080" indent="-342891">
              <a:buSzPct val="90000"/>
              <a:buFont typeface="Arial"/>
              <a:buChar char="•"/>
              <a:tabLst>
                <a:tab pos="354956" algn="l"/>
                <a:tab pos="355591" algn="l"/>
              </a:tabLst>
            </a:pPr>
            <a:r>
              <a:rPr sz="2000" spc="60" dirty="0">
                <a:latin typeface="Times New Roman"/>
                <a:cs typeface="Times New Roman"/>
              </a:rPr>
              <a:t>For</a:t>
            </a:r>
            <a:r>
              <a:rPr sz="2000" spc="-80" dirty="0">
                <a:latin typeface="Times New Roman"/>
                <a:cs typeface="Times New Roman"/>
              </a:rPr>
              <a:t> </a:t>
            </a:r>
            <a:r>
              <a:rPr sz="2000" spc="75" dirty="0">
                <a:latin typeface="Times New Roman"/>
                <a:cs typeface="Times New Roman"/>
              </a:rPr>
              <a:t>Better</a:t>
            </a:r>
            <a:r>
              <a:rPr sz="2000" spc="-71" dirty="0">
                <a:latin typeface="Times New Roman"/>
                <a:cs typeface="Times New Roman"/>
              </a:rPr>
              <a:t> </a:t>
            </a:r>
            <a:r>
              <a:rPr sz="2000" spc="65" dirty="0">
                <a:latin typeface="Times New Roman"/>
                <a:cs typeface="Times New Roman"/>
              </a:rPr>
              <a:t>Customer</a:t>
            </a:r>
            <a:r>
              <a:rPr sz="2000" spc="-91" dirty="0">
                <a:latin typeface="Times New Roman"/>
                <a:cs typeface="Times New Roman"/>
              </a:rPr>
              <a:t> </a:t>
            </a:r>
            <a:r>
              <a:rPr sz="2000" spc="35" dirty="0">
                <a:latin typeface="Times New Roman"/>
                <a:cs typeface="Times New Roman"/>
              </a:rPr>
              <a:t>Experience.</a:t>
            </a:r>
            <a:r>
              <a:rPr sz="2000" spc="-85" dirty="0">
                <a:latin typeface="Times New Roman"/>
                <a:cs typeface="Times New Roman"/>
              </a:rPr>
              <a:t> </a:t>
            </a:r>
            <a:r>
              <a:rPr sz="2000" spc="-200" dirty="0">
                <a:latin typeface="Times New Roman"/>
                <a:cs typeface="Times New Roman"/>
              </a:rPr>
              <a:t>A</a:t>
            </a:r>
            <a:r>
              <a:rPr sz="2000" spc="-55" dirty="0">
                <a:latin typeface="Times New Roman"/>
                <a:cs typeface="Times New Roman"/>
              </a:rPr>
              <a:t> </a:t>
            </a:r>
            <a:r>
              <a:rPr sz="2000" spc="85" dirty="0">
                <a:latin typeface="Times New Roman"/>
                <a:cs typeface="Times New Roman"/>
              </a:rPr>
              <a:t>chatbot</a:t>
            </a:r>
            <a:r>
              <a:rPr sz="2000" spc="-80" dirty="0">
                <a:latin typeface="Times New Roman"/>
                <a:cs typeface="Times New Roman"/>
              </a:rPr>
              <a:t> </a:t>
            </a:r>
            <a:r>
              <a:rPr sz="2000" spc="71" dirty="0">
                <a:latin typeface="Times New Roman"/>
                <a:cs typeface="Times New Roman"/>
              </a:rPr>
              <a:t>can</a:t>
            </a:r>
            <a:r>
              <a:rPr sz="2000" spc="-75" dirty="0">
                <a:latin typeface="Times New Roman"/>
                <a:cs typeface="Times New Roman"/>
              </a:rPr>
              <a:t> </a:t>
            </a:r>
            <a:r>
              <a:rPr sz="2000" spc="75" dirty="0">
                <a:latin typeface="Times New Roman"/>
                <a:cs typeface="Times New Roman"/>
              </a:rPr>
              <a:t>provide</a:t>
            </a:r>
            <a:r>
              <a:rPr sz="2000" spc="-65" dirty="0">
                <a:latin typeface="Times New Roman"/>
                <a:cs typeface="Times New Roman"/>
              </a:rPr>
              <a:t> </a:t>
            </a:r>
            <a:r>
              <a:rPr sz="2000" spc="91" dirty="0">
                <a:latin typeface="Times New Roman"/>
                <a:cs typeface="Times New Roman"/>
              </a:rPr>
              <a:t>customer  </a:t>
            </a:r>
            <a:r>
              <a:rPr sz="2000" spc="40" dirty="0">
                <a:latin typeface="Times New Roman"/>
                <a:cs typeface="Times New Roman"/>
              </a:rPr>
              <a:t>service,</a:t>
            </a:r>
            <a:r>
              <a:rPr sz="2000" spc="-55" dirty="0">
                <a:latin typeface="Times New Roman"/>
                <a:cs typeface="Times New Roman"/>
              </a:rPr>
              <a:t> </a:t>
            </a:r>
            <a:r>
              <a:rPr sz="2000" spc="111" dirty="0">
                <a:latin typeface="Times New Roman"/>
                <a:cs typeface="Times New Roman"/>
              </a:rPr>
              <a:t>present</a:t>
            </a:r>
            <a:r>
              <a:rPr sz="2000" spc="-65" dirty="0">
                <a:latin typeface="Times New Roman"/>
                <a:cs typeface="Times New Roman"/>
              </a:rPr>
              <a:t> </a:t>
            </a:r>
            <a:r>
              <a:rPr sz="2000" spc="95" dirty="0">
                <a:latin typeface="Times New Roman"/>
                <a:cs typeface="Times New Roman"/>
              </a:rPr>
              <a:t>product</a:t>
            </a:r>
            <a:r>
              <a:rPr sz="2000" spc="-75" dirty="0">
                <a:latin typeface="Times New Roman"/>
                <a:cs typeface="Times New Roman"/>
              </a:rPr>
              <a:t> </a:t>
            </a:r>
            <a:r>
              <a:rPr sz="2000" spc="85" dirty="0">
                <a:latin typeface="Times New Roman"/>
                <a:cs typeface="Times New Roman"/>
              </a:rPr>
              <a:t>recommendations</a:t>
            </a:r>
            <a:r>
              <a:rPr sz="2000" spc="-80" dirty="0">
                <a:latin typeface="Times New Roman"/>
                <a:cs typeface="Times New Roman"/>
              </a:rPr>
              <a:t> </a:t>
            </a:r>
            <a:r>
              <a:rPr sz="2000" spc="105" dirty="0">
                <a:latin typeface="Times New Roman"/>
                <a:cs typeface="Times New Roman"/>
              </a:rPr>
              <a:t>and</a:t>
            </a:r>
            <a:r>
              <a:rPr sz="2000" spc="-65" dirty="0">
                <a:latin typeface="Times New Roman"/>
                <a:cs typeface="Times New Roman"/>
              </a:rPr>
              <a:t> </a:t>
            </a:r>
            <a:r>
              <a:rPr sz="2000" spc="60" dirty="0">
                <a:latin typeface="Times New Roman"/>
                <a:cs typeface="Times New Roman"/>
              </a:rPr>
              <a:t>engage</a:t>
            </a:r>
            <a:r>
              <a:rPr sz="2000" spc="-85" dirty="0">
                <a:latin typeface="Times New Roman"/>
                <a:cs typeface="Times New Roman"/>
              </a:rPr>
              <a:t> </a:t>
            </a:r>
            <a:r>
              <a:rPr sz="2000" spc="85" dirty="0">
                <a:latin typeface="Times New Roman"/>
                <a:cs typeface="Times New Roman"/>
              </a:rPr>
              <a:t>customers  </a:t>
            </a:r>
            <a:r>
              <a:rPr sz="2000" spc="95" dirty="0">
                <a:latin typeface="Times New Roman"/>
                <a:cs typeface="Times New Roman"/>
              </a:rPr>
              <a:t>through </a:t>
            </a:r>
            <a:r>
              <a:rPr sz="2000" spc="80" dirty="0">
                <a:latin typeface="Times New Roman"/>
                <a:cs typeface="Times New Roman"/>
              </a:rPr>
              <a:t>marketing</a:t>
            </a:r>
            <a:r>
              <a:rPr sz="2000" spc="-300" dirty="0">
                <a:latin typeface="Times New Roman"/>
                <a:cs typeface="Times New Roman"/>
              </a:rPr>
              <a:t> </a:t>
            </a:r>
            <a:r>
              <a:rPr sz="2000" spc="51" dirty="0">
                <a:latin typeface="Times New Roman"/>
                <a:cs typeface="Times New Roman"/>
              </a:rPr>
              <a:t>campaigns.</a:t>
            </a:r>
            <a:endParaRPr sz="2000" dirty="0">
              <a:latin typeface="Times New Roman"/>
              <a:cs typeface="Times New Roman"/>
            </a:endParaRPr>
          </a:p>
          <a:p>
            <a:pPr marL="355591" indent="-342891">
              <a:spcBef>
                <a:spcPts val="395"/>
              </a:spcBef>
              <a:buSzPct val="90000"/>
              <a:buFont typeface="Arial"/>
              <a:buChar char="•"/>
              <a:tabLst>
                <a:tab pos="354956" algn="l"/>
                <a:tab pos="355591" algn="l"/>
              </a:tabLst>
            </a:pPr>
            <a:r>
              <a:rPr sz="2000" spc="55" dirty="0">
                <a:latin typeface="Times New Roman"/>
                <a:cs typeface="Times New Roman"/>
              </a:rPr>
              <a:t>Conversational</a:t>
            </a:r>
            <a:r>
              <a:rPr sz="2000" spc="-115" dirty="0">
                <a:latin typeface="Times New Roman"/>
                <a:cs typeface="Times New Roman"/>
              </a:rPr>
              <a:t> </a:t>
            </a:r>
            <a:r>
              <a:rPr sz="2000" spc="35" dirty="0">
                <a:latin typeface="Times New Roman"/>
                <a:cs typeface="Times New Roman"/>
              </a:rPr>
              <a:t>Commerce.</a:t>
            </a:r>
            <a:endParaRPr sz="2000" dirty="0">
              <a:latin typeface="Times New Roman"/>
              <a:cs typeface="Times New Roman"/>
            </a:endParaRPr>
          </a:p>
          <a:p>
            <a:pPr marL="355591" indent="-342891">
              <a:spcBef>
                <a:spcPts val="413"/>
              </a:spcBef>
              <a:buSzPct val="90000"/>
              <a:buFont typeface="Arial"/>
              <a:buChar char="•"/>
              <a:tabLst>
                <a:tab pos="354956" algn="l"/>
                <a:tab pos="355591" algn="l"/>
              </a:tabLst>
            </a:pPr>
            <a:r>
              <a:rPr sz="2000" spc="75" dirty="0">
                <a:latin typeface="Times New Roman"/>
                <a:cs typeface="Times New Roman"/>
              </a:rPr>
              <a:t>Personal</a:t>
            </a:r>
            <a:r>
              <a:rPr sz="2000" spc="-105" dirty="0">
                <a:latin typeface="Times New Roman"/>
                <a:cs typeface="Times New Roman"/>
              </a:rPr>
              <a:t> </a:t>
            </a:r>
            <a:r>
              <a:rPr sz="2000" spc="31" dirty="0">
                <a:latin typeface="Times New Roman"/>
                <a:cs typeface="Times New Roman"/>
              </a:rPr>
              <a:t>Assistance.</a:t>
            </a:r>
            <a:endParaRPr sz="2000" dirty="0">
              <a:latin typeface="Times New Roman"/>
              <a:cs typeface="Times New Roman"/>
            </a:endParaRPr>
          </a:p>
          <a:p>
            <a:pPr marL="355591" indent="-342891">
              <a:spcBef>
                <a:spcPts val="395"/>
              </a:spcBef>
              <a:buSzPct val="90000"/>
              <a:buFont typeface="Arial"/>
              <a:buChar char="•"/>
              <a:tabLst>
                <a:tab pos="354956" algn="l"/>
                <a:tab pos="355591" algn="l"/>
              </a:tabLst>
            </a:pPr>
            <a:r>
              <a:rPr sz="2000" spc="60" dirty="0">
                <a:latin typeface="Times New Roman"/>
                <a:cs typeface="Times New Roman"/>
              </a:rPr>
              <a:t>For Project</a:t>
            </a:r>
            <a:r>
              <a:rPr sz="2000" spc="-204" dirty="0">
                <a:latin typeface="Times New Roman"/>
                <a:cs typeface="Times New Roman"/>
              </a:rPr>
              <a:t> </a:t>
            </a:r>
            <a:r>
              <a:rPr sz="2000" spc="51" dirty="0">
                <a:latin typeface="Times New Roman"/>
                <a:cs typeface="Times New Roman"/>
              </a:rPr>
              <a:t>Management.</a:t>
            </a:r>
            <a:endParaRPr sz="2000" dirty="0">
              <a:latin typeface="Times New Roman"/>
              <a:cs typeface="Times New Roman"/>
            </a:endParaRPr>
          </a:p>
          <a:p>
            <a:pPr marL="355591" indent="-342891">
              <a:spcBef>
                <a:spcPts val="395"/>
              </a:spcBef>
              <a:buSzPct val="90000"/>
              <a:buFont typeface="Arial"/>
              <a:buChar char="•"/>
              <a:tabLst>
                <a:tab pos="354956" algn="l"/>
                <a:tab pos="355591" algn="l"/>
              </a:tabLst>
            </a:pPr>
            <a:r>
              <a:rPr sz="2000" spc="60" dirty="0">
                <a:latin typeface="Times New Roman"/>
                <a:cs typeface="Times New Roman"/>
              </a:rPr>
              <a:t>For</a:t>
            </a:r>
            <a:r>
              <a:rPr sz="2000" spc="-80" dirty="0">
                <a:latin typeface="Times New Roman"/>
                <a:cs typeface="Times New Roman"/>
              </a:rPr>
              <a:t> </a:t>
            </a:r>
            <a:r>
              <a:rPr sz="2000" spc="45" dirty="0">
                <a:latin typeface="Times New Roman"/>
                <a:cs typeface="Times New Roman"/>
              </a:rPr>
              <a:t>Data</a:t>
            </a:r>
            <a:r>
              <a:rPr sz="2000" spc="-75" dirty="0">
                <a:latin typeface="Times New Roman"/>
                <a:cs typeface="Times New Roman"/>
              </a:rPr>
              <a:t> </a:t>
            </a:r>
            <a:r>
              <a:rPr sz="2000" spc="51" dirty="0">
                <a:latin typeface="Times New Roman"/>
                <a:cs typeface="Times New Roman"/>
              </a:rPr>
              <a:t>Gathering</a:t>
            </a:r>
            <a:r>
              <a:rPr sz="2000" spc="-91" dirty="0">
                <a:latin typeface="Times New Roman"/>
                <a:cs typeface="Times New Roman"/>
              </a:rPr>
              <a:t> </a:t>
            </a:r>
            <a:r>
              <a:rPr sz="2000" spc="105" dirty="0">
                <a:latin typeface="Times New Roman"/>
                <a:cs typeface="Times New Roman"/>
              </a:rPr>
              <a:t>and</a:t>
            </a:r>
            <a:r>
              <a:rPr sz="2000" spc="-80" dirty="0">
                <a:latin typeface="Times New Roman"/>
                <a:cs typeface="Times New Roman"/>
              </a:rPr>
              <a:t> </a:t>
            </a:r>
            <a:r>
              <a:rPr sz="2000" spc="15" dirty="0">
                <a:latin typeface="Times New Roman"/>
                <a:cs typeface="Times New Roman"/>
              </a:rPr>
              <a:t>Analysis</a:t>
            </a:r>
            <a:r>
              <a:rPr sz="2000" spc="-80" dirty="0">
                <a:latin typeface="Times New Roman"/>
                <a:cs typeface="Times New Roman"/>
              </a:rPr>
              <a:t> </a:t>
            </a:r>
            <a:r>
              <a:rPr sz="2000" spc="105" dirty="0">
                <a:latin typeface="Times New Roman"/>
                <a:cs typeface="Times New Roman"/>
              </a:rPr>
              <a:t>and</a:t>
            </a:r>
            <a:r>
              <a:rPr sz="2000" spc="-80" dirty="0">
                <a:latin typeface="Times New Roman"/>
                <a:cs typeface="Times New Roman"/>
              </a:rPr>
              <a:t> </a:t>
            </a:r>
            <a:r>
              <a:rPr sz="2000" spc="80" dirty="0">
                <a:latin typeface="Times New Roman"/>
                <a:cs typeface="Times New Roman"/>
              </a:rPr>
              <a:t>many</a:t>
            </a:r>
            <a:r>
              <a:rPr sz="2000" spc="-80" dirty="0">
                <a:latin typeface="Times New Roman"/>
                <a:cs typeface="Times New Roman"/>
              </a:rPr>
              <a:t> </a:t>
            </a:r>
            <a:r>
              <a:rPr sz="2000" spc="65" dirty="0">
                <a:latin typeface="Times New Roman"/>
                <a:cs typeface="Times New Roman"/>
              </a:rPr>
              <a:t>more.</a:t>
            </a:r>
            <a:endParaRPr sz="2000" dirty="0">
              <a:latin typeface="Times New Roman"/>
              <a:cs typeface="Times New Roman"/>
            </a:endParaRPr>
          </a:p>
        </p:txBody>
      </p:sp>
      <p:sp>
        <p:nvSpPr>
          <p:cNvPr id="4" name="object 4"/>
          <p:cNvSpPr/>
          <p:nvPr/>
        </p:nvSpPr>
        <p:spPr>
          <a:xfrm>
            <a:off x="342900" y="275082"/>
            <a:ext cx="11535507" cy="6184900"/>
          </a:xfrm>
          <a:custGeom>
            <a:avLst/>
            <a:gdLst/>
            <a:ahLst/>
            <a:cxnLst/>
            <a:rect l="l" t="t" r="r" b="b"/>
            <a:pathLst>
              <a:path w="8476615" h="6184900">
                <a:moveTo>
                  <a:pt x="0" y="6184392"/>
                </a:moveTo>
                <a:lnTo>
                  <a:pt x="8476488" y="6184392"/>
                </a:lnTo>
                <a:lnTo>
                  <a:pt x="8476488" y="0"/>
                </a:lnTo>
                <a:lnTo>
                  <a:pt x="0" y="0"/>
                </a:lnTo>
                <a:lnTo>
                  <a:pt x="0" y="6184392"/>
                </a:lnTo>
                <a:close/>
              </a:path>
            </a:pathLst>
          </a:custGeom>
          <a:ln w="25400">
            <a:solidFill>
              <a:srgbClr val="385D89"/>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8424" y="864804"/>
            <a:ext cx="4447901" cy="690574"/>
          </a:xfrm>
          <a:prstGeom prst="rect">
            <a:avLst/>
          </a:prstGeom>
        </p:spPr>
        <p:txBody>
          <a:bodyPr vert="horz" wrap="square" lIns="0" tIns="13335" rIns="0" bIns="0" rtlCol="0" anchor="b">
            <a:spAutoFit/>
          </a:bodyPr>
          <a:lstStyle/>
          <a:p>
            <a:pPr marL="12700">
              <a:spcBef>
                <a:spcPts val="105"/>
              </a:spcBef>
            </a:pPr>
            <a:r>
              <a:rPr sz="4400" b="1" spc="7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Conclusion</a:t>
            </a:r>
            <a:endParaRPr sz="44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object 3"/>
          <p:cNvSpPr txBox="1"/>
          <p:nvPr/>
        </p:nvSpPr>
        <p:spPr>
          <a:xfrm>
            <a:off x="624254" y="1742500"/>
            <a:ext cx="10067191" cy="3406445"/>
          </a:xfrm>
          <a:prstGeom prst="rect">
            <a:avLst/>
          </a:prstGeom>
        </p:spPr>
        <p:txBody>
          <a:bodyPr vert="horz" wrap="square" lIns="0" tIns="12700" rIns="0" bIns="0" rtlCol="0">
            <a:spAutoFit/>
          </a:bodyPr>
          <a:lstStyle/>
          <a:p>
            <a:pPr marL="355591" indent="-342891" algn="just">
              <a:spcBef>
                <a:spcPts val="100"/>
              </a:spcBef>
              <a:buFont typeface="Wingdings"/>
              <a:buChar char=""/>
              <a:tabLst>
                <a:tab pos="354956" algn="l"/>
                <a:tab pos="355591" algn="l"/>
              </a:tabLst>
            </a:pPr>
            <a:r>
              <a:rPr spc="45" dirty="0">
                <a:latin typeface="Times New Roman"/>
                <a:cs typeface="Times New Roman"/>
              </a:rPr>
              <a:t>The</a:t>
            </a:r>
            <a:r>
              <a:rPr spc="151" dirty="0">
                <a:latin typeface="Times New Roman"/>
                <a:cs typeface="Times New Roman"/>
              </a:rPr>
              <a:t> </a:t>
            </a:r>
            <a:r>
              <a:rPr spc="5" dirty="0">
                <a:latin typeface="Times New Roman"/>
                <a:cs typeface="Times New Roman"/>
              </a:rPr>
              <a:t>Main</a:t>
            </a:r>
            <a:r>
              <a:rPr spc="151" dirty="0">
                <a:latin typeface="Times New Roman"/>
                <a:cs typeface="Times New Roman"/>
              </a:rPr>
              <a:t> </a:t>
            </a:r>
            <a:r>
              <a:rPr spc="35" dirty="0">
                <a:latin typeface="Times New Roman"/>
                <a:cs typeface="Times New Roman"/>
              </a:rPr>
              <a:t>objective</a:t>
            </a:r>
            <a:r>
              <a:rPr spc="160" dirty="0">
                <a:latin typeface="Times New Roman"/>
                <a:cs typeface="Times New Roman"/>
              </a:rPr>
              <a:t> </a:t>
            </a:r>
            <a:r>
              <a:rPr dirty="0">
                <a:latin typeface="Times New Roman"/>
                <a:cs typeface="Times New Roman"/>
              </a:rPr>
              <a:t>of</a:t>
            </a:r>
            <a:r>
              <a:rPr spc="145" dirty="0">
                <a:latin typeface="Times New Roman"/>
                <a:cs typeface="Times New Roman"/>
              </a:rPr>
              <a:t> </a:t>
            </a:r>
            <a:r>
              <a:rPr spc="91" dirty="0">
                <a:latin typeface="Times New Roman"/>
                <a:cs typeface="Times New Roman"/>
              </a:rPr>
              <a:t>the</a:t>
            </a:r>
            <a:r>
              <a:rPr spc="155" dirty="0">
                <a:latin typeface="Times New Roman"/>
                <a:cs typeface="Times New Roman"/>
              </a:rPr>
              <a:t> </a:t>
            </a:r>
            <a:r>
              <a:rPr spc="65" dirty="0">
                <a:latin typeface="Times New Roman"/>
                <a:cs typeface="Times New Roman"/>
              </a:rPr>
              <a:t>project</a:t>
            </a:r>
            <a:r>
              <a:rPr spc="151" dirty="0">
                <a:latin typeface="Times New Roman"/>
                <a:cs typeface="Times New Roman"/>
              </a:rPr>
              <a:t> </a:t>
            </a:r>
            <a:r>
              <a:rPr spc="35" dirty="0">
                <a:latin typeface="Times New Roman"/>
                <a:cs typeface="Times New Roman"/>
              </a:rPr>
              <a:t>is</a:t>
            </a:r>
            <a:r>
              <a:rPr spc="145" dirty="0">
                <a:latin typeface="Times New Roman"/>
                <a:cs typeface="Times New Roman"/>
              </a:rPr>
              <a:t> </a:t>
            </a:r>
            <a:r>
              <a:rPr spc="80" dirty="0">
                <a:latin typeface="Times New Roman"/>
                <a:cs typeface="Times New Roman"/>
              </a:rPr>
              <a:t>to</a:t>
            </a:r>
            <a:r>
              <a:rPr spc="151" dirty="0">
                <a:latin typeface="Times New Roman"/>
                <a:cs typeface="Times New Roman"/>
              </a:rPr>
              <a:t> </a:t>
            </a:r>
            <a:r>
              <a:rPr spc="55" dirty="0">
                <a:latin typeface="Times New Roman"/>
                <a:cs typeface="Times New Roman"/>
              </a:rPr>
              <a:t>develop</a:t>
            </a:r>
            <a:r>
              <a:rPr spc="145" dirty="0">
                <a:latin typeface="Times New Roman"/>
                <a:cs typeface="Times New Roman"/>
              </a:rPr>
              <a:t> </a:t>
            </a:r>
            <a:r>
              <a:rPr spc="91" dirty="0">
                <a:latin typeface="Times New Roman"/>
                <a:cs typeface="Times New Roman"/>
              </a:rPr>
              <a:t>and</a:t>
            </a:r>
            <a:r>
              <a:rPr spc="151" dirty="0">
                <a:latin typeface="Times New Roman"/>
                <a:cs typeface="Times New Roman"/>
              </a:rPr>
              <a:t> </a:t>
            </a:r>
            <a:r>
              <a:rPr spc="55" dirty="0">
                <a:latin typeface="Times New Roman"/>
                <a:cs typeface="Times New Roman"/>
              </a:rPr>
              <a:t>algorithm</a:t>
            </a:r>
            <a:r>
              <a:rPr spc="155" dirty="0">
                <a:latin typeface="Times New Roman"/>
                <a:cs typeface="Times New Roman"/>
              </a:rPr>
              <a:t> </a:t>
            </a:r>
            <a:r>
              <a:rPr spc="95" dirty="0">
                <a:latin typeface="Times New Roman"/>
                <a:cs typeface="Times New Roman"/>
              </a:rPr>
              <a:t>that</a:t>
            </a:r>
            <a:r>
              <a:rPr spc="155" dirty="0">
                <a:latin typeface="Times New Roman"/>
                <a:cs typeface="Times New Roman"/>
              </a:rPr>
              <a:t> </a:t>
            </a:r>
            <a:r>
              <a:rPr spc="15" dirty="0">
                <a:latin typeface="Times New Roman"/>
                <a:cs typeface="Times New Roman"/>
              </a:rPr>
              <a:t>will</a:t>
            </a:r>
            <a:r>
              <a:rPr spc="155" dirty="0">
                <a:latin typeface="Times New Roman"/>
                <a:cs typeface="Times New Roman"/>
              </a:rPr>
              <a:t> </a:t>
            </a:r>
            <a:r>
              <a:rPr spc="91" dirty="0">
                <a:latin typeface="Times New Roman"/>
                <a:cs typeface="Times New Roman"/>
              </a:rPr>
              <a:t>be</a:t>
            </a:r>
            <a:endParaRPr dirty="0">
              <a:latin typeface="Times New Roman"/>
              <a:cs typeface="Times New Roman"/>
            </a:endParaRPr>
          </a:p>
          <a:p>
            <a:pPr marL="355591" algn="just"/>
            <a:r>
              <a:rPr spc="80" dirty="0">
                <a:latin typeface="Times New Roman"/>
                <a:cs typeface="Times New Roman"/>
              </a:rPr>
              <a:t>used</a:t>
            </a:r>
            <a:r>
              <a:rPr spc="-51" dirty="0">
                <a:latin typeface="Times New Roman"/>
                <a:cs typeface="Times New Roman"/>
              </a:rPr>
              <a:t> </a:t>
            </a:r>
            <a:r>
              <a:rPr spc="80" dirty="0">
                <a:latin typeface="Times New Roman"/>
                <a:cs typeface="Times New Roman"/>
              </a:rPr>
              <a:t>to</a:t>
            </a:r>
            <a:r>
              <a:rPr spc="-55" dirty="0">
                <a:latin typeface="Times New Roman"/>
                <a:cs typeface="Times New Roman"/>
              </a:rPr>
              <a:t> </a:t>
            </a:r>
            <a:r>
              <a:rPr spc="40" dirty="0">
                <a:latin typeface="Times New Roman"/>
                <a:cs typeface="Times New Roman"/>
              </a:rPr>
              <a:t>identify</a:t>
            </a:r>
            <a:r>
              <a:rPr spc="-55" dirty="0">
                <a:latin typeface="Times New Roman"/>
                <a:cs typeface="Times New Roman"/>
              </a:rPr>
              <a:t> </a:t>
            </a:r>
            <a:r>
              <a:rPr spc="85" dirty="0">
                <a:latin typeface="Times New Roman"/>
                <a:cs typeface="Times New Roman"/>
              </a:rPr>
              <a:t>answers</a:t>
            </a:r>
            <a:r>
              <a:rPr spc="-31" dirty="0">
                <a:latin typeface="Times New Roman"/>
                <a:cs typeface="Times New Roman"/>
              </a:rPr>
              <a:t> </a:t>
            </a:r>
            <a:r>
              <a:rPr spc="80" dirty="0">
                <a:latin typeface="Times New Roman"/>
                <a:cs typeface="Times New Roman"/>
              </a:rPr>
              <a:t>related</a:t>
            </a:r>
            <a:r>
              <a:rPr spc="-51" dirty="0">
                <a:latin typeface="Times New Roman"/>
                <a:cs typeface="Times New Roman"/>
              </a:rPr>
              <a:t> </a:t>
            </a:r>
            <a:r>
              <a:rPr spc="80" dirty="0">
                <a:latin typeface="Times New Roman"/>
                <a:cs typeface="Times New Roman"/>
              </a:rPr>
              <a:t>to</a:t>
            </a:r>
            <a:r>
              <a:rPr spc="-60" dirty="0">
                <a:latin typeface="Times New Roman"/>
                <a:cs typeface="Times New Roman"/>
              </a:rPr>
              <a:t> </a:t>
            </a:r>
            <a:r>
              <a:rPr spc="85" dirty="0">
                <a:latin typeface="Times New Roman"/>
                <a:cs typeface="Times New Roman"/>
              </a:rPr>
              <a:t>users</a:t>
            </a:r>
            <a:r>
              <a:rPr spc="-35" dirty="0">
                <a:latin typeface="Times New Roman"/>
                <a:cs typeface="Times New Roman"/>
              </a:rPr>
              <a:t> </a:t>
            </a:r>
            <a:r>
              <a:rPr spc="80" dirty="0">
                <a:latin typeface="Times New Roman"/>
                <a:cs typeface="Times New Roman"/>
              </a:rPr>
              <a:t>submitted</a:t>
            </a:r>
            <a:r>
              <a:rPr spc="-35" dirty="0">
                <a:latin typeface="Times New Roman"/>
                <a:cs typeface="Times New Roman"/>
              </a:rPr>
              <a:t> </a:t>
            </a:r>
            <a:r>
              <a:rPr spc="55" dirty="0">
                <a:latin typeface="Times New Roman"/>
                <a:cs typeface="Times New Roman"/>
              </a:rPr>
              <a:t>questions.</a:t>
            </a:r>
            <a:endParaRPr dirty="0">
              <a:latin typeface="Times New Roman"/>
              <a:cs typeface="Times New Roman"/>
            </a:endParaRPr>
          </a:p>
          <a:p>
            <a:pPr algn="just">
              <a:spcBef>
                <a:spcPts val="35"/>
              </a:spcBef>
            </a:pPr>
            <a:endParaRPr sz="2551" dirty="0">
              <a:latin typeface="Times New Roman"/>
              <a:cs typeface="Times New Roman"/>
            </a:endParaRPr>
          </a:p>
          <a:p>
            <a:pPr marL="355591" marR="6351" indent="-342891" algn="just">
              <a:buFont typeface="Wingdings"/>
              <a:buChar char=""/>
              <a:tabLst>
                <a:tab pos="355591" algn="l"/>
              </a:tabLst>
            </a:pPr>
            <a:r>
              <a:rPr spc="-180" dirty="0">
                <a:latin typeface="Times New Roman"/>
                <a:cs typeface="Times New Roman"/>
              </a:rPr>
              <a:t>A </a:t>
            </a:r>
            <a:r>
              <a:rPr spc="80" dirty="0">
                <a:latin typeface="Times New Roman"/>
                <a:cs typeface="Times New Roman"/>
              </a:rPr>
              <a:t>database </a:t>
            </a:r>
            <a:r>
              <a:rPr spc="15" dirty="0">
                <a:latin typeface="Times New Roman"/>
                <a:cs typeface="Times New Roman"/>
              </a:rPr>
              <a:t>will </a:t>
            </a:r>
            <a:r>
              <a:rPr spc="75" dirty="0">
                <a:latin typeface="Times New Roman"/>
                <a:cs typeface="Times New Roman"/>
              </a:rPr>
              <a:t>be </a:t>
            </a:r>
            <a:r>
              <a:rPr spc="51" dirty="0">
                <a:latin typeface="Times New Roman"/>
                <a:cs typeface="Times New Roman"/>
              </a:rPr>
              <a:t>developed, which </a:t>
            </a:r>
            <a:r>
              <a:rPr spc="11" dirty="0">
                <a:latin typeface="Times New Roman"/>
                <a:cs typeface="Times New Roman"/>
              </a:rPr>
              <a:t>will </a:t>
            </a:r>
            <a:r>
              <a:rPr spc="91" dirty="0">
                <a:latin typeface="Times New Roman"/>
                <a:cs typeface="Times New Roman"/>
              </a:rPr>
              <a:t>store </a:t>
            </a:r>
            <a:r>
              <a:rPr spc="60" dirty="0">
                <a:latin typeface="Times New Roman"/>
                <a:cs typeface="Times New Roman"/>
              </a:rPr>
              <a:t>information </a:t>
            </a:r>
            <a:r>
              <a:rPr spc="75" dirty="0">
                <a:latin typeface="Times New Roman"/>
                <a:cs typeface="Times New Roman"/>
              </a:rPr>
              <a:t>about </a:t>
            </a:r>
            <a:r>
              <a:rPr spc="55" dirty="0">
                <a:latin typeface="Times New Roman"/>
                <a:cs typeface="Times New Roman"/>
              </a:rPr>
              <a:t>queries,  </a:t>
            </a:r>
            <a:r>
              <a:rPr spc="51" dirty="0">
                <a:latin typeface="Times New Roman"/>
                <a:cs typeface="Times New Roman"/>
              </a:rPr>
              <a:t>keywords, </a:t>
            </a:r>
            <a:r>
              <a:rPr dirty="0">
                <a:latin typeface="Times New Roman"/>
                <a:cs typeface="Times New Roman"/>
              </a:rPr>
              <a:t>logs, </a:t>
            </a:r>
            <a:r>
              <a:rPr spc="91" dirty="0">
                <a:latin typeface="Times New Roman"/>
                <a:cs typeface="Times New Roman"/>
              </a:rPr>
              <a:t>and </a:t>
            </a:r>
            <a:r>
              <a:rPr spc="45" dirty="0">
                <a:latin typeface="Times New Roman"/>
                <a:cs typeface="Times New Roman"/>
              </a:rPr>
              <a:t>feedback</a:t>
            </a:r>
            <a:r>
              <a:rPr spc="-315" dirty="0">
                <a:latin typeface="Times New Roman"/>
                <a:cs typeface="Times New Roman"/>
              </a:rPr>
              <a:t> </a:t>
            </a:r>
            <a:r>
              <a:rPr spc="45" dirty="0">
                <a:latin typeface="Times New Roman"/>
                <a:cs typeface="Times New Roman"/>
              </a:rPr>
              <a:t>messages.</a:t>
            </a:r>
            <a:endParaRPr dirty="0">
              <a:latin typeface="Times New Roman"/>
              <a:cs typeface="Times New Roman"/>
            </a:endParaRPr>
          </a:p>
          <a:p>
            <a:pPr algn="just">
              <a:spcBef>
                <a:spcPts val="20"/>
              </a:spcBef>
              <a:buFont typeface="Wingdings"/>
              <a:buChar char=""/>
            </a:pPr>
            <a:endParaRPr sz="2551" dirty="0">
              <a:latin typeface="Times New Roman"/>
              <a:cs typeface="Times New Roman"/>
            </a:endParaRPr>
          </a:p>
          <a:p>
            <a:pPr marL="355591" marR="5715" indent="-342891" algn="just">
              <a:buFont typeface="Wingdings"/>
              <a:buChar char=""/>
              <a:tabLst>
                <a:tab pos="355591" algn="l"/>
              </a:tabLst>
            </a:pPr>
            <a:r>
              <a:rPr spc="40" dirty="0">
                <a:latin typeface="Times New Roman"/>
                <a:cs typeface="Times New Roman"/>
              </a:rPr>
              <a:t>Results </a:t>
            </a:r>
            <a:r>
              <a:rPr spc="60" dirty="0">
                <a:latin typeface="Times New Roman"/>
                <a:cs typeface="Times New Roman"/>
              </a:rPr>
              <a:t>have found </a:t>
            </a:r>
            <a:r>
              <a:rPr spc="95" dirty="0">
                <a:latin typeface="Times New Roman"/>
                <a:cs typeface="Times New Roman"/>
              </a:rPr>
              <a:t>that </a:t>
            </a:r>
            <a:r>
              <a:rPr spc="91" dirty="0">
                <a:latin typeface="Times New Roman"/>
                <a:cs typeface="Times New Roman"/>
              </a:rPr>
              <a:t>the </a:t>
            </a:r>
            <a:r>
              <a:rPr spc="51" dirty="0">
                <a:latin typeface="Times New Roman"/>
                <a:cs typeface="Times New Roman"/>
              </a:rPr>
              <a:t>application </a:t>
            </a:r>
            <a:r>
              <a:rPr spc="65" dirty="0">
                <a:latin typeface="Times New Roman"/>
                <a:cs typeface="Times New Roman"/>
              </a:rPr>
              <a:t>developed </a:t>
            </a:r>
            <a:r>
              <a:rPr spc="35" dirty="0">
                <a:latin typeface="Times New Roman"/>
                <a:cs typeface="Times New Roman"/>
              </a:rPr>
              <a:t>is </a:t>
            </a:r>
            <a:r>
              <a:rPr spc="51" dirty="0">
                <a:latin typeface="Times New Roman"/>
                <a:cs typeface="Times New Roman"/>
              </a:rPr>
              <a:t>able </a:t>
            </a:r>
            <a:r>
              <a:rPr spc="80" dirty="0">
                <a:latin typeface="Times New Roman"/>
                <a:cs typeface="Times New Roman"/>
              </a:rPr>
              <a:t>to </a:t>
            </a:r>
            <a:r>
              <a:rPr spc="55" dirty="0">
                <a:latin typeface="Times New Roman"/>
                <a:cs typeface="Times New Roman"/>
              </a:rPr>
              <a:t>correctly </a:t>
            </a:r>
            <a:r>
              <a:rPr spc="-11" dirty="0">
                <a:latin typeface="Times New Roman"/>
                <a:cs typeface="Times New Roman"/>
              </a:rPr>
              <a:t>fulfil  </a:t>
            </a:r>
            <a:r>
              <a:rPr spc="60" dirty="0">
                <a:latin typeface="Times New Roman"/>
                <a:cs typeface="Times New Roman"/>
              </a:rPr>
              <a:t>its</a:t>
            </a:r>
            <a:r>
              <a:rPr spc="-55" dirty="0">
                <a:latin typeface="Times New Roman"/>
                <a:cs typeface="Times New Roman"/>
              </a:rPr>
              <a:t> </a:t>
            </a:r>
            <a:r>
              <a:rPr spc="85" dirty="0">
                <a:latin typeface="Times New Roman"/>
                <a:cs typeface="Times New Roman"/>
              </a:rPr>
              <a:t>purpose</a:t>
            </a:r>
            <a:r>
              <a:rPr spc="-45" dirty="0">
                <a:latin typeface="Times New Roman"/>
                <a:cs typeface="Times New Roman"/>
              </a:rPr>
              <a:t> </a:t>
            </a:r>
            <a:r>
              <a:rPr spc="65" dirty="0">
                <a:latin typeface="Times New Roman"/>
                <a:cs typeface="Times New Roman"/>
              </a:rPr>
              <a:t>within</a:t>
            </a:r>
            <a:r>
              <a:rPr spc="-55" dirty="0">
                <a:latin typeface="Times New Roman"/>
                <a:cs typeface="Times New Roman"/>
              </a:rPr>
              <a:t> </a:t>
            </a:r>
            <a:r>
              <a:rPr spc="80" dirty="0">
                <a:latin typeface="Times New Roman"/>
                <a:cs typeface="Times New Roman"/>
              </a:rPr>
              <a:t>a</a:t>
            </a:r>
            <a:r>
              <a:rPr spc="-60" dirty="0">
                <a:latin typeface="Times New Roman"/>
                <a:cs typeface="Times New Roman"/>
              </a:rPr>
              <a:t> </a:t>
            </a:r>
            <a:r>
              <a:rPr spc="95" dirty="0">
                <a:latin typeface="Times New Roman"/>
                <a:cs typeface="Times New Roman"/>
              </a:rPr>
              <a:t>short</a:t>
            </a:r>
            <a:r>
              <a:rPr spc="-55" dirty="0">
                <a:latin typeface="Times New Roman"/>
                <a:cs typeface="Times New Roman"/>
              </a:rPr>
              <a:t> </a:t>
            </a:r>
            <a:r>
              <a:rPr spc="65" dirty="0">
                <a:latin typeface="Times New Roman"/>
                <a:cs typeface="Times New Roman"/>
              </a:rPr>
              <a:t>time</a:t>
            </a:r>
            <a:r>
              <a:rPr spc="-55" dirty="0">
                <a:latin typeface="Times New Roman"/>
                <a:cs typeface="Times New Roman"/>
              </a:rPr>
              <a:t> </a:t>
            </a:r>
            <a:r>
              <a:rPr spc="55" dirty="0">
                <a:latin typeface="Times New Roman"/>
                <a:cs typeface="Times New Roman"/>
              </a:rPr>
              <a:t>period.</a:t>
            </a:r>
            <a:endParaRPr dirty="0">
              <a:latin typeface="Times New Roman"/>
              <a:cs typeface="Times New Roman"/>
            </a:endParaRPr>
          </a:p>
          <a:p>
            <a:pPr algn="just">
              <a:spcBef>
                <a:spcPts val="35"/>
              </a:spcBef>
              <a:buFont typeface="Wingdings"/>
              <a:buChar char=""/>
            </a:pPr>
            <a:endParaRPr sz="2551" dirty="0">
              <a:latin typeface="Times New Roman"/>
              <a:cs typeface="Times New Roman"/>
            </a:endParaRPr>
          </a:p>
          <a:p>
            <a:pPr marL="355591" marR="5080" indent="-342891" algn="just">
              <a:buFont typeface="Wingdings"/>
              <a:buChar char=""/>
              <a:tabLst>
                <a:tab pos="355591" algn="l"/>
              </a:tabLst>
            </a:pPr>
            <a:r>
              <a:rPr spc="35" dirty="0">
                <a:latin typeface="Times New Roman"/>
                <a:cs typeface="Times New Roman"/>
              </a:rPr>
              <a:t>Our </a:t>
            </a:r>
            <a:r>
              <a:rPr spc="80" dirty="0">
                <a:latin typeface="Times New Roman"/>
                <a:cs typeface="Times New Roman"/>
              </a:rPr>
              <a:t>result </a:t>
            </a:r>
            <a:r>
              <a:rPr spc="75" dirty="0">
                <a:latin typeface="Times New Roman"/>
                <a:cs typeface="Times New Roman"/>
              </a:rPr>
              <a:t>show </a:t>
            </a:r>
            <a:r>
              <a:rPr spc="95" dirty="0">
                <a:latin typeface="Times New Roman"/>
                <a:cs typeface="Times New Roman"/>
              </a:rPr>
              <a:t>that </a:t>
            </a:r>
            <a:r>
              <a:rPr spc="91" dirty="0">
                <a:latin typeface="Times New Roman"/>
                <a:cs typeface="Times New Roman"/>
              </a:rPr>
              <a:t>the </a:t>
            </a:r>
            <a:r>
              <a:rPr spc="60" dirty="0">
                <a:latin typeface="Times New Roman"/>
                <a:cs typeface="Times New Roman"/>
              </a:rPr>
              <a:t>total </a:t>
            </a:r>
            <a:r>
              <a:rPr spc="71" dirty="0">
                <a:latin typeface="Times New Roman"/>
                <a:cs typeface="Times New Roman"/>
              </a:rPr>
              <a:t>time </a:t>
            </a:r>
            <a:r>
              <a:rPr spc="91" dirty="0">
                <a:latin typeface="Times New Roman"/>
                <a:cs typeface="Times New Roman"/>
              </a:rPr>
              <a:t>required </a:t>
            </a:r>
            <a:r>
              <a:rPr spc="80" dirty="0">
                <a:latin typeface="Times New Roman"/>
                <a:cs typeface="Times New Roman"/>
              </a:rPr>
              <a:t>to </a:t>
            </a:r>
            <a:r>
              <a:rPr spc="75" dirty="0">
                <a:latin typeface="Times New Roman"/>
                <a:cs typeface="Times New Roman"/>
              </a:rPr>
              <a:t>perform </a:t>
            </a:r>
            <a:r>
              <a:rPr spc="15" dirty="0">
                <a:latin typeface="Times New Roman"/>
                <a:cs typeface="Times New Roman"/>
              </a:rPr>
              <a:t>all </a:t>
            </a:r>
            <a:r>
              <a:rPr spc="91" dirty="0">
                <a:latin typeface="Times New Roman"/>
                <a:cs typeface="Times New Roman"/>
              </a:rPr>
              <a:t>the </a:t>
            </a:r>
            <a:r>
              <a:rPr spc="40" dirty="0">
                <a:latin typeface="Times New Roman"/>
                <a:cs typeface="Times New Roman"/>
              </a:rPr>
              <a:t>task,  </a:t>
            </a:r>
            <a:r>
              <a:rPr spc="35" dirty="0">
                <a:latin typeface="Times New Roman"/>
                <a:cs typeface="Times New Roman"/>
              </a:rPr>
              <a:t>including visit </a:t>
            </a:r>
            <a:r>
              <a:rPr spc="80" dirty="0">
                <a:latin typeface="Times New Roman"/>
                <a:cs typeface="Times New Roman"/>
              </a:rPr>
              <a:t>to </a:t>
            </a:r>
            <a:r>
              <a:rPr spc="91" dirty="0">
                <a:latin typeface="Times New Roman"/>
                <a:cs typeface="Times New Roman"/>
              </a:rPr>
              <a:t>the </a:t>
            </a:r>
            <a:r>
              <a:rPr spc="5" dirty="0">
                <a:latin typeface="Times New Roman"/>
                <a:cs typeface="Times New Roman"/>
              </a:rPr>
              <a:t>college, </a:t>
            </a:r>
            <a:r>
              <a:rPr spc="65" dirty="0">
                <a:latin typeface="Times New Roman"/>
                <a:cs typeface="Times New Roman"/>
              </a:rPr>
              <a:t>standing </a:t>
            </a:r>
            <a:r>
              <a:rPr spc="51" dirty="0">
                <a:latin typeface="Times New Roman"/>
                <a:cs typeface="Times New Roman"/>
              </a:rPr>
              <a:t>in </a:t>
            </a:r>
            <a:r>
              <a:rPr spc="55" dirty="0">
                <a:latin typeface="Times New Roman"/>
                <a:cs typeface="Times New Roman"/>
              </a:rPr>
              <a:t>queue, </a:t>
            </a:r>
            <a:r>
              <a:rPr spc="91" dirty="0">
                <a:latin typeface="Times New Roman"/>
                <a:cs typeface="Times New Roman"/>
              </a:rPr>
              <a:t>and </a:t>
            </a:r>
            <a:r>
              <a:rPr spc="75" dirty="0">
                <a:latin typeface="Times New Roman"/>
                <a:cs typeface="Times New Roman"/>
              </a:rPr>
              <a:t>enquiry </a:t>
            </a:r>
            <a:r>
              <a:rPr spc="100" dirty="0">
                <a:latin typeface="Times New Roman"/>
                <a:cs typeface="Times New Roman"/>
              </a:rPr>
              <a:t>are </a:t>
            </a:r>
            <a:r>
              <a:rPr spc="75" dirty="0">
                <a:latin typeface="Times New Roman"/>
                <a:cs typeface="Times New Roman"/>
              </a:rPr>
              <a:t>reduced  </a:t>
            </a:r>
            <a:r>
              <a:rPr spc="71" dirty="0">
                <a:latin typeface="Times New Roman"/>
                <a:cs typeface="Times New Roman"/>
              </a:rPr>
              <a:t>with</a:t>
            </a:r>
            <a:r>
              <a:rPr spc="-55" dirty="0">
                <a:latin typeface="Times New Roman"/>
                <a:cs typeface="Times New Roman"/>
              </a:rPr>
              <a:t> </a:t>
            </a:r>
            <a:r>
              <a:rPr spc="91" dirty="0">
                <a:latin typeface="Times New Roman"/>
                <a:cs typeface="Times New Roman"/>
              </a:rPr>
              <a:t>the</a:t>
            </a:r>
            <a:r>
              <a:rPr spc="-55" dirty="0">
                <a:latin typeface="Times New Roman"/>
                <a:cs typeface="Times New Roman"/>
              </a:rPr>
              <a:t> </a:t>
            </a:r>
            <a:r>
              <a:rPr spc="65" dirty="0">
                <a:latin typeface="Times New Roman"/>
                <a:cs typeface="Times New Roman"/>
              </a:rPr>
              <a:t>help</a:t>
            </a:r>
            <a:r>
              <a:rPr spc="-71" dirty="0">
                <a:latin typeface="Times New Roman"/>
                <a:cs typeface="Times New Roman"/>
              </a:rPr>
              <a:t> </a:t>
            </a:r>
            <a:r>
              <a:rPr dirty="0">
                <a:latin typeface="Times New Roman"/>
                <a:cs typeface="Times New Roman"/>
              </a:rPr>
              <a:t>of</a:t>
            </a:r>
            <a:r>
              <a:rPr spc="-60" dirty="0">
                <a:latin typeface="Times New Roman"/>
                <a:cs typeface="Times New Roman"/>
              </a:rPr>
              <a:t> </a:t>
            </a:r>
            <a:r>
              <a:rPr spc="95" dirty="0">
                <a:latin typeface="Times New Roman"/>
                <a:cs typeface="Times New Roman"/>
              </a:rPr>
              <a:t>our</a:t>
            </a:r>
            <a:r>
              <a:rPr spc="-45" dirty="0">
                <a:latin typeface="Times New Roman"/>
                <a:cs typeface="Times New Roman"/>
              </a:rPr>
              <a:t> </a:t>
            </a:r>
            <a:r>
              <a:rPr spc="51" dirty="0">
                <a:latin typeface="Times New Roman"/>
                <a:cs typeface="Times New Roman"/>
              </a:rPr>
              <a:t>system.</a:t>
            </a:r>
            <a:endParaRPr dirty="0">
              <a:latin typeface="Times New Roman"/>
              <a:cs typeface="Times New Roman"/>
            </a:endParaRPr>
          </a:p>
        </p:txBody>
      </p:sp>
      <p:sp>
        <p:nvSpPr>
          <p:cNvPr id="4" name="object 4"/>
          <p:cNvSpPr/>
          <p:nvPr/>
        </p:nvSpPr>
        <p:spPr>
          <a:xfrm>
            <a:off x="254977" y="275081"/>
            <a:ext cx="11658600" cy="6202680"/>
          </a:xfrm>
          <a:custGeom>
            <a:avLst/>
            <a:gdLst/>
            <a:ahLst/>
            <a:cxnLst/>
            <a:rect l="l" t="t" r="r" b="b"/>
            <a:pathLst>
              <a:path w="8524240" h="6202680">
                <a:moveTo>
                  <a:pt x="0" y="6202680"/>
                </a:moveTo>
                <a:lnTo>
                  <a:pt x="8523732" y="6202680"/>
                </a:lnTo>
                <a:lnTo>
                  <a:pt x="8523732" y="0"/>
                </a:lnTo>
                <a:lnTo>
                  <a:pt x="0" y="0"/>
                </a:lnTo>
                <a:lnTo>
                  <a:pt x="0" y="6202680"/>
                </a:lnTo>
                <a:close/>
              </a:path>
            </a:pathLst>
          </a:custGeom>
          <a:ln w="25400">
            <a:solidFill>
              <a:srgbClr val="385D89"/>
            </a:solidFill>
          </a:ln>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8512" y="790665"/>
            <a:ext cx="3940896" cy="566181"/>
          </a:xfrm>
          <a:prstGeom prst="rect">
            <a:avLst/>
          </a:prstGeom>
        </p:spPr>
        <p:txBody>
          <a:bodyPr vert="horz" wrap="square" lIns="0" tIns="12065" rIns="0" bIns="0" rtlCol="0" anchor="b">
            <a:spAutoFit/>
          </a:bodyPr>
          <a:lstStyle/>
          <a:p>
            <a:pPr marL="12700">
              <a:spcBef>
                <a:spcPts val="95"/>
              </a:spcBef>
            </a:pPr>
            <a:r>
              <a:rPr sz="3600" spc="5" dirty="0"/>
              <a:t>Ref</a:t>
            </a:r>
            <a:r>
              <a:rPr sz="3600" spc="-5" dirty="0"/>
              <a:t>e</a:t>
            </a:r>
            <a:r>
              <a:rPr sz="3600" spc="175" dirty="0"/>
              <a:t>renc</a:t>
            </a:r>
            <a:r>
              <a:rPr sz="3600" spc="165" dirty="0"/>
              <a:t>e</a:t>
            </a:r>
            <a:r>
              <a:rPr sz="3600" spc="160" dirty="0"/>
              <a:t>s</a:t>
            </a:r>
          </a:p>
        </p:txBody>
      </p:sp>
      <p:sp>
        <p:nvSpPr>
          <p:cNvPr id="3" name="object 3"/>
          <p:cNvSpPr txBox="1"/>
          <p:nvPr/>
        </p:nvSpPr>
        <p:spPr>
          <a:xfrm>
            <a:off x="703386" y="1513528"/>
            <a:ext cx="10999176" cy="4631396"/>
          </a:xfrm>
          <a:prstGeom prst="rect">
            <a:avLst/>
          </a:prstGeom>
        </p:spPr>
        <p:txBody>
          <a:bodyPr vert="horz" wrap="square" lIns="0" tIns="12065" rIns="0" bIns="0" rtlCol="0">
            <a:spAutoFit/>
          </a:bodyPr>
          <a:lstStyle/>
          <a:p>
            <a:pPr marL="355591" marR="8254" indent="-342891" algn="just">
              <a:spcBef>
                <a:spcPts val="95"/>
              </a:spcBef>
              <a:buSzPct val="112500"/>
              <a:buFont typeface="Arial"/>
              <a:buChar char="•"/>
              <a:tabLst>
                <a:tab pos="355591" algn="l"/>
              </a:tabLst>
            </a:pPr>
            <a:r>
              <a:rPr sz="1400" spc="15" dirty="0">
                <a:latin typeface="Times New Roman"/>
                <a:cs typeface="Times New Roman"/>
              </a:rPr>
              <a:t>[1]. </a:t>
            </a:r>
            <a:r>
              <a:rPr sz="1400" spc="-105" dirty="0">
                <a:latin typeface="Times New Roman"/>
                <a:cs typeface="Times New Roman"/>
              </a:rPr>
              <a:t>J. </a:t>
            </a:r>
            <a:r>
              <a:rPr sz="1400" spc="-11" dirty="0">
                <a:latin typeface="Times New Roman"/>
                <a:cs typeface="Times New Roman"/>
              </a:rPr>
              <a:t>Bang, </a:t>
            </a:r>
            <a:r>
              <a:rPr sz="1400" spc="-65" dirty="0">
                <a:latin typeface="Times New Roman"/>
                <a:cs typeface="Times New Roman"/>
              </a:rPr>
              <a:t>H. </a:t>
            </a:r>
            <a:r>
              <a:rPr sz="1400" spc="-5" dirty="0">
                <a:latin typeface="Times New Roman"/>
                <a:cs typeface="Times New Roman"/>
              </a:rPr>
              <a:t>Noh, </a:t>
            </a:r>
            <a:r>
              <a:rPr sz="1400" spc="-160" dirty="0">
                <a:latin typeface="Times New Roman"/>
                <a:cs typeface="Times New Roman"/>
              </a:rPr>
              <a:t>Y. </a:t>
            </a:r>
            <a:r>
              <a:rPr sz="1400" spc="-20" dirty="0">
                <a:latin typeface="Times New Roman"/>
                <a:cs typeface="Times New Roman"/>
              </a:rPr>
              <a:t>Kim </a:t>
            </a:r>
            <a:r>
              <a:rPr sz="1400" spc="75" dirty="0">
                <a:latin typeface="Times New Roman"/>
                <a:cs typeface="Times New Roman"/>
              </a:rPr>
              <a:t>and </a:t>
            </a:r>
            <a:r>
              <a:rPr sz="1400" spc="-131" dirty="0">
                <a:latin typeface="Times New Roman"/>
                <a:cs typeface="Times New Roman"/>
              </a:rPr>
              <a:t>G. </a:t>
            </a:r>
            <a:r>
              <a:rPr sz="1400" spc="-125" dirty="0">
                <a:latin typeface="Times New Roman"/>
                <a:cs typeface="Times New Roman"/>
              </a:rPr>
              <a:t>G. </a:t>
            </a:r>
            <a:r>
              <a:rPr sz="1400" spc="-20" dirty="0">
                <a:latin typeface="Times New Roman"/>
                <a:cs typeface="Times New Roman"/>
              </a:rPr>
              <a:t>Lee, </a:t>
            </a:r>
            <a:r>
              <a:rPr sz="1400" spc="35" dirty="0">
                <a:latin typeface="Times New Roman"/>
                <a:cs typeface="Times New Roman"/>
              </a:rPr>
              <a:t>"Example-based </a:t>
            </a:r>
            <a:r>
              <a:rPr sz="1400" spc="60" dirty="0">
                <a:latin typeface="Times New Roman"/>
                <a:cs typeface="Times New Roman"/>
              </a:rPr>
              <a:t>chat-oriented </a:t>
            </a:r>
            <a:r>
              <a:rPr sz="1400" spc="40" dirty="0">
                <a:latin typeface="Times New Roman"/>
                <a:cs typeface="Times New Roman"/>
              </a:rPr>
              <a:t>dialogue </a:t>
            </a:r>
            <a:r>
              <a:rPr sz="1400" spc="60" dirty="0">
                <a:latin typeface="Times New Roman"/>
                <a:cs typeface="Times New Roman"/>
              </a:rPr>
              <a:t>system  with personalized </a:t>
            </a:r>
            <a:r>
              <a:rPr sz="1400" spc="51" dirty="0">
                <a:latin typeface="Times New Roman"/>
                <a:cs typeface="Times New Roman"/>
              </a:rPr>
              <a:t>long-term </a:t>
            </a:r>
            <a:r>
              <a:rPr sz="1400" spc="40" dirty="0">
                <a:latin typeface="Times New Roman"/>
                <a:cs typeface="Times New Roman"/>
              </a:rPr>
              <a:t>memory," </a:t>
            </a:r>
            <a:r>
              <a:rPr sz="1400" spc="80" dirty="0">
                <a:latin typeface="Times New Roman"/>
                <a:cs typeface="Times New Roman"/>
              </a:rPr>
              <a:t>2015 </a:t>
            </a:r>
            <a:r>
              <a:rPr sz="1400" spc="55" dirty="0">
                <a:latin typeface="Times New Roman"/>
                <a:cs typeface="Times New Roman"/>
              </a:rPr>
              <a:t>International </a:t>
            </a:r>
            <a:r>
              <a:rPr sz="1400" spc="31" dirty="0">
                <a:latin typeface="Times New Roman"/>
                <a:cs typeface="Times New Roman"/>
              </a:rPr>
              <a:t>Conference </a:t>
            </a:r>
            <a:r>
              <a:rPr sz="1400" spc="65" dirty="0">
                <a:latin typeface="Times New Roman"/>
                <a:cs typeface="Times New Roman"/>
              </a:rPr>
              <a:t>on </a:t>
            </a:r>
            <a:r>
              <a:rPr sz="1400" spc="-40" dirty="0">
                <a:latin typeface="Times New Roman"/>
                <a:cs typeface="Times New Roman"/>
              </a:rPr>
              <a:t>Big </a:t>
            </a:r>
            <a:r>
              <a:rPr sz="1400" spc="35" dirty="0">
                <a:latin typeface="Times New Roman"/>
                <a:cs typeface="Times New Roman"/>
              </a:rPr>
              <a:t>Data </a:t>
            </a:r>
            <a:r>
              <a:rPr sz="1400" spc="75" dirty="0">
                <a:latin typeface="Times New Roman"/>
                <a:cs typeface="Times New Roman"/>
              </a:rPr>
              <a:t>and  </a:t>
            </a:r>
            <a:r>
              <a:rPr sz="1400" spc="51" dirty="0">
                <a:latin typeface="Times New Roman"/>
                <a:cs typeface="Times New Roman"/>
              </a:rPr>
              <a:t>Smart </a:t>
            </a:r>
            <a:r>
              <a:rPr sz="1400" spc="31" dirty="0">
                <a:latin typeface="Times New Roman"/>
                <a:cs typeface="Times New Roman"/>
              </a:rPr>
              <a:t>Computing </a:t>
            </a:r>
            <a:r>
              <a:rPr sz="1400" spc="-55" dirty="0">
                <a:latin typeface="Times New Roman"/>
                <a:cs typeface="Times New Roman"/>
              </a:rPr>
              <a:t>(BIGCOMP), </a:t>
            </a:r>
            <a:r>
              <a:rPr sz="1400" spc="-20" dirty="0">
                <a:latin typeface="Times New Roman"/>
                <a:cs typeface="Times New Roman"/>
              </a:rPr>
              <a:t>Jeju,</a:t>
            </a:r>
            <a:r>
              <a:rPr sz="1400" spc="-165" dirty="0">
                <a:latin typeface="Times New Roman"/>
                <a:cs typeface="Times New Roman"/>
              </a:rPr>
              <a:t> </a:t>
            </a:r>
            <a:r>
              <a:rPr sz="1400" spc="51" dirty="0">
                <a:latin typeface="Times New Roman"/>
                <a:cs typeface="Times New Roman"/>
              </a:rPr>
              <a:t>2015.</a:t>
            </a:r>
            <a:endParaRPr lang="en-IN" sz="1400" spc="51" dirty="0">
              <a:latin typeface="Times New Roman"/>
              <a:cs typeface="Times New Roman"/>
            </a:endParaRPr>
          </a:p>
          <a:p>
            <a:pPr marL="355591" marR="8254" indent="-342891" algn="just">
              <a:spcBef>
                <a:spcPts val="95"/>
              </a:spcBef>
              <a:buSzPct val="112500"/>
              <a:buFont typeface="Arial"/>
              <a:buChar char="•"/>
              <a:tabLst>
                <a:tab pos="355591" algn="l"/>
              </a:tabLst>
            </a:pPr>
            <a:endParaRPr sz="1400" dirty="0">
              <a:latin typeface="Times New Roman"/>
              <a:cs typeface="Times New Roman"/>
            </a:endParaRPr>
          </a:p>
          <a:p>
            <a:pPr marL="355591" marR="7620" indent="-342891" algn="just">
              <a:spcBef>
                <a:spcPts val="400"/>
              </a:spcBef>
              <a:buSzPct val="112500"/>
              <a:buFont typeface="Arial"/>
              <a:buChar char="•"/>
              <a:tabLst>
                <a:tab pos="400041" algn="l"/>
              </a:tabLst>
            </a:pPr>
            <a:r>
              <a:rPr sz="1400" dirty="0"/>
              <a:t>	</a:t>
            </a:r>
            <a:r>
              <a:rPr sz="1400" spc="15" dirty="0">
                <a:latin typeface="Times New Roman"/>
                <a:cs typeface="Times New Roman"/>
              </a:rPr>
              <a:t>[2]. </a:t>
            </a:r>
            <a:r>
              <a:rPr sz="1400" spc="-65" dirty="0">
                <a:latin typeface="Times New Roman"/>
                <a:cs typeface="Times New Roman"/>
              </a:rPr>
              <a:t>E. </a:t>
            </a:r>
            <a:r>
              <a:rPr sz="1400" spc="31" dirty="0">
                <a:latin typeface="Times New Roman"/>
                <a:cs typeface="Times New Roman"/>
              </a:rPr>
              <a:t>Haller </a:t>
            </a:r>
            <a:r>
              <a:rPr sz="1400" spc="80" dirty="0">
                <a:latin typeface="Times New Roman"/>
                <a:cs typeface="Times New Roman"/>
              </a:rPr>
              <a:t>and </a:t>
            </a:r>
            <a:r>
              <a:rPr sz="1400" spc="-55" dirty="0">
                <a:latin typeface="Times New Roman"/>
                <a:cs typeface="Times New Roman"/>
              </a:rPr>
              <a:t>T. </a:t>
            </a:r>
            <a:r>
              <a:rPr sz="1400" spc="35" dirty="0">
                <a:latin typeface="Times New Roman"/>
                <a:cs typeface="Times New Roman"/>
              </a:rPr>
              <a:t>Rebedea, </a:t>
            </a:r>
            <a:r>
              <a:rPr sz="1400" spc="15" dirty="0">
                <a:latin typeface="Times New Roman"/>
                <a:cs typeface="Times New Roman"/>
              </a:rPr>
              <a:t>"Designing </a:t>
            </a:r>
            <a:r>
              <a:rPr sz="1400" spc="65" dirty="0">
                <a:latin typeface="Times New Roman"/>
                <a:cs typeface="Times New Roman"/>
              </a:rPr>
              <a:t>a </a:t>
            </a:r>
            <a:r>
              <a:rPr sz="1400" spc="35" dirty="0">
                <a:latin typeface="Times New Roman"/>
                <a:cs typeface="Times New Roman"/>
              </a:rPr>
              <a:t>Chat-bot </a:t>
            </a:r>
            <a:r>
              <a:rPr sz="1400" spc="80" dirty="0">
                <a:latin typeface="Times New Roman"/>
                <a:cs typeface="Times New Roman"/>
              </a:rPr>
              <a:t>that </a:t>
            </a:r>
            <a:r>
              <a:rPr sz="1400" spc="40" dirty="0">
                <a:latin typeface="Times New Roman"/>
                <a:cs typeface="Times New Roman"/>
              </a:rPr>
              <a:t>Simulates </a:t>
            </a:r>
            <a:r>
              <a:rPr sz="1400" spc="75" dirty="0">
                <a:latin typeface="Times New Roman"/>
                <a:cs typeface="Times New Roman"/>
              </a:rPr>
              <a:t>an </a:t>
            </a:r>
            <a:r>
              <a:rPr sz="1400" spc="31" dirty="0">
                <a:latin typeface="Times New Roman"/>
                <a:cs typeface="Times New Roman"/>
              </a:rPr>
              <a:t>Historical  </a:t>
            </a:r>
            <a:r>
              <a:rPr sz="1400" spc="15" dirty="0">
                <a:latin typeface="Times New Roman"/>
                <a:cs typeface="Times New Roman"/>
              </a:rPr>
              <a:t>Figure,"</a:t>
            </a:r>
            <a:r>
              <a:rPr sz="1400" spc="-35" dirty="0">
                <a:latin typeface="Times New Roman"/>
                <a:cs typeface="Times New Roman"/>
              </a:rPr>
              <a:t> </a:t>
            </a:r>
            <a:r>
              <a:rPr sz="1400" spc="80" dirty="0">
                <a:latin typeface="Times New Roman"/>
                <a:cs typeface="Times New Roman"/>
              </a:rPr>
              <a:t>2013</a:t>
            </a:r>
            <a:r>
              <a:rPr sz="1400" spc="-31" dirty="0">
                <a:latin typeface="Times New Roman"/>
                <a:cs typeface="Times New Roman"/>
              </a:rPr>
              <a:t> </a:t>
            </a:r>
            <a:r>
              <a:rPr sz="1400" spc="80" dirty="0">
                <a:latin typeface="Times New Roman"/>
                <a:cs typeface="Times New Roman"/>
              </a:rPr>
              <a:t>19th</a:t>
            </a:r>
            <a:r>
              <a:rPr sz="1400" spc="-20" dirty="0">
                <a:latin typeface="Times New Roman"/>
                <a:cs typeface="Times New Roman"/>
              </a:rPr>
              <a:t> </a:t>
            </a:r>
            <a:r>
              <a:rPr sz="1400" spc="55" dirty="0">
                <a:latin typeface="Times New Roman"/>
                <a:cs typeface="Times New Roman"/>
              </a:rPr>
              <a:t>International</a:t>
            </a:r>
            <a:r>
              <a:rPr sz="1400" spc="-20" dirty="0">
                <a:latin typeface="Times New Roman"/>
                <a:cs typeface="Times New Roman"/>
              </a:rPr>
              <a:t> </a:t>
            </a:r>
            <a:r>
              <a:rPr sz="1400" spc="31" dirty="0">
                <a:latin typeface="Times New Roman"/>
                <a:cs typeface="Times New Roman"/>
              </a:rPr>
              <a:t>Conference</a:t>
            </a:r>
            <a:r>
              <a:rPr sz="1400" spc="-40" dirty="0">
                <a:latin typeface="Times New Roman"/>
                <a:cs typeface="Times New Roman"/>
              </a:rPr>
              <a:t> </a:t>
            </a:r>
            <a:r>
              <a:rPr sz="1400" spc="65" dirty="0">
                <a:latin typeface="Times New Roman"/>
                <a:cs typeface="Times New Roman"/>
              </a:rPr>
              <a:t>on</a:t>
            </a:r>
            <a:r>
              <a:rPr sz="1400" spc="-35" dirty="0">
                <a:latin typeface="Times New Roman"/>
                <a:cs typeface="Times New Roman"/>
              </a:rPr>
              <a:t> </a:t>
            </a:r>
            <a:r>
              <a:rPr sz="1400" spc="31" dirty="0">
                <a:latin typeface="Times New Roman"/>
                <a:cs typeface="Times New Roman"/>
              </a:rPr>
              <a:t>Control</a:t>
            </a:r>
            <a:r>
              <a:rPr sz="1400" spc="-35" dirty="0">
                <a:latin typeface="Times New Roman"/>
                <a:cs typeface="Times New Roman"/>
              </a:rPr>
              <a:t> </a:t>
            </a:r>
            <a:r>
              <a:rPr sz="1400" spc="40" dirty="0">
                <a:latin typeface="Times New Roman"/>
                <a:cs typeface="Times New Roman"/>
              </a:rPr>
              <a:t>Systems</a:t>
            </a:r>
            <a:r>
              <a:rPr sz="1400" spc="-20" dirty="0">
                <a:latin typeface="Times New Roman"/>
                <a:cs typeface="Times New Roman"/>
              </a:rPr>
              <a:t> </a:t>
            </a:r>
            <a:r>
              <a:rPr sz="1400" spc="75" dirty="0">
                <a:latin typeface="Times New Roman"/>
                <a:cs typeface="Times New Roman"/>
              </a:rPr>
              <a:t>and</a:t>
            </a:r>
            <a:r>
              <a:rPr sz="1400" spc="-15" dirty="0">
                <a:latin typeface="Times New Roman"/>
                <a:cs typeface="Times New Roman"/>
              </a:rPr>
              <a:t> </a:t>
            </a:r>
            <a:r>
              <a:rPr sz="1400" spc="51" dirty="0">
                <a:latin typeface="Times New Roman"/>
                <a:cs typeface="Times New Roman"/>
              </a:rPr>
              <a:t>Computer</a:t>
            </a:r>
            <a:r>
              <a:rPr sz="1400" spc="-25" dirty="0">
                <a:latin typeface="Times New Roman"/>
                <a:cs typeface="Times New Roman"/>
              </a:rPr>
              <a:t> </a:t>
            </a:r>
            <a:r>
              <a:rPr sz="1400" dirty="0">
                <a:latin typeface="Times New Roman"/>
                <a:cs typeface="Times New Roman"/>
              </a:rPr>
              <a:t>Science,  </a:t>
            </a:r>
            <a:r>
              <a:rPr sz="1400" spc="40" dirty="0">
                <a:latin typeface="Times New Roman"/>
                <a:cs typeface="Times New Roman"/>
              </a:rPr>
              <a:t>Bucharest,</a:t>
            </a:r>
            <a:r>
              <a:rPr sz="1400" spc="-40" dirty="0">
                <a:latin typeface="Times New Roman"/>
                <a:cs typeface="Times New Roman"/>
              </a:rPr>
              <a:t> </a:t>
            </a:r>
            <a:r>
              <a:rPr sz="1400" spc="51" dirty="0">
                <a:latin typeface="Times New Roman"/>
                <a:cs typeface="Times New Roman"/>
              </a:rPr>
              <a:t>2013.</a:t>
            </a:r>
            <a:endParaRPr lang="en-IN" sz="1400" spc="51" dirty="0">
              <a:latin typeface="Times New Roman"/>
              <a:cs typeface="Times New Roman"/>
            </a:endParaRPr>
          </a:p>
          <a:p>
            <a:pPr marL="355591" marR="7620" indent="-342891" algn="just">
              <a:spcBef>
                <a:spcPts val="400"/>
              </a:spcBef>
              <a:buSzPct val="112500"/>
              <a:buFont typeface="Arial"/>
              <a:buChar char="•"/>
              <a:tabLst>
                <a:tab pos="400041" algn="l"/>
              </a:tabLst>
            </a:pPr>
            <a:endParaRPr sz="1400" dirty="0">
              <a:latin typeface="Times New Roman"/>
              <a:cs typeface="Times New Roman"/>
            </a:endParaRPr>
          </a:p>
          <a:p>
            <a:pPr marL="399405" indent="-387341" algn="just">
              <a:spcBef>
                <a:spcPts val="409"/>
              </a:spcBef>
              <a:buSzPct val="112500"/>
              <a:buFont typeface="Arial"/>
              <a:buChar char="•"/>
              <a:tabLst>
                <a:tab pos="400041" algn="l"/>
              </a:tabLst>
            </a:pPr>
            <a:r>
              <a:rPr sz="1400" spc="15" dirty="0">
                <a:latin typeface="Times New Roman"/>
                <a:cs typeface="Times New Roman"/>
              </a:rPr>
              <a:t>[3]. </a:t>
            </a:r>
            <a:r>
              <a:rPr sz="1400" spc="-91" dirty="0">
                <a:latin typeface="Times New Roman"/>
                <a:cs typeface="Times New Roman"/>
              </a:rPr>
              <a:t>S. </a:t>
            </a:r>
            <a:r>
              <a:rPr sz="1400" spc="-105" dirty="0">
                <a:latin typeface="Times New Roman"/>
                <a:cs typeface="Times New Roman"/>
              </a:rPr>
              <a:t>J. </a:t>
            </a:r>
            <a:r>
              <a:rPr sz="1400" spc="80" dirty="0">
                <a:latin typeface="Times New Roman"/>
                <a:cs typeface="Times New Roman"/>
              </a:rPr>
              <a:t>du </a:t>
            </a:r>
            <a:r>
              <a:rPr sz="1400" spc="35" dirty="0">
                <a:latin typeface="Times New Roman"/>
                <a:cs typeface="Times New Roman"/>
              </a:rPr>
              <a:t>Preez, </a:t>
            </a:r>
            <a:r>
              <a:rPr sz="1400" spc="-51" dirty="0">
                <a:latin typeface="Times New Roman"/>
                <a:cs typeface="Times New Roman"/>
              </a:rPr>
              <a:t>M.Lall </a:t>
            </a:r>
            <a:r>
              <a:rPr sz="1400" spc="75" dirty="0">
                <a:latin typeface="Times New Roman"/>
                <a:cs typeface="Times New Roman"/>
              </a:rPr>
              <a:t>and </a:t>
            </a:r>
            <a:r>
              <a:rPr sz="1400" spc="-91" dirty="0">
                <a:latin typeface="Times New Roman"/>
                <a:cs typeface="Times New Roman"/>
              </a:rPr>
              <a:t>S. </a:t>
            </a:r>
            <a:r>
              <a:rPr sz="1400" spc="11" dirty="0">
                <a:latin typeface="Times New Roman"/>
                <a:cs typeface="Times New Roman"/>
              </a:rPr>
              <a:t>Sinha, </a:t>
            </a:r>
            <a:r>
              <a:rPr sz="1400" spc="-35" dirty="0">
                <a:latin typeface="Times New Roman"/>
                <a:cs typeface="Times New Roman"/>
              </a:rPr>
              <a:t>"An </a:t>
            </a:r>
            <a:r>
              <a:rPr sz="1400" spc="40" dirty="0">
                <a:latin typeface="Times New Roman"/>
                <a:cs typeface="Times New Roman"/>
              </a:rPr>
              <a:t>intelligent </a:t>
            </a:r>
            <a:r>
              <a:rPr sz="1400" spc="71" dirty="0">
                <a:latin typeface="Times New Roman"/>
                <a:cs typeface="Times New Roman"/>
              </a:rPr>
              <a:t>web </a:t>
            </a:r>
            <a:r>
              <a:rPr sz="1400" spc="65" dirty="0">
                <a:latin typeface="Times New Roman"/>
                <a:cs typeface="Times New Roman"/>
              </a:rPr>
              <a:t>based </a:t>
            </a:r>
            <a:r>
              <a:rPr sz="1400" spc="20" dirty="0">
                <a:latin typeface="Times New Roman"/>
                <a:cs typeface="Times New Roman"/>
              </a:rPr>
              <a:t>voice </a:t>
            </a:r>
            <a:r>
              <a:rPr sz="1400" spc="60" dirty="0">
                <a:latin typeface="Times New Roman"/>
                <a:cs typeface="Times New Roman"/>
              </a:rPr>
              <a:t>chat</a:t>
            </a:r>
            <a:r>
              <a:rPr sz="1400" spc="-35" dirty="0">
                <a:latin typeface="Times New Roman"/>
                <a:cs typeface="Times New Roman"/>
              </a:rPr>
              <a:t> </a:t>
            </a:r>
            <a:r>
              <a:rPr sz="1400" spc="20" dirty="0">
                <a:latin typeface="Times New Roman"/>
                <a:cs typeface="Times New Roman"/>
              </a:rPr>
              <a:t>bot,"</a:t>
            </a:r>
            <a:endParaRPr sz="1400" dirty="0">
              <a:latin typeface="Times New Roman"/>
              <a:cs typeface="Times New Roman"/>
            </a:endParaRPr>
          </a:p>
          <a:p>
            <a:pPr marL="355591" algn="just"/>
            <a:r>
              <a:rPr sz="1400" spc="-105" dirty="0">
                <a:latin typeface="Times New Roman"/>
                <a:cs typeface="Times New Roman"/>
              </a:rPr>
              <a:t>EUROCON </a:t>
            </a:r>
            <a:r>
              <a:rPr sz="1400" spc="51" dirty="0">
                <a:latin typeface="Times New Roman"/>
                <a:cs typeface="Times New Roman"/>
              </a:rPr>
              <a:t>2009, </a:t>
            </a:r>
            <a:r>
              <a:rPr sz="1400" spc="-105" dirty="0">
                <a:latin typeface="Times New Roman"/>
                <a:cs typeface="Times New Roman"/>
              </a:rPr>
              <a:t>EUROCON </a:t>
            </a:r>
            <a:r>
              <a:rPr sz="1400" spc="45" dirty="0">
                <a:latin typeface="Times New Roman"/>
                <a:cs typeface="Times New Roman"/>
              </a:rPr>
              <a:t>'09. </a:t>
            </a:r>
            <a:r>
              <a:rPr sz="1400" spc="-55" dirty="0">
                <a:latin typeface="Times New Roman"/>
                <a:cs typeface="Times New Roman"/>
              </a:rPr>
              <a:t>IEEE, </a:t>
            </a:r>
            <a:r>
              <a:rPr sz="1400" spc="-31" dirty="0">
                <a:latin typeface="Times New Roman"/>
                <a:cs typeface="Times New Roman"/>
              </a:rPr>
              <a:t>St. </a:t>
            </a:r>
            <a:r>
              <a:rPr sz="1400" spc="-5" dirty="0">
                <a:latin typeface="Times New Roman"/>
                <a:cs typeface="Times New Roman"/>
              </a:rPr>
              <a:t>- </a:t>
            </a:r>
            <a:r>
              <a:rPr sz="1400" spc="55" dirty="0">
                <a:latin typeface="Times New Roman"/>
                <a:cs typeface="Times New Roman"/>
              </a:rPr>
              <a:t>Petersburg,</a:t>
            </a:r>
            <a:r>
              <a:rPr sz="1400" spc="-151" dirty="0">
                <a:latin typeface="Times New Roman"/>
                <a:cs typeface="Times New Roman"/>
              </a:rPr>
              <a:t> </a:t>
            </a:r>
            <a:r>
              <a:rPr sz="1400" spc="51" dirty="0">
                <a:latin typeface="Times New Roman"/>
                <a:cs typeface="Times New Roman"/>
              </a:rPr>
              <a:t>2009.</a:t>
            </a:r>
            <a:endParaRPr lang="en-IN" sz="1400" spc="51" dirty="0">
              <a:latin typeface="Times New Roman"/>
              <a:cs typeface="Times New Roman"/>
            </a:endParaRPr>
          </a:p>
          <a:p>
            <a:pPr marL="355591" algn="just"/>
            <a:endParaRPr sz="1400" dirty="0">
              <a:latin typeface="Times New Roman"/>
              <a:cs typeface="Times New Roman"/>
            </a:endParaRPr>
          </a:p>
          <a:p>
            <a:pPr marL="355591" marR="6351" indent="-342891" algn="just">
              <a:spcBef>
                <a:spcPts val="395"/>
              </a:spcBef>
              <a:buSzPct val="112500"/>
              <a:buFont typeface="Arial"/>
              <a:buChar char="•"/>
              <a:tabLst>
                <a:tab pos="400041" algn="l"/>
              </a:tabLst>
            </a:pPr>
            <a:r>
              <a:rPr sz="1400" dirty="0"/>
              <a:t>	</a:t>
            </a:r>
            <a:r>
              <a:rPr sz="1400" spc="15" dirty="0">
                <a:latin typeface="Times New Roman"/>
                <a:cs typeface="Times New Roman"/>
              </a:rPr>
              <a:t>[4].</a:t>
            </a:r>
            <a:r>
              <a:rPr sz="1400" spc="-35" dirty="0">
                <a:latin typeface="Times New Roman"/>
                <a:cs typeface="Times New Roman"/>
              </a:rPr>
              <a:t> </a:t>
            </a:r>
            <a:r>
              <a:rPr lang="en-IN" sz="1400" dirty="0">
                <a:latin typeface="Cambria Math" panose="02040503050406030204" pitchFamily="18" charset="0"/>
                <a:ea typeface="Cambria Math" panose="02040503050406030204" pitchFamily="18" charset="0"/>
              </a:rPr>
              <a:t>Bayu Setiaji  and  Ferry Wahyu Wibowo IEEE paper- </a:t>
            </a:r>
            <a:r>
              <a:rPr lang="en-IN"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Chatbot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Using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A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Knowledge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in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Database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Human-to-Machine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Conversation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Modeling. 2016.</a:t>
            </a:r>
          </a:p>
          <a:p>
            <a:pPr marL="355591" marR="6351" indent="-342891" algn="just">
              <a:spcBef>
                <a:spcPts val="395"/>
              </a:spcBef>
              <a:buSzPct val="112500"/>
              <a:buFont typeface="Arial"/>
              <a:buChar char="•"/>
              <a:tabLst>
                <a:tab pos="400041" algn="l"/>
              </a:tabLst>
            </a:pPr>
            <a:endParaRPr lang="en-IN" sz="1400" spc="-35" dirty="0">
              <a:latin typeface="Cambria Math" panose="02040503050406030204" pitchFamily="18" charset="0"/>
              <a:ea typeface="Cambria Math" panose="02040503050406030204" pitchFamily="18" charset="0"/>
              <a:cs typeface="Times New Roman"/>
            </a:endParaRPr>
          </a:p>
          <a:p>
            <a:pPr marL="355591" marR="6351" indent="-342891" algn="just">
              <a:spcBef>
                <a:spcPts val="395"/>
              </a:spcBef>
              <a:buSzPct val="112500"/>
              <a:buFont typeface="Arial"/>
              <a:buChar char="•"/>
              <a:tabLst>
                <a:tab pos="400041" algn="l"/>
              </a:tabLst>
            </a:pPr>
            <a:r>
              <a:rPr sz="1400" spc="15" dirty="0">
                <a:latin typeface="Times New Roman"/>
                <a:cs typeface="Times New Roman"/>
              </a:rPr>
              <a:t>[5]. </a:t>
            </a:r>
            <a:r>
              <a:rPr lang="en-US" sz="1400" dirty="0">
                <a:latin typeface="Cambria Math" panose="02040503050406030204" pitchFamily="18" charset="0"/>
                <a:ea typeface="Cambria Math" panose="02040503050406030204" pitchFamily="18" charset="0"/>
              </a:rPr>
              <a:t>Chatbot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Using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Gated End-to-End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Memory Networks-- Jincy Susan Thomas1, </a:t>
            </a:r>
            <a:r>
              <a:rPr lang="en-US" sz="1400" dirty="0">
                <a:solidFill>
                  <a:schemeClr val="bg1"/>
                </a:solidFill>
                <a:latin typeface="Cambria Math" panose="02040503050406030204" pitchFamily="18" charset="0"/>
                <a:ea typeface="Cambria Math" panose="02040503050406030204" pitchFamily="18" charset="0"/>
              </a:rPr>
              <a:t>i</a:t>
            </a:r>
            <a:r>
              <a:rPr lang="en-US" sz="1400" dirty="0">
                <a:latin typeface="Cambria Math" panose="02040503050406030204" pitchFamily="18" charset="0"/>
                <a:ea typeface="Cambria Math" panose="02040503050406030204" pitchFamily="18" charset="0"/>
              </a:rPr>
              <a:t>Seena Thomas2 </a:t>
            </a:r>
            <a:r>
              <a:rPr lang="en-US" sz="1400" spc="85" dirty="0">
                <a:latin typeface="Cambria Math" panose="02040503050406030204" pitchFamily="18" charset="0"/>
                <a:ea typeface="Cambria Math" panose="02040503050406030204" pitchFamily="18" charset="0"/>
                <a:cs typeface="Times New Roman"/>
              </a:rPr>
              <a:t>-3</a:t>
            </a:r>
            <a:r>
              <a:rPr lang="en-US" sz="1400" spc="85" baseline="30000" dirty="0">
                <a:latin typeface="Cambria Math" panose="02040503050406030204" pitchFamily="18" charset="0"/>
                <a:ea typeface="Cambria Math" panose="02040503050406030204" pitchFamily="18" charset="0"/>
                <a:cs typeface="Times New Roman"/>
              </a:rPr>
              <a:t>rd</a:t>
            </a:r>
            <a:r>
              <a:rPr lang="en-US" sz="1400" spc="85" dirty="0">
                <a:latin typeface="Cambria Math" panose="02040503050406030204" pitchFamily="18" charset="0"/>
                <a:ea typeface="Cambria Math" panose="02040503050406030204" pitchFamily="18" charset="0"/>
                <a:cs typeface="Times New Roman"/>
              </a:rPr>
              <a:t> March 2018. (IRJET)</a:t>
            </a:r>
          </a:p>
          <a:p>
            <a:pPr marL="355591" marR="6351" indent="-342891" algn="just">
              <a:spcBef>
                <a:spcPts val="395"/>
              </a:spcBef>
              <a:buSzPct val="112500"/>
              <a:buFont typeface="Arial"/>
              <a:buChar char="•"/>
              <a:tabLst>
                <a:tab pos="400041" algn="l"/>
              </a:tabLst>
            </a:pPr>
            <a:endParaRPr sz="1400" dirty="0">
              <a:latin typeface="Cambria Math" panose="02040503050406030204" pitchFamily="18" charset="0"/>
              <a:ea typeface="Cambria Math" panose="02040503050406030204" pitchFamily="18" charset="0"/>
              <a:cs typeface="Times New Roman"/>
            </a:endParaRPr>
          </a:p>
          <a:p>
            <a:pPr marL="355591" marR="6351" indent="-342891" algn="just">
              <a:spcBef>
                <a:spcPts val="409"/>
              </a:spcBef>
              <a:buSzPct val="112500"/>
              <a:buFont typeface="Arial"/>
              <a:buChar char="•"/>
              <a:tabLst>
                <a:tab pos="355591" algn="l"/>
              </a:tabLst>
            </a:pPr>
            <a:r>
              <a:rPr sz="1400" spc="31" dirty="0">
                <a:latin typeface="Cambria Math" panose="02040503050406030204" pitchFamily="18" charset="0"/>
                <a:ea typeface="Cambria Math" panose="02040503050406030204" pitchFamily="18" charset="0"/>
                <a:cs typeface="Times New Roman"/>
              </a:rPr>
              <a:t>[6].Weizenbaum, </a:t>
            </a:r>
            <a:r>
              <a:rPr sz="1400" spc="35" dirty="0">
                <a:latin typeface="Cambria Math" panose="02040503050406030204" pitchFamily="18" charset="0"/>
                <a:ea typeface="Cambria Math" panose="02040503050406030204" pitchFamily="18" charset="0"/>
                <a:cs typeface="Times New Roman"/>
              </a:rPr>
              <a:t>Jose</a:t>
            </a:r>
            <a:r>
              <a:rPr sz="1400" spc="35" dirty="0">
                <a:latin typeface="Times New Roman"/>
                <a:cs typeface="Times New Roman"/>
              </a:rPr>
              <a:t>ph </a:t>
            </a:r>
            <a:r>
              <a:rPr sz="1400" spc="60" dirty="0">
                <a:latin typeface="Times New Roman"/>
                <a:cs typeface="Times New Roman"/>
              </a:rPr>
              <a:t>(January1966), </a:t>
            </a:r>
            <a:r>
              <a:rPr sz="1400" spc="-100" dirty="0">
                <a:latin typeface="Times New Roman"/>
                <a:cs typeface="Times New Roman"/>
              </a:rPr>
              <a:t>LIZA—A </a:t>
            </a:r>
            <a:r>
              <a:rPr sz="1400" spc="51" dirty="0">
                <a:latin typeface="Times New Roman"/>
                <a:cs typeface="Times New Roman"/>
              </a:rPr>
              <a:t>Computer </a:t>
            </a:r>
            <a:r>
              <a:rPr sz="1400" spc="65" dirty="0">
                <a:latin typeface="Times New Roman"/>
                <a:cs typeface="Times New Roman"/>
              </a:rPr>
              <a:t>Program </a:t>
            </a:r>
            <a:r>
              <a:rPr sz="1400" spc="45" dirty="0">
                <a:latin typeface="Times New Roman"/>
                <a:cs typeface="Times New Roman"/>
              </a:rPr>
              <a:t>For </a:t>
            </a:r>
            <a:r>
              <a:rPr sz="1400" spc="75" dirty="0">
                <a:latin typeface="Times New Roman"/>
                <a:cs typeface="Times New Roman"/>
              </a:rPr>
              <a:t>the </a:t>
            </a:r>
            <a:r>
              <a:rPr sz="1400" spc="31" dirty="0">
                <a:latin typeface="Times New Roman"/>
                <a:cs typeface="Times New Roman"/>
              </a:rPr>
              <a:t>Study </a:t>
            </a:r>
            <a:r>
              <a:rPr sz="1400" spc="11" dirty="0">
                <a:latin typeface="Times New Roman"/>
                <a:cs typeface="Times New Roman"/>
              </a:rPr>
              <a:t>of  </a:t>
            </a:r>
            <a:r>
              <a:rPr sz="1400" spc="45" dirty="0">
                <a:latin typeface="Times New Roman"/>
                <a:cs typeface="Times New Roman"/>
              </a:rPr>
              <a:t>Natural </a:t>
            </a:r>
            <a:r>
              <a:rPr sz="1400" spc="25" dirty="0">
                <a:latin typeface="Times New Roman"/>
                <a:cs typeface="Times New Roman"/>
              </a:rPr>
              <a:t>Language </a:t>
            </a:r>
            <a:r>
              <a:rPr sz="1400" spc="35" dirty="0">
                <a:latin typeface="Times New Roman"/>
                <a:cs typeface="Times New Roman"/>
              </a:rPr>
              <a:t>Communication </a:t>
            </a:r>
            <a:r>
              <a:rPr sz="1400" spc="75" dirty="0">
                <a:latin typeface="Times New Roman"/>
                <a:cs typeface="Times New Roman"/>
              </a:rPr>
              <a:t>between </a:t>
            </a:r>
            <a:r>
              <a:rPr sz="1400" spc="5" dirty="0">
                <a:latin typeface="Times New Roman"/>
                <a:cs typeface="Times New Roman"/>
              </a:rPr>
              <a:t>Man </a:t>
            </a:r>
            <a:r>
              <a:rPr sz="1400" spc="75" dirty="0">
                <a:latin typeface="Times New Roman"/>
                <a:cs typeface="Times New Roman"/>
              </a:rPr>
              <a:t>and </a:t>
            </a:r>
            <a:r>
              <a:rPr sz="1400" spc="20" dirty="0">
                <a:latin typeface="Times New Roman"/>
                <a:cs typeface="Times New Roman"/>
              </a:rPr>
              <a:t>Machine </a:t>
            </a:r>
            <a:r>
              <a:rPr sz="1400" spc="40" dirty="0">
                <a:latin typeface="Times New Roman"/>
                <a:cs typeface="Times New Roman"/>
              </a:rPr>
              <a:t>Communications </a:t>
            </a:r>
            <a:r>
              <a:rPr sz="1400" spc="-5" dirty="0">
                <a:latin typeface="Times New Roman"/>
                <a:cs typeface="Times New Roman"/>
              </a:rPr>
              <a:t>of </a:t>
            </a:r>
            <a:r>
              <a:rPr sz="1400" spc="80" dirty="0">
                <a:latin typeface="Times New Roman"/>
                <a:cs typeface="Times New Roman"/>
              </a:rPr>
              <a:t>the  </a:t>
            </a:r>
            <a:r>
              <a:rPr sz="1400" spc="-135" dirty="0">
                <a:latin typeface="Times New Roman"/>
                <a:cs typeface="Times New Roman"/>
              </a:rPr>
              <a:t>ACM, </a:t>
            </a:r>
            <a:r>
              <a:rPr sz="1400" spc="80" dirty="0">
                <a:latin typeface="Times New Roman"/>
                <a:cs typeface="Times New Roman"/>
              </a:rPr>
              <a:t>9</a:t>
            </a:r>
            <a:r>
              <a:rPr sz="1400" spc="35" dirty="0">
                <a:latin typeface="Times New Roman"/>
                <a:cs typeface="Times New Roman"/>
              </a:rPr>
              <a:t> </a:t>
            </a:r>
            <a:r>
              <a:rPr sz="1400" spc="65" dirty="0">
                <a:latin typeface="Times New Roman"/>
                <a:cs typeface="Times New Roman"/>
              </a:rPr>
              <a:t>(1).</a:t>
            </a:r>
            <a:endParaRPr lang="en-IN" sz="1400" spc="65" dirty="0">
              <a:latin typeface="Times New Roman"/>
              <a:cs typeface="Times New Roman"/>
            </a:endParaRPr>
          </a:p>
          <a:p>
            <a:pPr marL="355591" marR="6351" indent="-342891" algn="just">
              <a:spcBef>
                <a:spcPts val="409"/>
              </a:spcBef>
              <a:buSzPct val="112500"/>
              <a:buFont typeface="Arial"/>
              <a:buChar char="•"/>
              <a:tabLst>
                <a:tab pos="355591" algn="l"/>
              </a:tabLst>
            </a:pPr>
            <a:endParaRPr sz="1400" dirty="0">
              <a:latin typeface="Times New Roman"/>
              <a:cs typeface="Times New Roman"/>
            </a:endParaRPr>
          </a:p>
          <a:p>
            <a:pPr marL="355591" marR="5080" indent="-342891" algn="just">
              <a:spcBef>
                <a:spcPts val="395"/>
              </a:spcBef>
              <a:buSzPct val="112500"/>
              <a:buFont typeface="Arial"/>
              <a:buChar char="•"/>
              <a:tabLst>
                <a:tab pos="355591" algn="l"/>
              </a:tabLst>
            </a:pPr>
            <a:r>
              <a:rPr sz="1400" spc="15" dirty="0">
                <a:latin typeface="Times New Roman"/>
                <a:cs typeface="Times New Roman"/>
              </a:rPr>
              <a:t>[7]. </a:t>
            </a:r>
            <a:r>
              <a:rPr sz="1400" spc="11" dirty="0">
                <a:latin typeface="Times New Roman"/>
                <a:cs typeface="Times New Roman"/>
              </a:rPr>
              <a:t>Mauldin, </a:t>
            </a:r>
            <a:r>
              <a:rPr sz="1400" spc="5" dirty="0">
                <a:latin typeface="Times New Roman"/>
                <a:cs typeface="Times New Roman"/>
              </a:rPr>
              <a:t>Michael </a:t>
            </a:r>
            <a:r>
              <a:rPr sz="1400" spc="71" dirty="0">
                <a:latin typeface="Times New Roman"/>
                <a:cs typeface="Times New Roman"/>
              </a:rPr>
              <a:t>(1994), </a:t>
            </a:r>
            <a:r>
              <a:rPr sz="1400" spc="40" dirty="0">
                <a:latin typeface="Times New Roman"/>
                <a:cs typeface="Times New Roman"/>
              </a:rPr>
              <a:t>"Chatterbots, </a:t>
            </a:r>
            <a:r>
              <a:rPr sz="1400" spc="15" dirty="0">
                <a:latin typeface="Times New Roman"/>
                <a:cs typeface="Times New Roman"/>
              </a:rPr>
              <a:t>Tiny </a:t>
            </a:r>
            <a:r>
              <a:rPr sz="1400" spc="5" dirty="0">
                <a:latin typeface="Times New Roman"/>
                <a:cs typeface="Times New Roman"/>
              </a:rPr>
              <a:t>Muds, </a:t>
            </a:r>
            <a:r>
              <a:rPr sz="1400" spc="75" dirty="0">
                <a:latin typeface="Times New Roman"/>
                <a:cs typeface="Times New Roman"/>
              </a:rPr>
              <a:t>and the </a:t>
            </a:r>
            <a:r>
              <a:rPr sz="1400" spc="45" dirty="0">
                <a:latin typeface="Times New Roman"/>
                <a:cs typeface="Times New Roman"/>
              </a:rPr>
              <a:t>Turing </a:t>
            </a:r>
            <a:r>
              <a:rPr sz="1400" spc="31" dirty="0">
                <a:latin typeface="Times New Roman"/>
                <a:cs typeface="Times New Roman"/>
              </a:rPr>
              <a:t>Test: </a:t>
            </a:r>
            <a:r>
              <a:rPr sz="1400" spc="45" dirty="0">
                <a:latin typeface="Times New Roman"/>
                <a:cs typeface="Times New Roman"/>
              </a:rPr>
              <a:t>Entering  </a:t>
            </a:r>
            <a:r>
              <a:rPr sz="1400" spc="75" dirty="0">
                <a:latin typeface="Times New Roman"/>
                <a:cs typeface="Times New Roman"/>
              </a:rPr>
              <a:t>the </a:t>
            </a:r>
            <a:r>
              <a:rPr sz="1400" spc="45" dirty="0">
                <a:latin typeface="Times New Roman"/>
                <a:cs typeface="Times New Roman"/>
              </a:rPr>
              <a:t>Loebner Prize </a:t>
            </a:r>
            <a:r>
              <a:rPr sz="1400" spc="20" dirty="0">
                <a:latin typeface="Times New Roman"/>
                <a:cs typeface="Times New Roman"/>
              </a:rPr>
              <a:t>Competition", </a:t>
            </a:r>
            <a:r>
              <a:rPr sz="1400" spc="51" dirty="0">
                <a:latin typeface="Times New Roman"/>
                <a:cs typeface="Times New Roman"/>
              </a:rPr>
              <a:t>Proceedings </a:t>
            </a:r>
            <a:r>
              <a:rPr sz="1400" spc="-5" dirty="0">
                <a:latin typeface="Times New Roman"/>
                <a:cs typeface="Times New Roman"/>
              </a:rPr>
              <a:t>of </a:t>
            </a:r>
            <a:r>
              <a:rPr sz="1400" spc="75" dirty="0">
                <a:latin typeface="Times New Roman"/>
                <a:cs typeface="Times New Roman"/>
              </a:rPr>
              <a:t>the </a:t>
            </a:r>
            <a:r>
              <a:rPr sz="1400" spc="35" dirty="0">
                <a:latin typeface="Times New Roman"/>
                <a:cs typeface="Times New Roman"/>
              </a:rPr>
              <a:t>Eleventh National </a:t>
            </a:r>
            <a:r>
              <a:rPr sz="1400" spc="31" dirty="0">
                <a:latin typeface="Times New Roman"/>
                <a:cs typeface="Times New Roman"/>
              </a:rPr>
              <a:t>Conference </a:t>
            </a:r>
            <a:r>
              <a:rPr sz="1400" spc="65" dirty="0">
                <a:latin typeface="Times New Roman"/>
                <a:cs typeface="Times New Roman"/>
              </a:rPr>
              <a:t>on  </a:t>
            </a:r>
            <a:r>
              <a:rPr sz="1400" dirty="0">
                <a:latin typeface="Times New Roman"/>
                <a:cs typeface="Times New Roman"/>
              </a:rPr>
              <a:t>Artificial</a:t>
            </a:r>
          </a:p>
        </p:txBody>
      </p:sp>
      <p:sp>
        <p:nvSpPr>
          <p:cNvPr id="4" name="object 4"/>
          <p:cNvSpPr/>
          <p:nvPr/>
        </p:nvSpPr>
        <p:spPr>
          <a:xfrm>
            <a:off x="290146" y="200405"/>
            <a:ext cx="11641016" cy="6384291"/>
          </a:xfrm>
          <a:custGeom>
            <a:avLst/>
            <a:gdLst/>
            <a:ahLst/>
            <a:cxnLst/>
            <a:rect l="l" t="t" r="r" b="b"/>
            <a:pathLst>
              <a:path w="8458200" h="6384290">
                <a:moveTo>
                  <a:pt x="0" y="6384036"/>
                </a:moveTo>
                <a:lnTo>
                  <a:pt x="8458200" y="6384036"/>
                </a:lnTo>
                <a:lnTo>
                  <a:pt x="8458200" y="0"/>
                </a:lnTo>
                <a:lnTo>
                  <a:pt x="0" y="0"/>
                </a:lnTo>
                <a:lnTo>
                  <a:pt x="0" y="6384036"/>
                </a:lnTo>
                <a:close/>
              </a:path>
            </a:pathLst>
          </a:custGeom>
          <a:ln w="25400">
            <a:solidFill>
              <a:srgbClr val="385D89"/>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274061" cy="6858000"/>
            <a:chOff x="39623" y="0"/>
            <a:chExt cx="9104630" cy="6858000"/>
          </a:xfrm>
        </p:grpSpPr>
        <p:sp>
          <p:nvSpPr>
            <p:cNvPr id="3" name="object 3"/>
            <p:cNvSpPr/>
            <p:nvPr/>
          </p:nvSpPr>
          <p:spPr>
            <a:xfrm>
              <a:off x="419862" y="439673"/>
              <a:ext cx="8277225" cy="6000115"/>
            </a:xfrm>
            <a:custGeom>
              <a:avLst/>
              <a:gdLst/>
              <a:ahLst/>
              <a:cxnLst/>
              <a:rect l="l" t="t" r="r" b="b"/>
              <a:pathLst>
                <a:path w="8277225" h="6000115">
                  <a:moveTo>
                    <a:pt x="0" y="5999988"/>
                  </a:moveTo>
                  <a:lnTo>
                    <a:pt x="8276844" y="5999988"/>
                  </a:lnTo>
                  <a:lnTo>
                    <a:pt x="8276844" y="0"/>
                  </a:lnTo>
                  <a:lnTo>
                    <a:pt x="0" y="0"/>
                  </a:lnTo>
                  <a:lnTo>
                    <a:pt x="0" y="5999988"/>
                  </a:lnTo>
                  <a:close/>
                </a:path>
              </a:pathLst>
            </a:custGeom>
            <a:ln w="25399">
              <a:solidFill>
                <a:srgbClr val="8B3836"/>
              </a:solidFill>
            </a:ln>
          </p:spPr>
          <p:txBody>
            <a:bodyPr wrap="square" lIns="0" tIns="0" rIns="0" bIns="0" rtlCol="0"/>
            <a:lstStyle/>
            <a:p>
              <a:endParaRPr/>
            </a:p>
          </p:txBody>
        </p:sp>
        <p:sp>
          <p:nvSpPr>
            <p:cNvPr id="4" name="object 4"/>
            <p:cNvSpPr/>
            <p:nvPr/>
          </p:nvSpPr>
          <p:spPr>
            <a:xfrm>
              <a:off x="39623" y="0"/>
              <a:ext cx="9104376" cy="68579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3161" y="144018"/>
              <a:ext cx="8830310" cy="6571615"/>
            </a:xfrm>
            <a:custGeom>
              <a:avLst/>
              <a:gdLst/>
              <a:ahLst/>
              <a:cxnLst/>
              <a:rect l="l" t="t" r="r" b="b"/>
              <a:pathLst>
                <a:path w="8830310" h="6571615">
                  <a:moveTo>
                    <a:pt x="0" y="6571488"/>
                  </a:moveTo>
                  <a:lnTo>
                    <a:pt x="8830056" y="6571488"/>
                  </a:lnTo>
                  <a:lnTo>
                    <a:pt x="8830056" y="0"/>
                  </a:lnTo>
                  <a:lnTo>
                    <a:pt x="0" y="0"/>
                  </a:lnTo>
                  <a:lnTo>
                    <a:pt x="0" y="6571488"/>
                  </a:lnTo>
                  <a:close/>
                </a:path>
              </a:pathLst>
            </a:custGeom>
            <a:ln w="25400">
              <a:solidFill>
                <a:srgbClr val="8B3836"/>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6443" y="868917"/>
            <a:ext cx="4674851" cy="690574"/>
          </a:xfrm>
          <a:prstGeom prst="rect">
            <a:avLst/>
          </a:prstGeom>
        </p:spPr>
        <p:txBody>
          <a:bodyPr vert="horz" wrap="square" lIns="0" tIns="13335" rIns="0" bIns="0" rtlCol="0" anchor="b">
            <a:spAutoFit/>
          </a:bodyPr>
          <a:lstStyle/>
          <a:p>
            <a:pPr marL="12700">
              <a:spcBef>
                <a:spcPts val="105"/>
              </a:spcBef>
            </a:pPr>
            <a:r>
              <a:rPr sz="4400" b="1" spc="-45" dirty="0">
                <a:latin typeface="Times New Roman"/>
                <a:cs typeface="Times New Roman"/>
              </a:rPr>
              <a:t>Introduction</a:t>
            </a:r>
            <a:endParaRPr sz="4400" dirty="0">
              <a:latin typeface="Times New Roman"/>
              <a:cs typeface="Times New Roman"/>
            </a:endParaRPr>
          </a:p>
        </p:txBody>
      </p:sp>
      <p:sp>
        <p:nvSpPr>
          <p:cNvPr id="3" name="object 3"/>
          <p:cNvSpPr txBox="1"/>
          <p:nvPr/>
        </p:nvSpPr>
        <p:spPr>
          <a:xfrm>
            <a:off x="691716" y="1955892"/>
            <a:ext cx="9882499" cy="3287568"/>
          </a:xfrm>
          <a:prstGeom prst="rect">
            <a:avLst/>
          </a:prstGeom>
        </p:spPr>
        <p:txBody>
          <a:bodyPr vert="horz" wrap="square" lIns="0" tIns="6351" rIns="0" bIns="0" rtlCol="0">
            <a:spAutoFit/>
          </a:bodyPr>
          <a:lstStyle/>
          <a:p>
            <a:pPr marL="443854" marR="5080" indent="-431789" algn="just">
              <a:lnSpc>
                <a:spcPct val="102200"/>
              </a:lnSpc>
              <a:spcBef>
                <a:spcPts val="51"/>
              </a:spcBef>
              <a:buClr>
                <a:srgbClr val="878787"/>
              </a:buClr>
              <a:buSzPct val="177777"/>
              <a:buFont typeface="Arial"/>
              <a:buChar char="•"/>
              <a:tabLst>
                <a:tab pos="499733" algn="l"/>
                <a:tab pos="500367" algn="l"/>
              </a:tabLst>
            </a:pPr>
            <a:r>
              <a:rPr dirty="0"/>
              <a:t>	</a:t>
            </a:r>
            <a:r>
              <a:rPr spc="35" dirty="0">
                <a:latin typeface="Times New Roman"/>
                <a:cs typeface="Times New Roman"/>
              </a:rPr>
              <a:t>Nowadays, </a:t>
            </a:r>
            <a:r>
              <a:rPr spc="71" dirty="0">
                <a:latin typeface="Times New Roman"/>
                <a:cs typeface="Times New Roman"/>
              </a:rPr>
              <a:t>as </a:t>
            </a:r>
            <a:r>
              <a:rPr spc="80" dirty="0">
                <a:latin typeface="Times New Roman"/>
                <a:cs typeface="Times New Roman"/>
              </a:rPr>
              <a:t>we </a:t>
            </a:r>
            <a:r>
              <a:rPr spc="35" dirty="0">
                <a:latin typeface="Times New Roman"/>
                <a:cs typeface="Times New Roman"/>
              </a:rPr>
              <a:t>see, </a:t>
            </a:r>
            <a:r>
              <a:rPr spc="91" dirty="0">
                <a:latin typeface="Times New Roman"/>
                <a:cs typeface="Times New Roman"/>
              </a:rPr>
              <a:t>the </a:t>
            </a:r>
            <a:r>
              <a:rPr spc="95" dirty="0">
                <a:latin typeface="Times New Roman"/>
                <a:cs typeface="Times New Roman"/>
              </a:rPr>
              <a:t>number </a:t>
            </a:r>
            <a:r>
              <a:rPr dirty="0">
                <a:latin typeface="Times New Roman"/>
                <a:cs typeface="Times New Roman"/>
              </a:rPr>
              <a:t>of </a:t>
            </a:r>
            <a:r>
              <a:rPr spc="91" dirty="0">
                <a:latin typeface="Times New Roman"/>
                <a:cs typeface="Times New Roman"/>
              </a:rPr>
              <a:t>students </a:t>
            </a:r>
            <a:r>
              <a:rPr spc="51" dirty="0">
                <a:latin typeface="Times New Roman"/>
                <a:cs typeface="Times New Roman"/>
              </a:rPr>
              <a:t>in </a:t>
            </a:r>
            <a:r>
              <a:rPr spc="20" dirty="0">
                <a:latin typeface="Times New Roman"/>
                <a:cs typeface="Times New Roman"/>
              </a:rPr>
              <a:t>college </a:t>
            </a:r>
            <a:r>
              <a:rPr spc="80" dirty="0">
                <a:latin typeface="Times New Roman"/>
                <a:cs typeface="Times New Roman"/>
              </a:rPr>
              <a:t>has </a:t>
            </a:r>
            <a:r>
              <a:rPr spc="60" dirty="0">
                <a:latin typeface="Times New Roman"/>
                <a:cs typeface="Times New Roman"/>
              </a:rPr>
              <a:t>constantly  </a:t>
            </a:r>
            <a:r>
              <a:rPr spc="75" dirty="0">
                <a:latin typeface="Times New Roman"/>
                <a:cs typeface="Times New Roman"/>
              </a:rPr>
              <a:t>risen</a:t>
            </a:r>
            <a:r>
              <a:rPr spc="-55" dirty="0">
                <a:latin typeface="Times New Roman"/>
                <a:cs typeface="Times New Roman"/>
              </a:rPr>
              <a:t> </a:t>
            </a:r>
            <a:r>
              <a:rPr spc="55" dirty="0">
                <a:latin typeface="Times New Roman"/>
                <a:cs typeface="Times New Roman"/>
              </a:rPr>
              <a:t>so</a:t>
            </a:r>
            <a:r>
              <a:rPr spc="-51" dirty="0">
                <a:latin typeface="Times New Roman"/>
                <a:cs typeface="Times New Roman"/>
              </a:rPr>
              <a:t> </a:t>
            </a:r>
            <a:r>
              <a:rPr spc="75" dirty="0">
                <a:latin typeface="Times New Roman"/>
                <a:cs typeface="Times New Roman"/>
              </a:rPr>
              <a:t>does</a:t>
            </a:r>
            <a:r>
              <a:rPr spc="-51" dirty="0">
                <a:latin typeface="Times New Roman"/>
                <a:cs typeface="Times New Roman"/>
              </a:rPr>
              <a:t> </a:t>
            </a:r>
            <a:r>
              <a:rPr spc="80" dirty="0">
                <a:latin typeface="Times New Roman"/>
                <a:cs typeface="Times New Roman"/>
              </a:rPr>
              <a:t>their</a:t>
            </a:r>
            <a:r>
              <a:rPr spc="-51" dirty="0">
                <a:latin typeface="Times New Roman"/>
                <a:cs typeface="Times New Roman"/>
              </a:rPr>
              <a:t> </a:t>
            </a:r>
            <a:r>
              <a:rPr spc="80" dirty="0">
                <a:latin typeface="Times New Roman"/>
                <a:cs typeface="Times New Roman"/>
              </a:rPr>
              <a:t>needs</a:t>
            </a:r>
            <a:endParaRPr dirty="0">
              <a:latin typeface="Times New Roman"/>
              <a:cs typeface="Times New Roman"/>
            </a:endParaRPr>
          </a:p>
          <a:p>
            <a:pPr algn="just">
              <a:lnSpc>
                <a:spcPct val="100000"/>
              </a:lnSpc>
              <a:buClr>
                <a:srgbClr val="878787"/>
              </a:buClr>
              <a:buFont typeface="Arial"/>
              <a:buChar char="•"/>
            </a:pPr>
            <a:endParaRPr dirty="0">
              <a:latin typeface="Times New Roman"/>
              <a:cs typeface="Times New Roman"/>
            </a:endParaRPr>
          </a:p>
          <a:p>
            <a:pPr marL="443854" marR="6351" indent="-431789" algn="just">
              <a:spcBef>
                <a:spcPts val="1291"/>
              </a:spcBef>
              <a:buClr>
                <a:srgbClr val="878787"/>
              </a:buClr>
              <a:buSzPct val="177777"/>
              <a:buFont typeface="Arial"/>
              <a:buChar char="•"/>
              <a:tabLst>
                <a:tab pos="443854" algn="l"/>
                <a:tab pos="444489" algn="l"/>
              </a:tabLst>
            </a:pPr>
            <a:r>
              <a:rPr spc="51" dirty="0">
                <a:latin typeface="Times New Roman"/>
                <a:cs typeface="Times New Roman"/>
              </a:rPr>
              <a:t>Chatbots </a:t>
            </a:r>
            <a:r>
              <a:rPr spc="60" dirty="0">
                <a:latin typeface="Times New Roman"/>
                <a:cs typeface="Times New Roman"/>
              </a:rPr>
              <a:t>have </a:t>
            </a:r>
            <a:r>
              <a:rPr spc="91" dirty="0">
                <a:latin typeface="Times New Roman"/>
                <a:cs typeface="Times New Roman"/>
              </a:rPr>
              <a:t>the </a:t>
            </a:r>
            <a:r>
              <a:rPr spc="65" dirty="0">
                <a:latin typeface="Times New Roman"/>
                <a:cs typeface="Times New Roman"/>
              </a:rPr>
              <a:t>potential </a:t>
            </a:r>
            <a:r>
              <a:rPr spc="75" dirty="0">
                <a:latin typeface="Times New Roman"/>
                <a:cs typeface="Times New Roman"/>
              </a:rPr>
              <a:t>to </a:t>
            </a:r>
            <a:r>
              <a:rPr spc="40" dirty="0">
                <a:latin typeface="Times New Roman"/>
                <a:cs typeface="Times New Roman"/>
              </a:rPr>
              <a:t>solve </a:t>
            </a:r>
            <a:r>
              <a:rPr spc="65" dirty="0">
                <a:latin typeface="Times New Roman"/>
                <a:cs typeface="Times New Roman"/>
              </a:rPr>
              <a:t>this </a:t>
            </a:r>
            <a:r>
              <a:rPr spc="75" dirty="0">
                <a:latin typeface="Times New Roman"/>
                <a:cs typeface="Times New Roman"/>
              </a:rPr>
              <a:t>problem </a:t>
            </a:r>
            <a:r>
              <a:rPr spc="45" dirty="0">
                <a:latin typeface="Times New Roman"/>
                <a:cs typeface="Times New Roman"/>
              </a:rPr>
              <a:t>using </a:t>
            </a:r>
            <a:r>
              <a:rPr spc="85" dirty="0">
                <a:latin typeface="Times New Roman"/>
                <a:cs typeface="Times New Roman"/>
              </a:rPr>
              <a:t>the </a:t>
            </a:r>
            <a:r>
              <a:rPr spc="55" dirty="0">
                <a:latin typeface="Times New Roman"/>
                <a:cs typeface="Times New Roman"/>
              </a:rPr>
              <a:t>examples </a:t>
            </a:r>
            <a:r>
              <a:rPr dirty="0">
                <a:latin typeface="Times New Roman"/>
                <a:cs typeface="Times New Roman"/>
              </a:rPr>
              <a:t>of  </a:t>
            </a:r>
            <a:r>
              <a:rPr spc="95" dirty="0">
                <a:latin typeface="Times New Roman"/>
                <a:cs typeface="Times New Roman"/>
              </a:rPr>
              <a:t>other</a:t>
            </a:r>
            <a:r>
              <a:rPr spc="-71" dirty="0">
                <a:latin typeface="Times New Roman"/>
                <a:cs typeface="Times New Roman"/>
              </a:rPr>
              <a:t> </a:t>
            </a:r>
            <a:r>
              <a:rPr spc="51" dirty="0">
                <a:latin typeface="Times New Roman"/>
                <a:cs typeface="Times New Roman"/>
              </a:rPr>
              <a:t>sectors.</a:t>
            </a:r>
            <a:endParaRPr dirty="0">
              <a:latin typeface="Times New Roman"/>
              <a:cs typeface="Times New Roman"/>
            </a:endParaRPr>
          </a:p>
          <a:p>
            <a:pPr algn="just">
              <a:lnSpc>
                <a:spcPct val="100000"/>
              </a:lnSpc>
              <a:buClr>
                <a:srgbClr val="878787"/>
              </a:buClr>
              <a:buFont typeface="Arial"/>
              <a:buChar char="•"/>
            </a:pPr>
            <a:endParaRPr dirty="0">
              <a:latin typeface="Times New Roman"/>
              <a:cs typeface="Times New Roman"/>
            </a:endParaRPr>
          </a:p>
          <a:p>
            <a:pPr marL="443854" marR="6351" indent="-431789" algn="just">
              <a:spcBef>
                <a:spcPts val="1295"/>
              </a:spcBef>
              <a:buClr>
                <a:srgbClr val="878787"/>
              </a:buClr>
              <a:buSzPct val="177777"/>
              <a:buFont typeface="Arial"/>
              <a:buChar char="•"/>
              <a:tabLst>
                <a:tab pos="443854" algn="l"/>
                <a:tab pos="444489" algn="l"/>
              </a:tabLst>
            </a:pPr>
            <a:r>
              <a:rPr spc="51" dirty="0">
                <a:latin typeface="Times New Roman"/>
                <a:cs typeface="Times New Roman"/>
              </a:rPr>
              <a:t>Chatbots in </a:t>
            </a:r>
            <a:r>
              <a:rPr spc="60" dirty="0">
                <a:latin typeface="Times New Roman"/>
                <a:cs typeface="Times New Roman"/>
              </a:rPr>
              <a:t>education </a:t>
            </a:r>
            <a:r>
              <a:rPr spc="75" dirty="0">
                <a:latin typeface="Times New Roman"/>
                <a:cs typeface="Times New Roman"/>
              </a:rPr>
              <a:t>promise </a:t>
            </a:r>
            <a:r>
              <a:rPr spc="80" dirty="0">
                <a:latin typeface="Times New Roman"/>
                <a:cs typeface="Times New Roman"/>
              </a:rPr>
              <a:t>to </a:t>
            </a:r>
            <a:r>
              <a:rPr spc="60" dirty="0">
                <a:latin typeface="Times New Roman"/>
                <a:cs typeface="Times New Roman"/>
              </a:rPr>
              <a:t>have </a:t>
            </a:r>
            <a:r>
              <a:rPr spc="80" dirty="0">
                <a:latin typeface="Times New Roman"/>
                <a:cs typeface="Times New Roman"/>
              </a:rPr>
              <a:t>a </a:t>
            </a:r>
            <a:r>
              <a:rPr spc="35" dirty="0">
                <a:latin typeface="Times New Roman"/>
                <a:cs typeface="Times New Roman"/>
              </a:rPr>
              <a:t>significant </a:t>
            </a:r>
            <a:r>
              <a:rPr spc="45" dirty="0">
                <a:latin typeface="Times New Roman"/>
                <a:cs typeface="Times New Roman"/>
              </a:rPr>
              <a:t>positive </a:t>
            </a:r>
            <a:r>
              <a:rPr spc="60" dirty="0">
                <a:latin typeface="Times New Roman"/>
                <a:cs typeface="Times New Roman"/>
              </a:rPr>
              <a:t>impact </a:t>
            </a:r>
            <a:r>
              <a:rPr spc="80" dirty="0">
                <a:latin typeface="Times New Roman"/>
                <a:cs typeface="Times New Roman"/>
              </a:rPr>
              <a:t>on  </a:t>
            </a:r>
            <a:r>
              <a:rPr spc="55" dirty="0">
                <a:latin typeface="Times New Roman"/>
                <a:cs typeface="Times New Roman"/>
              </a:rPr>
              <a:t>learning</a:t>
            </a:r>
            <a:r>
              <a:rPr spc="-60" dirty="0">
                <a:latin typeface="Times New Roman"/>
                <a:cs typeface="Times New Roman"/>
              </a:rPr>
              <a:t> </a:t>
            </a:r>
            <a:r>
              <a:rPr spc="45" dirty="0">
                <a:latin typeface="Times New Roman"/>
                <a:cs typeface="Times New Roman"/>
              </a:rPr>
              <a:t>success</a:t>
            </a:r>
            <a:r>
              <a:rPr spc="-51" dirty="0">
                <a:latin typeface="Times New Roman"/>
                <a:cs typeface="Times New Roman"/>
              </a:rPr>
              <a:t> </a:t>
            </a:r>
            <a:r>
              <a:rPr spc="91" dirty="0">
                <a:latin typeface="Times New Roman"/>
                <a:cs typeface="Times New Roman"/>
              </a:rPr>
              <a:t>and</a:t>
            </a:r>
            <a:r>
              <a:rPr spc="-55" dirty="0">
                <a:latin typeface="Times New Roman"/>
                <a:cs typeface="Times New Roman"/>
              </a:rPr>
              <a:t> </a:t>
            </a:r>
            <a:r>
              <a:rPr spc="91" dirty="0">
                <a:latin typeface="Times New Roman"/>
                <a:cs typeface="Times New Roman"/>
              </a:rPr>
              <a:t>student</a:t>
            </a:r>
            <a:r>
              <a:rPr spc="-35" dirty="0">
                <a:latin typeface="Times New Roman"/>
                <a:cs typeface="Times New Roman"/>
              </a:rPr>
              <a:t> </a:t>
            </a:r>
            <a:r>
              <a:rPr spc="35" dirty="0">
                <a:latin typeface="Times New Roman"/>
                <a:cs typeface="Times New Roman"/>
              </a:rPr>
              <a:t>satisfaction.</a:t>
            </a:r>
            <a:endParaRPr dirty="0">
              <a:latin typeface="Times New Roman"/>
              <a:cs typeface="Times New Roman"/>
            </a:endParaRPr>
          </a:p>
          <a:p>
            <a:pPr algn="just">
              <a:lnSpc>
                <a:spcPct val="100000"/>
              </a:lnSpc>
              <a:buClr>
                <a:srgbClr val="878787"/>
              </a:buClr>
              <a:buFont typeface="Arial"/>
              <a:buChar char="•"/>
            </a:pPr>
            <a:endParaRPr dirty="0">
              <a:latin typeface="Times New Roman"/>
              <a:cs typeface="Times New Roman"/>
            </a:endParaRPr>
          </a:p>
          <a:p>
            <a:pPr marL="494018" indent="-481953" algn="just">
              <a:spcBef>
                <a:spcPts val="1291"/>
              </a:spcBef>
              <a:buClr>
                <a:srgbClr val="878787"/>
              </a:buClr>
              <a:buSzPct val="177777"/>
              <a:buFont typeface="Arial"/>
              <a:buChar char="•"/>
              <a:tabLst>
                <a:tab pos="494018" algn="l"/>
                <a:tab pos="494653" algn="l"/>
              </a:tabLst>
            </a:pPr>
            <a:r>
              <a:rPr spc="-180" dirty="0">
                <a:latin typeface="Times New Roman"/>
                <a:cs typeface="Times New Roman"/>
              </a:rPr>
              <a:t>A </a:t>
            </a:r>
            <a:r>
              <a:rPr spc="40" dirty="0">
                <a:latin typeface="Times New Roman"/>
                <a:cs typeface="Times New Roman"/>
              </a:rPr>
              <a:t>small </a:t>
            </a:r>
            <a:r>
              <a:rPr spc="95" dirty="0">
                <a:latin typeface="Times New Roman"/>
                <a:cs typeface="Times New Roman"/>
              </a:rPr>
              <a:t>number </a:t>
            </a:r>
            <a:r>
              <a:rPr dirty="0">
                <a:latin typeface="Times New Roman"/>
                <a:cs typeface="Times New Roman"/>
              </a:rPr>
              <a:t>of </a:t>
            </a:r>
            <a:r>
              <a:rPr spc="71" dirty="0">
                <a:latin typeface="Times New Roman"/>
                <a:cs typeface="Times New Roman"/>
              </a:rPr>
              <a:t>studies </a:t>
            </a:r>
            <a:r>
              <a:rPr spc="65" dirty="0">
                <a:latin typeface="Times New Roman"/>
                <a:cs typeface="Times New Roman"/>
              </a:rPr>
              <a:t>have </a:t>
            </a:r>
            <a:r>
              <a:rPr spc="60" dirty="0">
                <a:latin typeface="Times New Roman"/>
                <a:cs typeface="Times New Roman"/>
              </a:rPr>
              <a:t>already </a:t>
            </a:r>
            <a:r>
              <a:rPr spc="80" dirty="0">
                <a:latin typeface="Times New Roman"/>
                <a:cs typeface="Times New Roman"/>
              </a:rPr>
              <a:t>shown </a:t>
            </a:r>
            <a:r>
              <a:rPr spc="31" dirty="0">
                <a:latin typeface="Times New Roman"/>
                <a:cs typeface="Times New Roman"/>
              </a:rPr>
              <a:t>successfully</a:t>
            </a:r>
            <a:r>
              <a:rPr spc="375" dirty="0">
                <a:latin typeface="Times New Roman"/>
                <a:cs typeface="Times New Roman"/>
              </a:rPr>
              <a:t> </a:t>
            </a:r>
            <a:r>
              <a:rPr spc="71" dirty="0">
                <a:latin typeface="Times New Roman"/>
                <a:cs typeface="Times New Roman"/>
              </a:rPr>
              <a:t>implemented</a:t>
            </a:r>
            <a:r>
              <a:rPr lang="en-IN" dirty="0">
                <a:latin typeface="Times New Roman"/>
                <a:cs typeface="Times New Roman"/>
              </a:rPr>
              <a:t> </a:t>
            </a:r>
            <a:r>
              <a:rPr spc="71" dirty="0">
                <a:latin typeface="Times New Roman"/>
                <a:cs typeface="Times New Roman"/>
              </a:rPr>
              <a:t>chatbots </a:t>
            </a:r>
            <a:r>
              <a:rPr spc="51" dirty="0">
                <a:latin typeface="Times New Roman"/>
                <a:cs typeface="Times New Roman"/>
              </a:rPr>
              <a:t>in </a:t>
            </a:r>
            <a:r>
              <a:rPr spc="55" dirty="0">
                <a:latin typeface="Times New Roman"/>
                <a:cs typeface="Times New Roman"/>
              </a:rPr>
              <a:t>learning</a:t>
            </a:r>
            <a:r>
              <a:rPr spc="-320" dirty="0">
                <a:latin typeface="Times New Roman"/>
                <a:cs typeface="Times New Roman"/>
              </a:rPr>
              <a:t> </a:t>
            </a:r>
            <a:r>
              <a:rPr spc="65" dirty="0">
                <a:latin typeface="Times New Roman"/>
                <a:cs typeface="Times New Roman"/>
              </a:rPr>
              <a:t>scenarios</a:t>
            </a:r>
            <a:r>
              <a:rPr lang="en-IN" spc="65" dirty="0">
                <a:latin typeface="Times New Roman"/>
                <a:cs typeface="Times New Roman"/>
              </a:rPr>
              <a:t>.</a:t>
            </a:r>
            <a:endParaRPr dirty="0">
              <a:latin typeface="Times New Roman"/>
              <a:cs typeface="Times New Roman"/>
            </a:endParaRPr>
          </a:p>
        </p:txBody>
      </p:sp>
      <p:sp>
        <p:nvSpPr>
          <p:cNvPr id="4" name="object 4"/>
          <p:cNvSpPr/>
          <p:nvPr/>
        </p:nvSpPr>
        <p:spPr>
          <a:xfrm>
            <a:off x="167054" y="263770"/>
            <a:ext cx="11852031" cy="6383215"/>
          </a:xfrm>
          <a:custGeom>
            <a:avLst/>
            <a:gdLst/>
            <a:ahLst/>
            <a:cxnLst/>
            <a:rect l="l" t="t" r="r" b="b"/>
            <a:pathLst>
              <a:path w="8304530" h="6201410">
                <a:moveTo>
                  <a:pt x="0" y="6201156"/>
                </a:moveTo>
                <a:lnTo>
                  <a:pt x="8304276" y="6201156"/>
                </a:lnTo>
                <a:lnTo>
                  <a:pt x="8304276" y="0"/>
                </a:lnTo>
                <a:lnTo>
                  <a:pt x="0" y="0"/>
                </a:lnTo>
                <a:lnTo>
                  <a:pt x="0" y="6201156"/>
                </a:lnTo>
                <a:close/>
              </a:path>
            </a:pathLst>
          </a:custGeom>
          <a:ln w="25399">
            <a:solidFill>
              <a:srgbClr val="385D89"/>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581192" y="1914605"/>
            <a:ext cx="11029615" cy="3326423"/>
          </a:xfrm>
          <a:prstGeom prst="rect">
            <a:avLst/>
          </a:prstGeom>
        </p:spPr>
        <p:txBody>
          <a:bodyPr vert="horz" wrap="square" lIns="0" tIns="12700" rIns="0" bIns="0" rtlCol="0" anchor="ctr">
            <a:spAutoFit/>
          </a:bodyPr>
          <a:lstStyle/>
          <a:p>
            <a:pPr marL="470523" marR="5080" indent="-342891" algn="just">
              <a:lnSpc>
                <a:spcPct val="100000"/>
              </a:lnSpc>
              <a:spcBef>
                <a:spcPts val="100"/>
              </a:spcBef>
              <a:buFont typeface="Arial"/>
              <a:buChar char="•"/>
              <a:tabLst>
                <a:tab pos="469888" algn="l"/>
                <a:tab pos="470523" algn="l"/>
              </a:tabLst>
            </a:pPr>
            <a:r>
              <a:rPr dirty="0">
                <a:latin typeface="Times New Roman" panose="02020603050405020304" pitchFamily="18" charset="0"/>
                <a:cs typeface="Times New Roman" panose="02020603050405020304" pitchFamily="18" charset="0"/>
              </a:rPr>
              <a:t>Eliza</a:t>
            </a:r>
            <a:r>
              <a:rPr spc="11"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is</a:t>
            </a:r>
            <a:r>
              <a:rPr spc="15" dirty="0">
                <a:latin typeface="Times New Roman" panose="02020603050405020304" pitchFamily="18" charset="0"/>
                <a:cs typeface="Times New Roman" panose="02020603050405020304" pitchFamily="18" charset="0"/>
              </a:rPr>
              <a:t> </a:t>
            </a:r>
            <a:r>
              <a:rPr spc="71" dirty="0">
                <a:latin typeface="Times New Roman" panose="02020603050405020304" pitchFamily="18" charset="0"/>
                <a:cs typeface="Times New Roman" panose="02020603050405020304" pitchFamily="18" charset="0"/>
              </a:rPr>
              <a:t>considered</a:t>
            </a:r>
            <a:r>
              <a:rPr spc="35" dirty="0">
                <a:latin typeface="Times New Roman" panose="02020603050405020304" pitchFamily="18" charset="0"/>
                <a:cs typeface="Times New Roman" panose="02020603050405020304" pitchFamily="18" charset="0"/>
              </a:rPr>
              <a:t> </a:t>
            </a:r>
            <a:r>
              <a:rPr spc="71" dirty="0">
                <a:latin typeface="Times New Roman" panose="02020603050405020304" pitchFamily="18" charset="0"/>
                <a:cs typeface="Times New Roman" panose="02020603050405020304" pitchFamily="18" charset="0"/>
              </a:rPr>
              <a:t>as</a:t>
            </a:r>
            <a:r>
              <a:rPr spc="31" dirty="0">
                <a:latin typeface="Times New Roman" panose="02020603050405020304" pitchFamily="18" charset="0"/>
                <a:cs typeface="Times New Roman" panose="02020603050405020304" pitchFamily="18" charset="0"/>
              </a:rPr>
              <a:t> </a:t>
            </a:r>
            <a:r>
              <a:rPr spc="91" dirty="0">
                <a:latin typeface="Times New Roman" panose="02020603050405020304" pitchFamily="18" charset="0"/>
                <a:cs typeface="Times New Roman" panose="02020603050405020304" pitchFamily="18" charset="0"/>
              </a:rPr>
              <a:t>the</a:t>
            </a:r>
            <a:r>
              <a:rPr spc="35" dirty="0">
                <a:latin typeface="Times New Roman" panose="02020603050405020304" pitchFamily="18" charset="0"/>
                <a:cs typeface="Times New Roman" panose="02020603050405020304" pitchFamily="18" charset="0"/>
              </a:rPr>
              <a:t> </a:t>
            </a:r>
            <a:r>
              <a:rPr spc="51" dirty="0">
                <a:latin typeface="Times New Roman" panose="02020603050405020304" pitchFamily="18" charset="0"/>
                <a:cs typeface="Times New Roman" panose="02020603050405020304" pitchFamily="18" charset="0"/>
              </a:rPr>
              <a:t>first</a:t>
            </a:r>
            <a:r>
              <a:rPr spc="35" dirty="0">
                <a:latin typeface="Times New Roman" panose="02020603050405020304" pitchFamily="18" charset="0"/>
                <a:cs typeface="Times New Roman" panose="02020603050405020304" pitchFamily="18" charset="0"/>
              </a:rPr>
              <a:t> </a:t>
            </a:r>
            <a:r>
              <a:rPr spc="31" dirty="0">
                <a:latin typeface="Times New Roman" panose="02020603050405020304" pitchFamily="18" charset="0"/>
                <a:cs typeface="Times New Roman" panose="02020603050405020304" pitchFamily="18" charset="0"/>
              </a:rPr>
              <a:t>Chatbot,</a:t>
            </a:r>
            <a:r>
              <a:rPr spc="20" dirty="0">
                <a:latin typeface="Times New Roman" panose="02020603050405020304" pitchFamily="18" charset="0"/>
                <a:cs typeface="Times New Roman" panose="02020603050405020304" pitchFamily="18" charset="0"/>
              </a:rPr>
              <a:t> </a:t>
            </a:r>
            <a:r>
              <a:rPr spc="51" dirty="0">
                <a:latin typeface="Times New Roman" panose="02020603050405020304" pitchFamily="18" charset="0"/>
                <a:cs typeface="Times New Roman" panose="02020603050405020304" pitchFamily="18" charset="0"/>
              </a:rPr>
              <a:t>which</a:t>
            </a:r>
            <a:r>
              <a:rPr spc="31"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works</a:t>
            </a:r>
            <a:r>
              <a:rPr spc="31"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on</a:t>
            </a:r>
            <a:r>
              <a:rPr spc="35" dirty="0">
                <a:latin typeface="Times New Roman" panose="02020603050405020304" pitchFamily="18" charset="0"/>
                <a:cs typeface="Times New Roman" panose="02020603050405020304" pitchFamily="18" charset="0"/>
              </a:rPr>
              <a:t> </a:t>
            </a:r>
            <a:r>
              <a:rPr spc="91" dirty="0">
                <a:latin typeface="Times New Roman" panose="02020603050405020304" pitchFamily="18" charset="0"/>
                <a:cs typeface="Times New Roman" panose="02020603050405020304" pitchFamily="18" charset="0"/>
              </a:rPr>
              <a:t>the</a:t>
            </a:r>
            <a:r>
              <a:rPr spc="20" dirty="0">
                <a:latin typeface="Times New Roman" panose="02020603050405020304" pitchFamily="18" charset="0"/>
                <a:cs typeface="Times New Roman" panose="02020603050405020304" pitchFamily="18" charset="0"/>
              </a:rPr>
              <a:t> </a:t>
            </a:r>
            <a:r>
              <a:rPr spc="100" dirty="0">
                <a:latin typeface="Times New Roman" panose="02020603050405020304" pitchFamily="18" charset="0"/>
                <a:cs typeface="Times New Roman" panose="02020603050405020304" pitchFamily="18" charset="0"/>
              </a:rPr>
              <a:t>pattern</a:t>
            </a:r>
            <a:r>
              <a:rPr spc="35" dirty="0">
                <a:latin typeface="Times New Roman" panose="02020603050405020304" pitchFamily="18" charset="0"/>
                <a:cs typeface="Times New Roman" panose="02020603050405020304" pitchFamily="18" charset="0"/>
              </a:rPr>
              <a:t> </a:t>
            </a:r>
            <a:r>
              <a:rPr spc="51" dirty="0">
                <a:latin typeface="Times New Roman" panose="02020603050405020304" pitchFamily="18" charset="0"/>
                <a:cs typeface="Times New Roman" panose="02020603050405020304" pitchFamily="18" charset="0"/>
              </a:rPr>
              <a:t>matching  </a:t>
            </a:r>
            <a:r>
              <a:rPr spc="45" dirty="0">
                <a:latin typeface="Times New Roman" panose="02020603050405020304" pitchFamily="18" charset="0"/>
                <a:cs typeface="Times New Roman" panose="02020603050405020304" pitchFamily="18" charset="0"/>
              </a:rPr>
              <a:t>system.</a:t>
            </a:r>
            <a:r>
              <a:rPr spc="-31"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It</a:t>
            </a:r>
            <a:r>
              <a:rPr spc="-55"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is</a:t>
            </a:r>
            <a:r>
              <a:rPr spc="-51"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developed</a:t>
            </a:r>
            <a:r>
              <a:rPr spc="-60"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by</a:t>
            </a:r>
            <a:r>
              <a:rPr spc="-51"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Joseph</a:t>
            </a:r>
            <a:r>
              <a:rPr spc="-55" dirty="0">
                <a:latin typeface="Times New Roman" panose="02020603050405020304" pitchFamily="18" charset="0"/>
                <a:cs typeface="Times New Roman" panose="02020603050405020304" pitchFamily="18" charset="0"/>
              </a:rPr>
              <a:t> </a:t>
            </a:r>
            <a:r>
              <a:rPr spc="51" dirty="0">
                <a:latin typeface="Times New Roman" panose="02020603050405020304" pitchFamily="18" charset="0"/>
                <a:cs typeface="Times New Roman" panose="02020603050405020304" pitchFamily="18" charset="0"/>
              </a:rPr>
              <a:t>Weizenbaum</a:t>
            </a:r>
            <a:r>
              <a:rPr spc="-45" dirty="0">
                <a:latin typeface="Times New Roman" panose="02020603050405020304" pitchFamily="18" charset="0"/>
                <a:cs typeface="Times New Roman" panose="02020603050405020304" pitchFamily="18" charset="0"/>
              </a:rPr>
              <a:t> </a:t>
            </a:r>
            <a:r>
              <a:rPr spc="51" dirty="0">
                <a:latin typeface="Times New Roman" panose="02020603050405020304" pitchFamily="18" charset="0"/>
                <a:cs typeface="Times New Roman" panose="02020603050405020304" pitchFamily="18" charset="0"/>
              </a:rPr>
              <a:t>in</a:t>
            </a:r>
            <a:r>
              <a:rPr spc="-65"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1964.</a:t>
            </a:r>
          </a:p>
          <a:p>
            <a:pPr marL="114932" algn="just">
              <a:lnSpc>
                <a:spcPct val="100000"/>
              </a:lnSpc>
              <a:spcBef>
                <a:spcPts val="31"/>
              </a:spcBef>
              <a:buFont typeface="Arial"/>
              <a:buChar char="•"/>
            </a:pPr>
            <a:endParaRPr sz="2551" dirty="0">
              <a:latin typeface="Times New Roman" panose="02020603050405020304" pitchFamily="18" charset="0"/>
              <a:cs typeface="Times New Roman" panose="02020603050405020304" pitchFamily="18" charset="0"/>
            </a:endParaRPr>
          </a:p>
          <a:p>
            <a:pPr marL="470523" marR="5080" indent="-342891" algn="just">
              <a:lnSpc>
                <a:spcPct val="100000"/>
              </a:lnSpc>
              <a:spcBef>
                <a:spcPts val="5"/>
              </a:spcBef>
              <a:buFont typeface="Arial"/>
              <a:buChar char="•"/>
              <a:tabLst>
                <a:tab pos="520687" algn="l"/>
                <a:tab pos="521322" algn="l"/>
              </a:tabLst>
            </a:pPr>
            <a:r>
              <a:rPr dirty="0">
                <a:latin typeface="Times New Roman" panose="02020603050405020304" pitchFamily="18" charset="0"/>
                <a:cs typeface="Times New Roman" panose="02020603050405020304" pitchFamily="18" charset="0"/>
              </a:rPr>
              <a:t>	</a:t>
            </a:r>
            <a:r>
              <a:rPr spc="-120" dirty="0">
                <a:latin typeface="Times New Roman" panose="02020603050405020304" pitchFamily="18" charset="0"/>
                <a:cs typeface="Times New Roman" panose="02020603050405020304" pitchFamily="18" charset="0"/>
              </a:rPr>
              <a:t>ALICE</a:t>
            </a:r>
            <a:r>
              <a:rPr spc="211"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is </a:t>
            </a:r>
            <a:r>
              <a:rPr spc="71" dirty="0">
                <a:latin typeface="Times New Roman" panose="02020603050405020304" pitchFamily="18" charset="0"/>
                <a:cs typeface="Times New Roman" panose="02020603050405020304" pitchFamily="18" charset="0"/>
              </a:rPr>
              <a:t>rule-based </a:t>
            </a:r>
            <a:r>
              <a:rPr spc="75" dirty="0">
                <a:latin typeface="Times New Roman" panose="02020603050405020304" pitchFamily="18" charset="0"/>
                <a:cs typeface="Times New Roman" panose="02020603050405020304" pitchFamily="18" charset="0"/>
              </a:rPr>
              <a:t>chatbot based </a:t>
            </a:r>
            <a:r>
              <a:rPr spc="80" dirty="0">
                <a:latin typeface="Times New Roman" panose="02020603050405020304" pitchFamily="18" charset="0"/>
                <a:cs typeface="Times New Roman" panose="02020603050405020304" pitchFamily="18" charset="0"/>
              </a:rPr>
              <a:t>on </a:t>
            </a:r>
            <a:r>
              <a:rPr spc="91" dirty="0">
                <a:latin typeface="Times New Roman" panose="02020603050405020304" pitchFamily="18" charset="0"/>
                <a:cs typeface="Times New Roman" panose="02020603050405020304" pitchFamily="18" charset="0"/>
              </a:rPr>
              <a:t>the </a:t>
            </a:r>
            <a:r>
              <a:rPr spc="5" dirty="0">
                <a:latin typeface="Times New Roman" panose="02020603050405020304" pitchFamily="18" charset="0"/>
                <a:cs typeface="Times New Roman" panose="02020603050405020304" pitchFamily="18" charset="0"/>
              </a:rPr>
              <a:t>Artificial </a:t>
            </a:r>
            <a:r>
              <a:rPr spc="35" dirty="0">
                <a:latin typeface="Times New Roman" panose="02020603050405020304" pitchFamily="18" charset="0"/>
                <a:cs typeface="Times New Roman" panose="02020603050405020304" pitchFamily="18" charset="0"/>
              </a:rPr>
              <a:t>Intelligence </a:t>
            </a:r>
            <a:r>
              <a:rPr spc="51" dirty="0">
                <a:latin typeface="Times New Roman" panose="02020603050405020304" pitchFamily="18" charset="0"/>
                <a:cs typeface="Times New Roman" panose="02020603050405020304" pitchFamily="18" charset="0"/>
              </a:rPr>
              <a:t>Markup  </a:t>
            </a:r>
            <a:r>
              <a:rPr spc="31" dirty="0">
                <a:latin typeface="Times New Roman" panose="02020603050405020304" pitchFamily="18" charset="0"/>
                <a:cs typeface="Times New Roman" panose="02020603050405020304" pitchFamily="18" charset="0"/>
              </a:rPr>
              <a:t>Language</a:t>
            </a:r>
            <a:r>
              <a:rPr spc="-80"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(AIML).</a:t>
            </a:r>
          </a:p>
          <a:p>
            <a:pPr marL="114932" algn="just">
              <a:lnSpc>
                <a:spcPct val="100000"/>
              </a:lnSpc>
              <a:spcBef>
                <a:spcPts val="31"/>
              </a:spcBef>
              <a:buFont typeface="Arial"/>
              <a:buChar char="•"/>
            </a:pPr>
            <a:endParaRPr sz="2551" dirty="0">
              <a:latin typeface="Times New Roman" panose="02020603050405020304" pitchFamily="18" charset="0"/>
              <a:cs typeface="Times New Roman" panose="02020603050405020304" pitchFamily="18" charset="0"/>
            </a:endParaRPr>
          </a:p>
          <a:p>
            <a:pPr marL="470523" indent="-342891" algn="just">
              <a:lnSpc>
                <a:spcPct val="100000"/>
              </a:lnSpc>
              <a:buFont typeface="Arial"/>
              <a:buChar char="•"/>
              <a:tabLst>
                <a:tab pos="469888" algn="l"/>
                <a:tab pos="470523" algn="l"/>
              </a:tabLst>
            </a:pPr>
            <a:r>
              <a:rPr spc="-140" dirty="0">
                <a:latin typeface="Times New Roman" panose="02020603050405020304" pitchFamily="18" charset="0"/>
                <a:cs typeface="Times New Roman" panose="02020603050405020304" pitchFamily="18" charset="0"/>
              </a:rPr>
              <a:t>JABBERWACKY </a:t>
            </a:r>
            <a:r>
              <a:rPr spc="35" dirty="0">
                <a:latin typeface="Times New Roman" panose="02020603050405020304" pitchFamily="18" charset="0"/>
                <a:cs typeface="Times New Roman" panose="02020603050405020304" pitchFamily="18" charset="0"/>
              </a:rPr>
              <a:t>is </a:t>
            </a:r>
            <a:r>
              <a:rPr spc="80" dirty="0">
                <a:latin typeface="Times New Roman" panose="02020603050405020304" pitchFamily="18" charset="0"/>
                <a:cs typeface="Times New Roman" panose="02020603050405020304" pitchFamily="18" charset="0"/>
              </a:rPr>
              <a:t>a </a:t>
            </a:r>
            <a:r>
              <a:rPr spc="85" dirty="0">
                <a:latin typeface="Times New Roman" panose="02020603050405020304" pitchFamily="18" charset="0"/>
                <a:cs typeface="Times New Roman" panose="02020603050405020304" pitchFamily="18" charset="0"/>
              </a:rPr>
              <a:t>chatterbot </a:t>
            </a:r>
            <a:r>
              <a:rPr spc="80" dirty="0">
                <a:latin typeface="Times New Roman" panose="02020603050405020304" pitchFamily="18" charset="0"/>
                <a:cs typeface="Times New Roman" panose="02020603050405020304" pitchFamily="18" charset="0"/>
              </a:rPr>
              <a:t>created </a:t>
            </a:r>
            <a:r>
              <a:rPr spc="40" dirty="0">
                <a:latin typeface="Times New Roman" panose="02020603050405020304" pitchFamily="18" charset="0"/>
                <a:cs typeface="Times New Roman" panose="02020603050405020304" pitchFamily="18" charset="0"/>
              </a:rPr>
              <a:t>by </a:t>
            </a:r>
            <a:r>
              <a:rPr spc="-5" dirty="0">
                <a:latin typeface="Times New Roman" panose="02020603050405020304" pitchFamily="18" charset="0"/>
                <a:cs typeface="Times New Roman" panose="02020603050405020304" pitchFamily="18" charset="0"/>
              </a:rPr>
              <a:t>Rollo </a:t>
            </a:r>
            <a:r>
              <a:rPr spc="71" dirty="0">
                <a:latin typeface="Times New Roman" panose="02020603050405020304" pitchFamily="18" charset="0"/>
                <a:cs typeface="Times New Roman" panose="02020603050405020304" pitchFamily="18" charset="0"/>
              </a:rPr>
              <a:t>Carpenter </a:t>
            </a:r>
            <a:r>
              <a:rPr spc="80" dirty="0">
                <a:latin typeface="Times New Roman" panose="02020603050405020304" pitchFamily="18" charset="0"/>
                <a:cs typeface="Times New Roman" panose="02020603050405020304" pitchFamily="18" charset="0"/>
              </a:rPr>
              <a:t>to </a:t>
            </a:r>
            <a:r>
              <a:rPr spc="60" dirty="0">
                <a:latin typeface="Times New Roman" panose="02020603050405020304" pitchFamily="18" charset="0"/>
                <a:cs typeface="Times New Roman" panose="02020603050405020304" pitchFamily="18" charset="0"/>
              </a:rPr>
              <a:t>simulate</a:t>
            </a:r>
            <a:r>
              <a:rPr spc="-289" dirty="0">
                <a:latin typeface="Times New Roman" panose="02020603050405020304" pitchFamily="18" charset="0"/>
                <a:cs typeface="Times New Roman" panose="02020603050405020304" pitchFamily="18" charset="0"/>
              </a:rPr>
              <a:t> </a:t>
            </a:r>
            <a:r>
              <a:rPr spc="91" dirty="0">
                <a:latin typeface="Times New Roman" panose="02020603050405020304" pitchFamily="18" charset="0"/>
                <a:cs typeface="Times New Roman" panose="02020603050405020304" pitchFamily="18" charset="0"/>
              </a:rPr>
              <a:t>human</a:t>
            </a:r>
            <a:r>
              <a:rPr lang="en-IN" spc="91" dirty="0">
                <a:latin typeface="Times New Roman" panose="02020603050405020304" pitchFamily="18" charset="0"/>
                <a:cs typeface="Times New Roman" panose="02020603050405020304" pitchFamily="18" charset="0"/>
              </a:rPr>
              <a:t> </a:t>
            </a:r>
            <a:r>
              <a:rPr spc="71" dirty="0">
                <a:latin typeface="Times New Roman" panose="02020603050405020304" pitchFamily="18" charset="0"/>
                <a:cs typeface="Times New Roman" panose="02020603050405020304" pitchFamily="18" charset="0"/>
              </a:rPr>
              <a:t>chat </a:t>
            </a:r>
            <a:r>
              <a:rPr spc="51" dirty="0">
                <a:latin typeface="Times New Roman" panose="02020603050405020304" pitchFamily="18" charset="0"/>
                <a:cs typeface="Times New Roman" panose="02020603050405020304" pitchFamily="18" charset="0"/>
              </a:rPr>
              <a:t>in </a:t>
            </a:r>
            <a:r>
              <a:rPr spc="71" dirty="0">
                <a:latin typeface="Times New Roman" panose="02020603050405020304" pitchFamily="18" charset="0"/>
                <a:cs typeface="Times New Roman" panose="02020603050405020304" pitchFamily="18" charset="0"/>
              </a:rPr>
              <a:t>interesting</a:t>
            </a:r>
            <a:r>
              <a:rPr spc="-315" dirty="0">
                <a:latin typeface="Times New Roman" panose="02020603050405020304" pitchFamily="18" charset="0"/>
                <a:cs typeface="Times New Roman" panose="02020603050405020304" pitchFamily="18" charset="0"/>
              </a:rPr>
              <a:t> </a:t>
            </a:r>
            <a:r>
              <a:rPr spc="71" dirty="0">
                <a:latin typeface="Times New Roman" panose="02020603050405020304" pitchFamily="18" charset="0"/>
                <a:cs typeface="Times New Roman" panose="02020603050405020304" pitchFamily="18" charset="0"/>
              </a:rPr>
              <a:t>manner.</a:t>
            </a:r>
          </a:p>
          <a:p>
            <a:pPr marL="114932" algn="just">
              <a:lnSpc>
                <a:spcPct val="100000"/>
              </a:lnSpc>
              <a:spcBef>
                <a:spcPts val="20"/>
              </a:spcBef>
            </a:pPr>
            <a:endParaRPr sz="2551" dirty="0">
              <a:latin typeface="Times New Roman" panose="02020603050405020304" pitchFamily="18" charset="0"/>
              <a:cs typeface="Times New Roman" panose="02020603050405020304" pitchFamily="18" charset="0"/>
            </a:endParaRPr>
          </a:p>
          <a:p>
            <a:pPr marL="470523" marR="5715" indent="-342891" algn="just">
              <a:lnSpc>
                <a:spcPct val="100000"/>
              </a:lnSpc>
              <a:buFont typeface="Arial"/>
              <a:buChar char="•"/>
              <a:tabLst>
                <a:tab pos="469888" algn="l"/>
                <a:tab pos="470523" algn="l"/>
                <a:tab pos="1034389" algn="l"/>
                <a:tab pos="2190696" algn="l"/>
                <a:tab pos="2823775" algn="l"/>
                <a:tab pos="3393990" algn="l"/>
                <a:tab pos="5504677" algn="l"/>
                <a:tab pos="6469218" algn="l"/>
                <a:tab pos="6989271" algn="l"/>
                <a:tab pos="7867454" algn="l"/>
              </a:tabLst>
            </a:pPr>
            <a:r>
              <a:rPr spc="-25" dirty="0">
                <a:latin typeface="Times New Roman" panose="02020603050405020304" pitchFamily="18" charset="0"/>
                <a:cs typeface="Times New Roman" panose="02020603050405020304" pitchFamily="18" charset="0"/>
              </a:rPr>
              <a:t>Md</a:t>
            </a:r>
            <a:r>
              <a:rPr spc="-85" dirty="0">
                <a:latin typeface="Times New Roman" panose="02020603050405020304" pitchFamily="18" charset="0"/>
                <a:cs typeface="Times New Roman" panose="02020603050405020304" pitchFamily="18" charset="0"/>
              </a:rPr>
              <a:t>.</a:t>
            </a:r>
            <a:r>
              <a:rPr dirty="0">
                <a:latin typeface="Times New Roman" panose="02020603050405020304" pitchFamily="18" charset="0"/>
                <a:cs typeface="Times New Roman" panose="02020603050405020304" pitchFamily="18" charset="0"/>
              </a:rPr>
              <a:t>	</a:t>
            </a:r>
            <a:r>
              <a:rPr spc="60" dirty="0">
                <a:latin typeface="Times New Roman" panose="02020603050405020304" pitchFamily="18" charset="0"/>
                <a:cs typeface="Times New Roman" panose="02020603050405020304" pitchFamily="18" charset="0"/>
              </a:rPr>
              <a:t>Shahriar</a:t>
            </a:r>
            <a:r>
              <a:rPr spc="71"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Sa</a:t>
            </a:r>
            <a:r>
              <a:rPr spc="65" dirty="0">
                <a:latin typeface="Times New Roman" panose="02020603050405020304" pitchFamily="18" charset="0"/>
                <a:cs typeface="Times New Roman" panose="02020603050405020304" pitchFamily="18" charset="0"/>
              </a:rPr>
              <a:t>t</a:t>
            </a:r>
            <a:r>
              <a:rPr spc="131" dirty="0">
                <a:latin typeface="Times New Roman" panose="02020603050405020304" pitchFamily="18" charset="0"/>
                <a:cs typeface="Times New Roman" panose="02020603050405020304" pitchFamily="18" charset="0"/>
              </a:rPr>
              <a:t>u</a:t>
            </a:r>
            <a:r>
              <a:rPr dirty="0">
                <a:latin typeface="Times New Roman" panose="02020603050405020304" pitchFamily="18" charset="0"/>
                <a:cs typeface="Times New Roman" panose="02020603050405020304" pitchFamily="18" charset="0"/>
              </a:rPr>
              <a:t>	</a:t>
            </a:r>
            <a:r>
              <a:rPr spc="85" dirty="0">
                <a:latin typeface="Times New Roman" panose="02020603050405020304" pitchFamily="18" charset="0"/>
                <a:cs typeface="Times New Roman" panose="02020603050405020304" pitchFamily="18" charset="0"/>
              </a:rPr>
              <a:t>an</a:t>
            </a:r>
            <a:r>
              <a:rPr spc="95" dirty="0">
                <a:latin typeface="Times New Roman" panose="02020603050405020304" pitchFamily="18" charset="0"/>
                <a:cs typeface="Times New Roman" panose="02020603050405020304" pitchFamily="18" charset="0"/>
              </a:rPr>
              <a:t>d</a:t>
            </a:r>
            <a:r>
              <a:rPr dirty="0">
                <a:latin typeface="Times New Roman" panose="02020603050405020304" pitchFamily="18" charset="0"/>
                <a:cs typeface="Times New Roman" panose="02020603050405020304" pitchFamily="18" charset="0"/>
              </a:rPr>
              <a:t>	</a:t>
            </a:r>
            <a:r>
              <a:rPr spc="-105" dirty="0">
                <a:latin typeface="Times New Roman" panose="02020603050405020304" pitchFamily="18" charset="0"/>
                <a:cs typeface="Times New Roman" panose="02020603050405020304" pitchFamily="18" charset="0"/>
              </a:rPr>
              <a:t>S</a:t>
            </a:r>
            <a:r>
              <a:rPr spc="65" dirty="0">
                <a:latin typeface="Times New Roman" panose="02020603050405020304" pitchFamily="18" charset="0"/>
                <a:cs typeface="Times New Roman" panose="02020603050405020304" pitchFamily="18" charset="0"/>
              </a:rPr>
              <a:t>hami</a:t>
            </a:r>
            <a:r>
              <a:rPr spc="100" dirty="0">
                <a:latin typeface="Times New Roman" panose="02020603050405020304" pitchFamily="18" charset="0"/>
                <a:cs typeface="Times New Roman" panose="02020603050405020304" pitchFamily="18" charset="0"/>
              </a:rPr>
              <a:t>m</a:t>
            </a:r>
            <a:r>
              <a:rPr spc="-5" dirty="0">
                <a:latin typeface="Times New Roman" panose="02020603050405020304" pitchFamily="18" charset="0"/>
                <a:cs typeface="Times New Roman" panose="02020603050405020304" pitchFamily="18" charset="0"/>
              </a:rPr>
              <a:t>-</a:t>
            </a:r>
            <a:r>
              <a:rPr spc="-145" dirty="0">
                <a:latin typeface="Times New Roman" panose="02020603050405020304" pitchFamily="18" charset="0"/>
                <a:cs typeface="Times New Roman" panose="02020603050405020304" pitchFamily="18" charset="0"/>
              </a:rPr>
              <a:t>A</a:t>
            </a:r>
            <a:r>
              <a:rPr spc="-65" dirty="0">
                <a:latin typeface="Times New Roman" panose="02020603050405020304" pitchFamily="18" charset="0"/>
                <a:cs typeface="Times New Roman" panose="02020603050405020304" pitchFamily="18" charset="0"/>
              </a:rPr>
              <a:t>I</a:t>
            </a:r>
            <a:r>
              <a:rPr spc="-5" dirty="0">
                <a:latin typeface="Times New Roman" panose="02020603050405020304" pitchFamily="18" charset="0"/>
                <a:cs typeface="Times New Roman" panose="02020603050405020304" pitchFamily="18" charset="0"/>
              </a:rPr>
              <a:t>-</a:t>
            </a:r>
            <a:r>
              <a:rPr spc="5" dirty="0">
                <a:latin typeface="Times New Roman" panose="02020603050405020304" pitchFamily="18" charset="0"/>
                <a:cs typeface="Times New Roman" panose="02020603050405020304" pitchFamily="18" charset="0"/>
              </a:rPr>
              <a:t>Mam</a:t>
            </a:r>
            <a:r>
              <a:rPr spc="91" dirty="0">
                <a:latin typeface="Times New Roman" panose="02020603050405020304" pitchFamily="18" charset="0"/>
                <a:cs typeface="Times New Roman" panose="02020603050405020304" pitchFamily="18" charset="0"/>
              </a:rPr>
              <a:t>u</a:t>
            </a:r>
            <a:r>
              <a:rPr spc="9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a:t>
            </a:r>
            <a:r>
              <a:rPr spc="71" dirty="0">
                <a:latin typeface="Times New Roman" panose="02020603050405020304" pitchFamily="18" charset="0"/>
                <a:cs typeface="Times New Roman" panose="02020603050405020304" pitchFamily="18" charset="0"/>
              </a:rPr>
              <a:t>h</a:t>
            </a:r>
            <a:r>
              <a:rPr spc="75" dirty="0">
                <a:latin typeface="Times New Roman" panose="02020603050405020304" pitchFamily="18" charset="0"/>
                <a:cs typeface="Times New Roman" panose="02020603050405020304" pitchFamily="18" charset="0"/>
              </a:rPr>
              <a:t>o</a:t>
            </a:r>
            <a:r>
              <a:rPr spc="91" dirty="0">
                <a:latin typeface="Times New Roman" panose="02020603050405020304" pitchFamily="18" charset="0"/>
                <a:cs typeface="Times New Roman" panose="02020603050405020304" pitchFamily="18" charset="0"/>
              </a:rPr>
              <a:t>we</a:t>
            </a:r>
            <a:r>
              <a:rPr spc="80" dirty="0">
                <a:latin typeface="Times New Roman" panose="02020603050405020304" pitchFamily="18" charset="0"/>
                <a:cs typeface="Times New Roman" panose="02020603050405020304" pitchFamily="18" charset="0"/>
              </a:rPr>
              <a:t>d</a:t>
            </a:r>
            <a:r>
              <a:rPr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t</a:t>
            </a:r>
            <a:r>
              <a:rPr spc="125" dirty="0">
                <a:latin typeface="Times New Roman" panose="02020603050405020304" pitchFamily="18" charset="0"/>
                <a:cs typeface="Times New Roman" panose="02020603050405020304" pitchFamily="18" charset="0"/>
              </a:rPr>
              <a:t>h</a:t>
            </a:r>
            <a:r>
              <a:rPr spc="75"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review</a:t>
            </a:r>
            <a:r>
              <a:rPr dirty="0">
                <a:latin typeface="Times New Roman" panose="02020603050405020304" pitchFamily="18" charset="0"/>
                <a:cs typeface="Times New Roman" panose="02020603050405020304" pitchFamily="18" charset="0"/>
              </a:rPr>
              <a:t>	of  </a:t>
            </a:r>
            <a:r>
              <a:rPr spc="55" dirty="0">
                <a:latin typeface="Times New Roman" panose="02020603050405020304" pitchFamily="18" charset="0"/>
                <a:cs typeface="Times New Roman" panose="02020603050405020304" pitchFamily="18" charset="0"/>
              </a:rPr>
              <a:t>applications</a:t>
            </a:r>
            <a:r>
              <a:rPr spc="-91"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60" dirty="0">
                <a:latin typeface="Times New Roman" panose="02020603050405020304" pitchFamily="18" charset="0"/>
                <a:cs typeface="Times New Roman" panose="02020603050405020304" pitchFamily="18" charset="0"/>
              </a:rPr>
              <a:t> </a:t>
            </a:r>
            <a:r>
              <a:rPr spc="91"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Chatbot</a:t>
            </a:r>
            <a:r>
              <a:rPr spc="-51" dirty="0">
                <a:latin typeface="Times New Roman" panose="02020603050405020304" pitchFamily="18" charset="0"/>
                <a:cs typeface="Times New Roman" panose="02020603050405020304" pitchFamily="18" charset="0"/>
              </a:rPr>
              <a:t> </a:t>
            </a:r>
            <a:r>
              <a:rPr spc="51" dirty="0">
                <a:latin typeface="Times New Roman" panose="02020603050405020304" pitchFamily="18" charset="0"/>
                <a:cs typeface="Times New Roman" panose="02020603050405020304" pitchFamily="18" charset="0"/>
              </a:rPr>
              <a:t>which</a:t>
            </a:r>
            <a:r>
              <a:rPr spc="-60"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are</a:t>
            </a:r>
            <a:r>
              <a:rPr spc="-6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developed</a:t>
            </a:r>
            <a:r>
              <a:rPr spc="-60"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using</a:t>
            </a:r>
            <a:r>
              <a:rPr spc="-40" dirty="0">
                <a:latin typeface="Times New Roman" panose="02020603050405020304" pitchFamily="18" charset="0"/>
                <a:cs typeface="Times New Roman" panose="02020603050405020304" pitchFamily="18" charset="0"/>
              </a:rPr>
              <a:t> </a:t>
            </a:r>
            <a:r>
              <a:rPr spc="91"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spc="-125" dirty="0">
                <a:latin typeface="Times New Roman" panose="02020603050405020304" pitchFamily="18" charset="0"/>
                <a:cs typeface="Times New Roman" panose="02020603050405020304" pitchFamily="18" charset="0"/>
              </a:rPr>
              <a:t>AIML</a:t>
            </a:r>
            <a:r>
              <a:rPr spc="-45" dirty="0">
                <a:latin typeface="Times New Roman" panose="02020603050405020304" pitchFamily="18" charset="0"/>
                <a:cs typeface="Times New Roman" panose="02020603050405020304" pitchFamily="18" charset="0"/>
              </a:rPr>
              <a:t> </a:t>
            </a:r>
            <a:r>
              <a:rPr spc="51" dirty="0">
                <a:latin typeface="Times New Roman" panose="02020603050405020304" pitchFamily="18" charset="0"/>
                <a:cs typeface="Times New Roman" panose="02020603050405020304" pitchFamily="18" charset="0"/>
              </a:rPr>
              <a:t>scripts.</a:t>
            </a:r>
          </a:p>
        </p:txBody>
      </p:sp>
      <p:sp>
        <p:nvSpPr>
          <p:cNvPr id="3" name="object 3"/>
          <p:cNvSpPr txBox="1">
            <a:spLocks noGrp="1"/>
          </p:cNvSpPr>
          <p:nvPr>
            <p:ph type="title"/>
          </p:nvPr>
        </p:nvSpPr>
        <p:spPr>
          <a:xfrm>
            <a:off x="4590374" y="735425"/>
            <a:ext cx="3011249" cy="751488"/>
          </a:xfrm>
          <a:prstGeom prst="rect">
            <a:avLst/>
          </a:prstGeom>
        </p:spPr>
        <p:txBody>
          <a:bodyPr vert="horz" wrap="square" lIns="0" tIns="12700" rIns="0" bIns="0" rtlCol="0" anchor="b">
            <a:spAutoFit/>
          </a:bodyPr>
          <a:lstStyle/>
          <a:p>
            <a:pPr marL="12700">
              <a:spcBef>
                <a:spcPts val="100"/>
              </a:spcBef>
            </a:pPr>
            <a:r>
              <a:rPr sz="4800" b="1" spc="-491" dirty="0">
                <a:latin typeface="Cambria" panose="02040503050406030204" pitchFamily="18" charset="0"/>
                <a:ea typeface="Cambria" panose="02040503050406030204" pitchFamily="18" charset="0"/>
                <a:cs typeface="Times New Roman"/>
              </a:rPr>
              <a:t>H</a:t>
            </a:r>
            <a:r>
              <a:rPr sz="4800" b="1" spc="-15" dirty="0">
                <a:latin typeface="Cambria" panose="02040503050406030204" pitchFamily="18" charset="0"/>
                <a:ea typeface="Cambria" panose="02040503050406030204" pitchFamily="18" charset="0"/>
                <a:cs typeface="Times New Roman"/>
              </a:rPr>
              <a:t>i</a:t>
            </a:r>
            <a:r>
              <a:rPr sz="4800" b="1" spc="169" dirty="0">
                <a:latin typeface="Cambria" panose="02040503050406030204" pitchFamily="18" charset="0"/>
                <a:ea typeface="Cambria" panose="02040503050406030204" pitchFamily="18" charset="0"/>
                <a:cs typeface="Times New Roman"/>
              </a:rPr>
              <a:t>s</a:t>
            </a:r>
            <a:r>
              <a:rPr sz="4800" b="1" spc="-11" dirty="0">
                <a:latin typeface="Cambria" panose="02040503050406030204" pitchFamily="18" charset="0"/>
                <a:ea typeface="Cambria" panose="02040503050406030204" pitchFamily="18" charset="0"/>
                <a:cs typeface="Times New Roman"/>
              </a:rPr>
              <a:t>t</a:t>
            </a:r>
            <a:r>
              <a:rPr sz="4800" b="1" spc="100" dirty="0">
                <a:latin typeface="Cambria" panose="02040503050406030204" pitchFamily="18" charset="0"/>
                <a:ea typeface="Cambria" panose="02040503050406030204" pitchFamily="18" charset="0"/>
                <a:cs typeface="Times New Roman"/>
              </a:rPr>
              <a:t>o</a:t>
            </a:r>
            <a:r>
              <a:rPr sz="4800" b="1" spc="-191" dirty="0">
                <a:latin typeface="Cambria" panose="02040503050406030204" pitchFamily="18" charset="0"/>
                <a:ea typeface="Cambria" panose="02040503050406030204" pitchFamily="18" charset="0"/>
                <a:cs typeface="Times New Roman"/>
              </a:rPr>
              <a:t>r</a:t>
            </a:r>
            <a:r>
              <a:rPr sz="4800" b="1" spc="20" dirty="0">
                <a:latin typeface="Cambria" panose="02040503050406030204" pitchFamily="18" charset="0"/>
                <a:ea typeface="Cambria" panose="02040503050406030204" pitchFamily="18" charset="0"/>
                <a:cs typeface="Times New Roman"/>
              </a:rPr>
              <a:t>y</a:t>
            </a:r>
            <a:endParaRPr sz="4800" dirty="0">
              <a:latin typeface="Cambria" panose="02040503050406030204" pitchFamily="18" charset="0"/>
              <a:ea typeface="Cambria" panose="02040503050406030204" pitchFamily="18" charset="0"/>
              <a:cs typeface="Times New Roman"/>
            </a:endParaRPr>
          </a:p>
        </p:txBody>
      </p:sp>
      <p:sp>
        <p:nvSpPr>
          <p:cNvPr id="4" name="object 4"/>
          <p:cNvSpPr/>
          <p:nvPr/>
        </p:nvSpPr>
        <p:spPr>
          <a:xfrm>
            <a:off x="272563" y="307732"/>
            <a:ext cx="11618456" cy="6235926"/>
          </a:xfrm>
          <a:custGeom>
            <a:avLst/>
            <a:gdLst/>
            <a:ahLst/>
            <a:cxnLst/>
            <a:rect l="l" t="t" r="r" b="b"/>
            <a:pathLst>
              <a:path w="8458200" h="6143625">
                <a:moveTo>
                  <a:pt x="0" y="6143244"/>
                </a:moveTo>
                <a:lnTo>
                  <a:pt x="8458200" y="6143244"/>
                </a:lnTo>
                <a:lnTo>
                  <a:pt x="8458200" y="0"/>
                </a:lnTo>
                <a:lnTo>
                  <a:pt x="0" y="0"/>
                </a:lnTo>
                <a:lnTo>
                  <a:pt x="0" y="6143244"/>
                </a:lnTo>
                <a:close/>
              </a:path>
            </a:pathLst>
          </a:custGeom>
          <a:ln w="25400">
            <a:solidFill>
              <a:srgbClr val="385D89"/>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3223" y="645035"/>
            <a:ext cx="3304540" cy="690574"/>
          </a:xfrm>
          <a:prstGeom prst="rect">
            <a:avLst/>
          </a:prstGeom>
        </p:spPr>
        <p:txBody>
          <a:bodyPr vert="horz" wrap="square" lIns="0" tIns="13335" rIns="0" bIns="0" rtlCol="0" anchor="b">
            <a:spAutoFit/>
          </a:bodyPr>
          <a:lstStyle/>
          <a:p>
            <a:pPr marL="12700">
              <a:spcBef>
                <a:spcPts val="105"/>
              </a:spcBef>
            </a:pPr>
            <a:r>
              <a:rPr sz="4400" spc="-235" dirty="0"/>
              <a:t>MOTIVATION</a:t>
            </a:r>
            <a:endParaRPr sz="4400"/>
          </a:p>
        </p:txBody>
      </p:sp>
      <p:sp>
        <p:nvSpPr>
          <p:cNvPr id="3" name="object 3"/>
          <p:cNvSpPr txBox="1"/>
          <p:nvPr/>
        </p:nvSpPr>
        <p:spPr>
          <a:xfrm>
            <a:off x="597875" y="1847851"/>
            <a:ext cx="10269417" cy="3406445"/>
          </a:xfrm>
          <a:prstGeom prst="rect">
            <a:avLst/>
          </a:prstGeom>
        </p:spPr>
        <p:txBody>
          <a:bodyPr vert="horz" wrap="square" lIns="0" tIns="12700" rIns="0" bIns="0" rtlCol="0">
            <a:spAutoFit/>
          </a:bodyPr>
          <a:lstStyle/>
          <a:p>
            <a:pPr marL="355591" marR="5080" indent="-342891" algn="just">
              <a:spcBef>
                <a:spcPts val="100"/>
              </a:spcBef>
              <a:buFont typeface="Arial"/>
              <a:buChar char="•"/>
              <a:tabLst>
                <a:tab pos="355591" algn="l"/>
              </a:tabLst>
            </a:pPr>
            <a:r>
              <a:rPr spc="-60" dirty="0">
                <a:latin typeface="Times New Roman"/>
                <a:cs typeface="Times New Roman"/>
              </a:rPr>
              <a:t>As </a:t>
            </a:r>
            <a:r>
              <a:rPr spc="71" dirty="0">
                <a:latin typeface="Times New Roman"/>
                <a:cs typeface="Times New Roman"/>
              </a:rPr>
              <a:t>students, </a:t>
            </a:r>
            <a:r>
              <a:rPr spc="91" dirty="0">
                <a:latin typeface="Times New Roman"/>
                <a:cs typeface="Times New Roman"/>
              </a:rPr>
              <a:t>we </a:t>
            </a:r>
            <a:r>
              <a:rPr spc="85" dirty="0">
                <a:latin typeface="Times New Roman"/>
                <a:cs typeface="Times New Roman"/>
              </a:rPr>
              <a:t>require </a:t>
            </a:r>
            <a:r>
              <a:rPr spc="65" dirty="0">
                <a:latin typeface="Times New Roman"/>
                <a:cs typeface="Times New Roman"/>
              </a:rPr>
              <a:t>many </a:t>
            </a:r>
            <a:r>
              <a:rPr spc="71" dirty="0">
                <a:latin typeface="Times New Roman"/>
                <a:cs typeface="Times New Roman"/>
              </a:rPr>
              <a:t>types </a:t>
            </a:r>
            <a:r>
              <a:rPr dirty="0">
                <a:latin typeface="Times New Roman"/>
                <a:cs typeface="Times New Roman"/>
              </a:rPr>
              <a:t>of </a:t>
            </a:r>
            <a:r>
              <a:rPr spc="60" dirty="0">
                <a:latin typeface="Times New Roman"/>
                <a:cs typeface="Times New Roman"/>
              </a:rPr>
              <a:t>information </a:t>
            </a:r>
            <a:r>
              <a:rPr spc="65" dirty="0">
                <a:latin typeface="Times New Roman"/>
                <a:cs typeface="Times New Roman"/>
              </a:rPr>
              <a:t>regarding </a:t>
            </a:r>
            <a:r>
              <a:rPr spc="95" dirty="0">
                <a:latin typeface="Times New Roman"/>
                <a:cs typeface="Times New Roman"/>
              </a:rPr>
              <a:t>our </a:t>
            </a:r>
            <a:r>
              <a:rPr spc="20" dirty="0">
                <a:latin typeface="Times New Roman"/>
                <a:cs typeface="Times New Roman"/>
              </a:rPr>
              <a:t>college  </a:t>
            </a:r>
            <a:r>
              <a:rPr spc="91" dirty="0">
                <a:latin typeface="Times New Roman"/>
                <a:cs typeface="Times New Roman"/>
              </a:rPr>
              <a:t>and</a:t>
            </a:r>
            <a:r>
              <a:rPr spc="-60" dirty="0">
                <a:latin typeface="Times New Roman"/>
                <a:cs typeface="Times New Roman"/>
              </a:rPr>
              <a:t> </a:t>
            </a:r>
            <a:r>
              <a:rPr spc="60" dirty="0">
                <a:latin typeface="Times New Roman"/>
                <a:cs typeface="Times New Roman"/>
              </a:rPr>
              <a:t>university</a:t>
            </a:r>
            <a:r>
              <a:rPr spc="-45" dirty="0">
                <a:latin typeface="Times New Roman"/>
                <a:cs typeface="Times New Roman"/>
              </a:rPr>
              <a:t> </a:t>
            </a:r>
            <a:r>
              <a:rPr spc="71" dirty="0">
                <a:latin typeface="Times New Roman"/>
                <a:cs typeface="Times New Roman"/>
              </a:rPr>
              <a:t>during</a:t>
            </a:r>
            <a:r>
              <a:rPr spc="-40" dirty="0">
                <a:latin typeface="Times New Roman"/>
                <a:cs typeface="Times New Roman"/>
              </a:rPr>
              <a:t> </a:t>
            </a:r>
            <a:r>
              <a:rPr spc="95" dirty="0">
                <a:latin typeface="Times New Roman"/>
                <a:cs typeface="Times New Roman"/>
              </a:rPr>
              <a:t>our</a:t>
            </a:r>
            <a:r>
              <a:rPr spc="-55" dirty="0">
                <a:latin typeface="Times New Roman"/>
                <a:cs typeface="Times New Roman"/>
              </a:rPr>
              <a:t> </a:t>
            </a:r>
            <a:r>
              <a:rPr spc="51" dirty="0">
                <a:latin typeface="Times New Roman"/>
                <a:cs typeface="Times New Roman"/>
              </a:rPr>
              <a:t>course.</a:t>
            </a:r>
            <a:endParaRPr dirty="0">
              <a:latin typeface="Times New Roman"/>
              <a:cs typeface="Times New Roman"/>
            </a:endParaRPr>
          </a:p>
          <a:p>
            <a:pPr>
              <a:spcBef>
                <a:spcPts val="31"/>
              </a:spcBef>
              <a:buFont typeface="Arial"/>
              <a:buChar char="•"/>
            </a:pPr>
            <a:endParaRPr sz="2551" dirty="0">
              <a:latin typeface="Times New Roman"/>
              <a:cs typeface="Times New Roman"/>
            </a:endParaRPr>
          </a:p>
          <a:p>
            <a:pPr marL="355591" marR="6985" indent="-342891" algn="just">
              <a:buFont typeface="Arial"/>
              <a:buChar char="•"/>
              <a:tabLst>
                <a:tab pos="355591" algn="l"/>
              </a:tabLst>
            </a:pPr>
            <a:r>
              <a:rPr spc="25" dirty="0">
                <a:latin typeface="Times New Roman"/>
                <a:cs typeface="Times New Roman"/>
              </a:rPr>
              <a:t>Getting </a:t>
            </a:r>
            <a:r>
              <a:rPr spc="65" dirty="0">
                <a:latin typeface="Times New Roman"/>
                <a:cs typeface="Times New Roman"/>
              </a:rPr>
              <a:t>this </a:t>
            </a:r>
            <a:r>
              <a:rPr spc="60" dirty="0">
                <a:latin typeface="Times New Roman"/>
                <a:cs typeface="Times New Roman"/>
              </a:rPr>
              <a:t>information </a:t>
            </a:r>
            <a:r>
              <a:rPr spc="35" dirty="0">
                <a:latin typeface="Times New Roman"/>
                <a:cs typeface="Times New Roman"/>
              </a:rPr>
              <a:t>is </a:t>
            </a:r>
            <a:r>
              <a:rPr spc="105" dirty="0">
                <a:latin typeface="Times New Roman"/>
                <a:cs typeface="Times New Roman"/>
              </a:rPr>
              <a:t>rather </a:t>
            </a:r>
            <a:r>
              <a:rPr spc="75" dirty="0">
                <a:latin typeface="Times New Roman"/>
                <a:cs typeface="Times New Roman"/>
              </a:rPr>
              <a:t>cumbersome </a:t>
            </a:r>
            <a:r>
              <a:rPr spc="91" dirty="0">
                <a:latin typeface="Times New Roman"/>
                <a:cs typeface="Times New Roman"/>
              </a:rPr>
              <a:t>and </a:t>
            </a:r>
            <a:r>
              <a:rPr spc="31" dirty="0">
                <a:latin typeface="Times New Roman"/>
                <a:cs typeface="Times New Roman"/>
              </a:rPr>
              <a:t>lengthy. This </a:t>
            </a:r>
            <a:r>
              <a:rPr spc="35" dirty="0">
                <a:latin typeface="Times New Roman"/>
                <a:cs typeface="Times New Roman"/>
              </a:rPr>
              <a:t>is </a:t>
            </a:r>
            <a:r>
              <a:rPr spc="11" dirty="0">
                <a:latin typeface="Times New Roman"/>
                <a:cs typeface="Times New Roman"/>
              </a:rPr>
              <a:t>all  </a:t>
            </a:r>
            <a:r>
              <a:rPr spc="5" dirty="0">
                <a:latin typeface="Times New Roman"/>
                <a:cs typeface="Times New Roman"/>
              </a:rPr>
              <a:t>long, </a:t>
            </a:r>
            <a:r>
              <a:rPr spc="40" dirty="0">
                <a:latin typeface="Times New Roman"/>
                <a:cs typeface="Times New Roman"/>
              </a:rPr>
              <a:t>hectic </a:t>
            </a:r>
            <a:r>
              <a:rPr spc="85" dirty="0">
                <a:latin typeface="Times New Roman"/>
                <a:cs typeface="Times New Roman"/>
              </a:rPr>
              <a:t>and </a:t>
            </a:r>
            <a:r>
              <a:rPr spc="55" dirty="0">
                <a:latin typeface="Times New Roman"/>
                <a:cs typeface="Times New Roman"/>
              </a:rPr>
              <a:t>unnecessary. </a:t>
            </a:r>
            <a:r>
              <a:rPr spc="31" dirty="0">
                <a:latin typeface="Times New Roman"/>
                <a:cs typeface="Times New Roman"/>
              </a:rPr>
              <a:t>This </a:t>
            </a:r>
            <a:r>
              <a:rPr spc="35" dirty="0">
                <a:latin typeface="Times New Roman"/>
                <a:cs typeface="Times New Roman"/>
              </a:rPr>
              <a:t>is </a:t>
            </a:r>
            <a:r>
              <a:rPr spc="95" dirty="0">
                <a:latin typeface="Times New Roman"/>
                <a:cs typeface="Times New Roman"/>
              </a:rPr>
              <a:t>where </a:t>
            </a:r>
            <a:r>
              <a:rPr spc="80" dirty="0">
                <a:latin typeface="Times New Roman"/>
                <a:cs typeface="Times New Roman"/>
              </a:rPr>
              <a:t>we </a:t>
            </a:r>
            <a:r>
              <a:rPr spc="75" dirty="0">
                <a:latin typeface="Times New Roman"/>
                <a:cs typeface="Times New Roman"/>
              </a:rPr>
              <a:t>thought </a:t>
            </a:r>
            <a:r>
              <a:rPr dirty="0">
                <a:latin typeface="Times New Roman"/>
                <a:cs typeface="Times New Roman"/>
              </a:rPr>
              <a:t>of </a:t>
            </a:r>
            <a:r>
              <a:rPr spc="45" dirty="0">
                <a:latin typeface="Times New Roman"/>
                <a:cs typeface="Times New Roman"/>
              </a:rPr>
              <a:t>using </a:t>
            </a:r>
            <a:r>
              <a:rPr spc="85" dirty="0">
                <a:latin typeface="Times New Roman"/>
                <a:cs typeface="Times New Roman"/>
              </a:rPr>
              <a:t>an  </a:t>
            </a:r>
            <a:r>
              <a:rPr spc="45" dirty="0">
                <a:latin typeface="Times New Roman"/>
                <a:cs typeface="Times New Roman"/>
              </a:rPr>
              <a:t>intelligent</a:t>
            </a:r>
            <a:r>
              <a:rPr spc="-85" dirty="0">
                <a:latin typeface="Times New Roman"/>
                <a:cs typeface="Times New Roman"/>
              </a:rPr>
              <a:t> </a:t>
            </a:r>
            <a:r>
              <a:rPr spc="75" dirty="0">
                <a:latin typeface="Times New Roman"/>
                <a:cs typeface="Times New Roman"/>
              </a:rPr>
              <a:t>chatbot</a:t>
            </a:r>
            <a:r>
              <a:rPr spc="-65" dirty="0">
                <a:latin typeface="Times New Roman"/>
                <a:cs typeface="Times New Roman"/>
              </a:rPr>
              <a:t> </a:t>
            </a:r>
            <a:r>
              <a:rPr spc="45" dirty="0">
                <a:latin typeface="Times New Roman"/>
                <a:cs typeface="Times New Roman"/>
              </a:rPr>
              <a:t>delivering</a:t>
            </a:r>
            <a:r>
              <a:rPr spc="-65" dirty="0">
                <a:latin typeface="Times New Roman"/>
                <a:cs typeface="Times New Roman"/>
              </a:rPr>
              <a:t> </a:t>
            </a:r>
            <a:r>
              <a:rPr spc="80" dirty="0">
                <a:latin typeface="Times New Roman"/>
                <a:cs typeface="Times New Roman"/>
              </a:rPr>
              <a:t>these</a:t>
            </a:r>
            <a:r>
              <a:rPr spc="-40" dirty="0">
                <a:latin typeface="Times New Roman"/>
                <a:cs typeface="Times New Roman"/>
              </a:rPr>
              <a:t> </a:t>
            </a:r>
            <a:r>
              <a:rPr spc="65" dirty="0">
                <a:latin typeface="Times New Roman"/>
                <a:cs typeface="Times New Roman"/>
              </a:rPr>
              <a:t>informations</a:t>
            </a:r>
            <a:r>
              <a:rPr spc="-95" dirty="0">
                <a:latin typeface="Times New Roman"/>
                <a:cs typeface="Times New Roman"/>
              </a:rPr>
              <a:t> </a:t>
            </a:r>
            <a:r>
              <a:rPr spc="-85" dirty="0">
                <a:latin typeface="Times New Roman"/>
                <a:cs typeface="Times New Roman"/>
              </a:rPr>
              <a:t>.</a:t>
            </a:r>
            <a:endParaRPr dirty="0">
              <a:latin typeface="Times New Roman"/>
              <a:cs typeface="Times New Roman"/>
            </a:endParaRPr>
          </a:p>
          <a:p>
            <a:pPr>
              <a:spcBef>
                <a:spcPts val="35"/>
              </a:spcBef>
              <a:buFont typeface="Arial"/>
              <a:buChar char="•"/>
            </a:pPr>
            <a:endParaRPr sz="2551" dirty="0">
              <a:latin typeface="Times New Roman"/>
              <a:cs typeface="Times New Roman"/>
            </a:endParaRPr>
          </a:p>
          <a:p>
            <a:pPr marL="355591" marR="7620" indent="-342891" algn="just">
              <a:buFont typeface="Arial"/>
              <a:buChar char="•"/>
              <a:tabLst>
                <a:tab pos="355591" algn="l"/>
              </a:tabLst>
            </a:pPr>
            <a:r>
              <a:rPr spc="40" dirty="0">
                <a:latin typeface="Times New Roman"/>
                <a:cs typeface="Times New Roman"/>
              </a:rPr>
              <a:t>Think </a:t>
            </a:r>
            <a:r>
              <a:rPr spc="80" dirty="0">
                <a:latin typeface="Times New Roman"/>
                <a:cs typeface="Times New Roman"/>
              </a:rPr>
              <a:t>about </a:t>
            </a:r>
            <a:r>
              <a:rPr spc="85" dirty="0">
                <a:latin typeface="Times New Roman"/>
                <a:cs typeface="Times New Roman"/>
              </a:rPr>
              <a:t>an </a:t>
            </a:r>
            <a:r>
              <a:rPr spc="35" dirty="0">
                <a:latin typeface="Times New Roman"/>
                <a:cs typeface="Times New Roman"/>
              </a:rPr>
              <a:t>application, </a:t>
            </a:r>
            <a:r>
              <a:rPr spc="95" dirty="0">
                <a:latin typeface="Times New Roman"/>
                <a:cs typeface="Times New Roman"/>
              </a:rPr>
              <a:t>where </a:t>
            </a:r>
            <a:r>
              <a:rPr spc="15" dirty="0">
                <a:latin typeface="Times New Roman"/>
                <a:cs typeface="Times New Roman"/>
              </a:rPr>
              <a:t>all </a:t>
            </a:r>
            <a:r>
              <a:rPr spc="55" dirty="0">
                <a:latin typeface="Times New Roman"/>
                <a:cs typeface="Times New Roman"/>
              </a:rPr>
              <a:t>you </a:t>
            </a:r>
            <a:r>
              <a:rPr spc="60" dirty="0">
                <a:latin typeface="Times New Roman"/>
                <a:cs typeface="Times New Roman"/>
              </a:rPr>
              <a:t>have </a:t>
            </a:r>
            <a:r>
              <a:rPr spc="80" dirty="0">
                <a:latin typeface="Times New Roman"/>
                <a:cs typeface="Times New Roman"/>
              </a:rPr>
              <a:t>to </a:t>
            </a:r>
            <a:r>
              <a:rPr spc="71" dirty="0">
                <a:latin typeface="Times New Roman"/>
                <a:cs typeface="Times New Roman"/>
              </a:rPr>
              <a:t>do </a:t>
            </a:r>
            <a:r>
              <a:rPr spc="35" dirty="0">
                <a:latin typeface="Times New Roman"/>
                <a:cs typeface="Times New Roman"/>
              </a:rPr>
              <a:t>is </a:t>
            </a:r>
            <a:r>
              <a:rPr spc="25" dirty="0">
                <a:latin typeface="Times New Roman"/>
                <a:cs typeface="Times New Roman"/>
              </a:rPr>
              <a:t>ask. </a:t>
            </a:r>
            <a:r>
              <a:rPr spc="20" dirty="0">
                <a:latin typeface="Times New Roman"/>
                <a:cs typeface="Times New Roman"/>
              </a:rPr>
              <a:t>That’s </a:t>
            </a:r>
            <a:r>
              <a:rPr spc="91" dirty="0">
                <a:latin typeface="Times New Roman"/>
                <a:cs typeface="Times New Roman"/>
              </a:rPr>
              <a:t>where  </a:t>
            </a:r>
            <a:r>
              <a:rPr spc="95" dirty="0">
                <a:latin typeface="Times New Roman"/>
                <a:cs typeface="Times New Roman"/>
              </a:rPr>
              <a:t>our</a:t>
            </a:r>
            <a:r>
              <a:rPr spc="-60" dirty="0">
                <a:latin typeface="Times New Roman"/>
                <a:cs typeface="Times New Roman"/>
              </a:rPr>
              <a:t> </a:t>
            </a:r>
            <a:r>
              <a:rPr spc="75" dirty="0">
                <a:latin typeface="Times New Roman"/>
                <a:cs typeface="Times New Roman"/>
              </a:rPr>
              <a:t>chatbot</a:t>
            </a:r>
            <a:r>
              <a:rPr spc="-65" dirty="0">
                <a:latin typeface="Times New Roman"/>
                <a:cs typeface="Times New Roman"/>
              </a:rPr>
              <a:t> </a:t>
            </a:r>
            <a:r>
              <a:rPr spc="55" dirty="0">
                <a:latin typeface="Times New Roman"/>
                <a:cs typeface="Times New Roman"/>
              </a:rPr>
              <a:t>comes</a:t>
            </a:r>
            <a:r>
              <a:rPr spc="-55" dirty="0">
                <a:latin typeface="Times New Roman"/>
                <a:cs typeface="Times New Roman"/>
              </a:rPr>
              <a:t> </a:t>
            </a:r>
            <a:r>
              <a:rPr spc="65" dirty="0">
                <a:latin typeface="Times New Roman"/>
                <a:cs typeface="Times New Roman"/>
              </a:rPr>
              <a:t>into</a:t>
            </a:r>
            <a:r>
              <a:rPr spc="-75" dirty="0">
                <a:latin typeface="Times New Roman"/>
                <a:cs typeface="Times New Roman"/>
              </a:rPr>
              <a:t> </a:t>
            </a:r>
            <a:r>
              <a:rPr spc="35" dirty="0">
                <a:latin typeface="Times New Roman"/>
                <a:cs typeface="Times New Roman"/>
              </a:rPr>
              <a:t>existence.</a:t>
            </a:r>
            <a:endParaRPr dirty="0">
              <a:latin typeface="Times New Roman"/>
              <a:cs typeface="Times New Roman"/>
            </a:endParaRPr>
          </a:p>
          <a:p>
            <a:pPr>
              <a:spcBef>
                <a:spcPts val="20"/>
              </a:spcBef>
              <a:buFont typeface="Arial"/>
              <a:buChar char="•"/>
            </a:pPr>
            <a:endParaRPr sz="2551" dirty="0">
              <a:latin typeface="Times New Roman"/>
              <a:cs typeface="Times New Roman"/>
            </a:endParaRPr>
          </a:p>
          <a:p>
            <a:pPr marL="355591" marR="8254" indent="-342891" algn="just">
              <a:buFont typeface="Arial"/>
              <a:buChar char="•"/>
              <a:tabLst>
                <a:tab pos="355591" algn="l"/>
              </a:tabLst>
            </a:pPr>
            <a:r>
              <a:rPr spc="55" dirty="0">
                <a:latin typeface="Times New Roman"/>
                <a:cs typeface="Times New Roman"/>
              </a:rPr>
              <a:t>Then </a:t>
            </a:r>
            <a:r>
              <a:rPr spc="95" dirty="0">
                <a:latin typeface="Times New Roman"/>
                <a:cs typeface="Times New Roman"/>
              </a:rPr>
              <a:t>our </a:t>
            </a:r>
            <a:r>
              <a:rPr spc="71" dirty="0">
                <a:latin typeface="Times New Roman"/>
                <a:cs typeface="Times New Roman"/>
              </a:rPr>
              <a:t>chatbot </a:t>
            </a:r>
            <a:r>
              <a:rPr spc="55" dirty="0">
                <a:latin typeface="Times New Roman"/>
                <a:cs typeface="Times New Roman"/>
              </a:rPr>
              <a:t>can </a:t>
            </a:r>
            <a:r>
              <a:rPr spc="71" dirty="0">
                <a:latin typeface="Times New Roman"/>
                <a:cs typeface="Times New Roman"/>
              </a:rPr>
              <a:t>do </a:t>
            </a:r>
            <a:r>
              <a:rPr spc="51" dirty="0">
                <a:latin typeface="Times New Roman"/>
                <a:cs typeface="Times New Roman"/>
              </a:rPr>
              <a:t>it </a:t>
            </a:r>
            <a:r>
              <a:rPr spc="45" dirty="0">
                <a:latin typeface="Times New Roman"/>
                <a:cs typeface="Times New Roman"/>
              </a:rPr>
              <a:t>for </a:t>
            </a:r>
            <a:r>
              <a:rPr spc="55" dirty="0">
                <a:latin typeface="Times New Roman"/>
                <a:cs typeface="Times New Roman"/>
              </a:rPr>
              <a:t>you </a:t>
            </a:r>
            <a:r>
              <a:rPr spc="51" dirty="0">
                <a:latin typeface="Times New Roman"/>
                <a:cs typeface="Times New Roman"/>
              </a:rPr>
              <a:t>in </a:t>
            </a:r>
            <a:r>
              <a:rPr spc="60" dirty="0">
                <a:latin typeface="Times New Roman"/>
                <a:cs typeface="Times New Roman"/>
              </a:rPr>
              <a:t>seconds </a:t>
            </a:r>
            <a:r>
              <a:rPr spc="15" dirty="0">
                <a:latin typeface="Times New Roman"/>
                <a:cs typeface="Times New Roman"/>
              </a:rPr>
              <a:t>all </a:t>
            </a:r>
            <a:r>
              <a:rPr spc="55" dirty="0">
                <a:latin typeface="Times New Roman"/>
                <a:cs typeface="Times New Roman"/>
              </a:rPr>
              <a:t>you </a:t>
            </a:r>
            <a:r>
              <a:rPr spc="15" dirty="0">
                <a:latin typeface="Times New Roman"/>
                <a:cs typeface="Times New Roman"/>
              </a:rPr>
              <a:t>will </a:t>
            </a:r>
            <a:r>
              <a:rPr spc="60" dirty="0">
                <a:latin typeface="Times New Roman"/>
                <a:cs typeface="Times New Roman"/>
              </a:rPr>
              <a:t>have </a:t>
            </a:r>
            <a:r>
              <a:rPr spc="80" dirty="0">
                <a:latin typeface="Times New Roman"/>
                <a:cs typeface="Times New Roman"/>
              </a:rPr>
              <a:t>to </a:t>
            </a:r>
            <a:r>
              <a:rPr spc="71" dirty="0">
                <a:latin typeface="Times New Roman"/>
                <a:cs typeface="Times New Roman"/>
              </a:rPr>
              <a:t>do </a:t>
            </a:r>
            <a:r>
              <a:rPr spc="35" dirty="0">
                <a:latin typeface="Times New Roman"/>
                <a:cs typeface="Times New Roman"/>
              </a:rPr>
              <a:t>is </a:t>
            </a:r>
            <a:r>
              <a:rPr spc="80" dirty="0">
                <a:latin typeface="Times New Roman"/>
                <a:cs typeface="Times New Roman"/>
              </a:rPr>
              <a:t>to  </a:t>
            </a:r>
            <a:r>
              <a:rPr spc="60" dirty="0">
                <a:latin typeface="Times New Roman"/>
                <a:cs typeface="Times New Roman"/>
              </a:rPr>
              <a:t>ask</a:t>
            </a:r>
            <a:r>
              <a:rPr spc="-45" dirty="0">
                <a:latin typeface="Times New Roman"/>
                <a:cs typeface="Times New Roman"/>
              </a:rPr>
              <a:t> </a:t>
            </a:r>
            <a:r>
              <a:rPr spc="5" dirty="0">
                <a:latin typeface="Times New Roman"/>
                <a:cs typeface="Times New Roman"/>
              </a:rPr>
              <a:t>it.</a:t>
            </a:r>
            <a:r>
              <a:rPr spc="-55" dirty="0">
                <a:latin typeface="Times New Roman"/>
                <a:cs typeface="Times New Roman"/>
              </a:rPr>
              <a:t> </a:t>
            </a:r>
            <a:r>
              <a:rPr spc="5" dirty="0">
                <a:latin typeface="Times New Roman"/>
                <a:cs typeface="Times New Roman"/>
              </a:rPr>
              <a:t>Isn’t</a:t>
            </a:r>
            <a:r>
              <a:rPr spc="-40" dirty="0">
                <a:latin typeface="Times New Roman"/>
                <a:cs typeface="Times New Roman"/>
              </a:rPr>
              <a:t> </a:t>
            </a:r>
            <a:r>
              <a:rPr spc="51" dirty="0">
                <a:latin typeface="Times New Roman"/>
                <a:cs typeface="Times New Roman"/>
              </a:rPr>
              <a:t>it</a:t>
            </a:r>
            <a:r>
              <a:rPr spc="-55" dirty="0">
                <a:latin typeface="Times New Roman"/>
                <a:cs typeface="Times New Roman"/>
              </a:rPr>
              <a:t> </a:t>
            </a:r>
            <a:r>
              <a:rPr spc="55" dirty="0">
                <a:latin typeface="Times New Roman"/>
                <a:cs typeface="Times New Roman"/>
              </a:rPr>
              <a:t>easy</a:t>
            </a:r>
            <a:r>
              <a:rPr spc="-40" dirty="0">
                <a:latin typeface="Times New Roman"/>
                <a:cs typeface="Times New Roman"/>
              </a:rPr>
              <a:t> </a:t>
            </a:r>
            <a:r>
              <a:rPr spc="91" dirty="0">
                <a:latin typeface="Times New Roman"/>
                <a:cs typeface="Times New Roman"/>
              </a:rPr>
              <a:t>and</a:t>
            </a:r>
            <a:r>
              <a:rPr spc="-55" dirty="0">
                <a:latin typeface="Times New Roman"/>
                <a:cs typeface="Times New Roman"/>
              </a:rPr>
              <a:t> </a:t>
            </a:r>
            <a:r>
              <a:rPr spc="51" dirty="0">
                <a:latin typeface="Times New Roman"/>
                <a:cs typeface="Times New Roman"/>
              </a:rPr>
              <a:t>convenient?</a:t>
            </a:r>
            <a:r>
              <a:rPr lang="en-IN" spc="51" dirty="0">
                <a:latin typeface="Times New Roman"/>
                <a:cs typeface="Times New Roman"/>
              </a:rPr>
              <a:t> </a:t>
            </a:r>
            <a:endParaRPr dirty="0">
              <a:latin typeface="Times New Roman"/>
              <a:cs typeface="Times New Roman"/>
            </a:endParaRPr>
          </a:p>
        </p:txBody>
      </p:sp>
      <p:sp>
        <p:nvSpPr>
          <p:cNvPr id="4" name="object 4"/>
          <p:cNvSpPr/>
          <p:nvPr/>
        </p:nvSpPr>
        <p:spPr>
          <a:xfrm>
            <a:off x="263768" y="275081"/>
            <a:ext cx="11632223" cy="6309360"/>
          </a:xfrm>
          <a:custGeom>
            <a:avLst/>
            <a:gdLst/>
            <a:ahLst/>
            <a:cxnLst/>
            <a:rect l="l" t="t" r="r" b="b"/>
            <a:pathLst>
              <a:path w="8552815" h="6309359">
                <a:moveTo>
                  <a:pt x="0" y="6309360"/>
                </a:moveTo>
                <a:lnTo>
                  <a:pt x="8552688" y="6309360"/>
                </a:lnTo>
                <a:lnTo>
                  <a:pt x="8552688" y="0"/>
                </a:lnTo>
                <a:lnTo>
                  <a:pt x="0" y="0"/>
                </a:lnTo>
                <a:lnTo>
                  <a:pt x="0" y="6309360"/>
                </a:lnTo>
                <a:close/>
              </a:path>
            </a:pathLst>
          </a:custGeom>
          <a:ln w="25400">
            <a:solidFill>
              <a:srgbClr val="385D89"/>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7898" y="1063985"/>
            <a:ext cx="5586102" cy="566822"/>
          </a:xfrm>
          <a:prstGeom prst="rect">
            <a:avLst/>
          </a:prstGeom>
        </p:spPr>
        <p:txBody>
          <a:bodyPr vert="horz" wrap="square" lIns="0" tIns="12700" rIns="0" bIns="0" rtlCol="0" anchor="b">
            <a:spAutoFit/>
          </a:bodyPr>
          <a:lstStyle/>
          <a:p>
            <a:pPr marL="12700">
              <a:spcBef>
                <a:spcPts val="100"/>
              </a:spcBef>
            </a:pPr>
            <a:r>
              <a:rPr sz="3600" b="1" spc="-65" dirty="0">
                <a:latin typeface="Cambria" panose="02040503050406030204" pitchFamily="18" charset="0"/>
                <a:ea typeface="Cambria" panose="02040503050406030204" pitchFamily="18" charset="0"/>
                <a:cs typeface="Times New Roman"/>
              </a:rPr>
              <a:t>Literature</a:t>
            </a:r>
            <a:r>
              <a:rPr sz="3600" b="1" spc="-229" dirty="0">
                <a:latin typeface="Cambria" panose="02040503050406030204" pitchFamily="18" charset="0"/>
                <a:ea typeface="Cambria" panose="02040503050406030204" pitchFamily="18" charset="0"/>
                <a:cs typeface="Times New Roman"/>
              </a:rPr>
              <a:t> </a:t>
            </a:r>
            <a:r>
              <a:rPr sz="3600" b="1" spc="-51" dirty="0">
                <a:latin typeface="Cambria" panose="02040503050406030204" pitchFamily="18" charset="0"/>
                <a:ea typeface="Cambria" panose="02040503050406030204" pitchFamily="18" charset="0"/>
                <a:cs typeface="Times New Roman"/>
              </a:rPr>
              <a:t>Survey</a:t>
            </a:r>
            <a:endParaRPr sz="3600" dirty="0">
              <a:latin typeface="Cambria" panose="02040503050406030204" pitchFamily="18" charset="0"/>
              <a:ea typeface="Cambria" panose="02040503050406030204" pitchFamily="18" charset="0"/>
              <a:cs typeface="Times New Roman"/>
            </a:endParaRPr>
          </a:p>
        </p:txBody>
      </p:sp>
      <p:sp>
        <p:nvSpPr>
          <p:cNvPr id="3" name="object 3"/>
          <p:cNvSpPr txBox="1"/>
          <p:nvPr/>
        </p:nvSpPr>
        <p:spPr>
          <a:xfrm>
            <a:off x="1019908" y="2499258"/>
            <a:ext cx="9996853" cy="1490152"/>
          </a:xfrm>
          <a:prstGeom prst="rect">
            <a:avLst/>
          </a:prstGeom>
        </p:spPr>
        <p:txBody>
          <a:bodyPr vert="horz" wrap="square" lIns="0" tIns="12700" rIns="0" bIns="0" rtlCol="0">
            <a:spAutoFit/>
          </a:bodyPr>
          <a:lstStyle/>
          <a:p>
            <a:pPr marL="222880" marR="5080" indent="-74929" algn="just">
              <a:spcBef>
                <a:spcPts val="100"/>
              </a:spcBef>
            </a:pPr>
            <a:r>
              <a:rPr sz="2400" spc="60" dirty="0">
                <a:latin typeface="Times New Roman"/>
                <a:cs typeface="Times New Roman"/>
              </a:rPr>
              <a:t>The </a:t>
            </a:r>
            <a:r>
              <a:rPr sz="2400" spc="31" dirty="0">
                <a:latin typeface="Times New Roman"/>
                <a:cs typeface="Times New Roman"/>
              </a:rPr>
              <a:t>goal </a:t>
            </a:r>
            <a:r>
              <a:rPr sz="2400" spc="-5" dirty="0">
                <a:latin typeface="Times New Roman"/>
                <a:cs typeface="Times New Roman"/>
              </a:rPr>
              <a:t>of </a:t>
            </a:r>
            <a:r>
              <a:rPr sz="2400" spc="120" dirty="0">
                <a:latin typeface="Times New Roman"/>
                <a:cs typeface="Times New Roman"/>
              </a:rPr>
              <a:t>the </a:t>
            </a:r>
            <a:r>
              <a:rPr sz="2400" spc="31" dirty="0">
                <a:latin typeface="Times New Roman"/>
                <a:cs typeface="Times New Roman"/>
              </a:rPr>
              <a:t>following </a:t>
            </a:r>
            <a:r>
              <a:rPr sz="2400" spc="80" dirty="0">
                <a:latin typeface="Times New Roman"/>
                <a:cs typeface="Times New Roman"/>
              </a:rPr>
              <a:t>systematic </a:t>
            </a:r>
            <a:r>
              <a:rPr sz="2400" spc="105" dirty="0">
                <a:latin typeface="Times New Roman"/>
                <a:cs typeface="Times New Roman"/>
              </a:rPr>
              <a:t>literature </a:t>
            </a:r>
            <a:r>
              <a:rPr sz="2400" spc="91" dirty="0">
                <a:latin typeface="Times New Roman"/>
                <a:cs typeface="Times New Roman"/>
              </a:rPr>
              <a:t>review </a:t>
            </a:r>
            <a:r>
              <a:rPr sz="2400" spc="51" dirty="0">
                <a:latin typeface="Times New Roman"/>
                <a:cs typeface="Times New Roman"/>
              </a:rPr>
              <a:t>is </a:t>
            </a:r>
            <a:r>
              <a:rPr sz="2400" spc="105" dirty="0">
                <a:latin typeface="Times New Roman"/>
                <a:cs typeface="Times New Roman"/>
              </a:rPr>
              <a:t>to  </a:t>
            </a:r>
            <a:r>
              <a:rPr sz="2400" spc="115" dirty="0">
                <a:latin typeface="Times New Roman"/>
                <a:cs typeface="Times New Roman"/>
              </a:rPr>
              <a:t>set </a:t>
            </a:r>
            <a:r>
              <a:rPr sz="2400" spc="120" dirty="0">
                <a:latin typeface="Times New Roman"/>
                <a:cs typeface="Times New Roman"/>
              </a:rPr>
              <a:t>the </a:t>
            </a:r>
            <a:r>
              <a:rPr sz="2400" spc="100" dirty="0">
                <a:latin typeface="Times New Roman"/>
                <a:cs typeface="Times New Roman"/>
              </a:rPr>
              <a:t>ground </a:t>
            </a:r>
            <a:r>
              <a:rPr sz="2400" spc="65" dirty="0">
                <a:latin typeface="Times New Roman"/>
                <a:cs typeface="Times New Roman"/>
              </a:rPr>
              <a:t>for </a:t>
            </a:r>
            <a:r>
              <a:rPr sz="2400" spc="100" dirty="0">
                <a:latin typeface="Times New Roman"/>
                <a:cs typeface="Times New Roman"/>
              </a:rPr>
              <a:t>future </a:t>
            </a:r>
            <a:r>
              <a:rPr sz="2400" spc="111" dirty="0">
                <a:latin typeface="Times New Roman"/>
                <a:cs typeface="Times New Roman"/>
              </a:rPr>
              <a:t>research </a:t>
            </a:r>
            <a:r>
              <a:rPr sz="2400" spc="91" dirty="0">
                <a:latin typeface="Times New Roman"/>
                <a:cs typeface="Times New Roman"/>
              </a:rPr>
              <a:t>regarding </a:t>
            </a:r>
            <a:r>
              <a:rPr sz="2400" spc="95" dirty="0">
                <a:latin typeface="Times New Roman"/>
                <a:cs typeface="Times New Roman"/>
              </a:rPr>
              <a:t>chatbots </a:t>
            </a:r>
            <a:r>
              <a:rPr sz="2400" spc="55" dirty="0">
                <a:latin typeface="Times New Roman"/>
                <a:cs typeface="Times New Roman"/>
              </a:rPr>
              <a:t>in  </a:t>
            </a:r>
            <a:r>
              <a:rPr sz="2400" spc="85" dirty="0">
                <a:latin typeface="Times New Roman"/>
                <a:cs typeface="Times New Roman"/>
              </a:rPr>
              <a:t>various</a:t>
            </a:r>
            <a:r>
              <a:rPr sz="2400" spc="-91" dirty="0">
                <a:latin typeface="Times New Roman"/>
                <a:cs typeface="Times New Roman"/>
              </a:rPr>
              <a:t> </a:t>
            </a:r>
            <a:r>
              <a:rPr sz="2400" spc="20" dirty="0">
                <a:latin typeface="Times New Roman"/>
                <a:cs typeface="Times New Roman"/>
              </a:rPr>
              <a:t>fields.</a:t>
            </a:r>
            <a:endParaRPr sz="2400" dirty="0">
              <a:latin typeface="Times New Roman"/>
              <a:cs typeface="Times New Roman"/>
            </a:endParaRPr>
          </a:p>
          <a:p>
            <a:pPr>
              <a:spcBef>
                <a:spcPts val="45"/>
              </a:spcBef>
            </a:pPr>
            <a:r>
              <a:rPr lang="en-IN" sz="2400" dirty="0">
                <a:latin typeface="Times New Roman"/>
                <a:cs typeface="Times New Roman"/>
              </a:rPr>
              <a:t> </a:t>
            </a:r>
            <a:endParaRPr sz="2400" dirty="0">
              <a:latin typeface="Times New Roman"/>
              <a:cs typeface="Times New Roman"/>
            </a:endParaRPr>
          </a:p>
          <a:p>
            <a:pPr marL="12700">
              <a:tabLst>
                <a:tab pos="6075528" algn="l"/>
              </a:tabLst>
            </a:pPr>
            <a:r>
              <a:rPr lang="en-IN" sz="2400" spc="60" dirty="0">
                <a:latin typeface="Times New Roman"/>
                <a:cs typeface="Times New Roman"/>
              </a:rPr>
              <a:t>  </a:t>
            </a:r>
            <a:r>
              <a:rPr sz="2400" spc="60" dirty="0">
                <a:latin typeface="Times New Roman"/>
                <a:cs typeface="Times New Roman"/>
              </a:rPr>
              <a:t>The</a:t>
            </a:r>
            <a:r>
              <a:rPr sz="2400" spc="-65" dirty="0">
                <a:latin typeface="Times New Roman"/>
                <a:cs typeface="Times New Roman"/>
              </a:rPr>
              <a:t> </a:t>
            </a:r>
            <a:r>
              <a:rPr sz="2400" spc="111" dirty="0">
                <a:latin typeface="Times New Roman"/>
                <a:cs typeface="Times New Roman"/>
              </a:rPr>
              <a:t>literature</a:t>
            </a:r>
            <a:r>
              <a:rPr sz="2400" spc="-91" dirty="0">
                <a:latin typeface="Times New Roman"/>
                <a:cs typeface="Times New Roman"/>
              </a:rPr>
              <a:t> </a:t>
            </a:r>
            <a:r>
              <a:rPr sz="2400" spc="91" dirty="0">
                <a:latin typeface="Times New Roman"/>
                <a:cs typeface="Times New Roman"/>
              </a:rPr>
              <a:t>survey</a:t>
            </a:r>
            <a:r>
              <a:rPr sz="2400" spc="-65" dirty="0">
                <a:latin typeface="Times New Roman"/>
                <a:cs typeface="Times New Roman"/>
              </a:rPr>
              <a:t> </a:t>
            </a:r>
            <a:r>
              <a:rPr sz="2400" spc="-5" dirty="0">
                <a:latin typeface="Times New Roman"/>
                <a:cs typeface="Times New Roman"/>
              </a:rPr>
              <a:t>of</a:t>
            </a:r>
            <a:r>
              <a:rPr sz="2400" spc="-71" dirty="0">
                <a:latin typeface="Times New Roman"/>
                <a:cs typeface="Times New Roman"/>
              </a:rPr>
              <a:t> </a:t>
            </a:r>
            <a:r>
              <a:rPr sz="2400" spc="75" dirty="0">
                <a:latin typeface="Times New Roman"/>
                <a:cs typeface="Times New Roman"/>
              </a:rPr>
              <a:t>different</a:t>
            </a:r>
            <a:r>
              <a:rPr sz="2400" spc="-95" dirty="0">
                <a:latin typeface="Times New Roman"/>
                <a:cs typeface="Times New Roman"/>
              </a:rPr>
              <a:t> </a:t>
            </a:r>
            <a:r>
              <a:rPr sz="2400" spc="-75" dirty="0">
                <a:latin typeface="Times New Roman"/>
                <a:cs typeface="Times New Roman"/>
              </a:rPr>
              <a:t>IEEE</a:t>
            </a:r>
            <a:r>
              <a:rPr sz="2400" spc="-95" dirty="0">
                <a:latin typeface="Times New Roman"/>
                <a:cs typeface="Times New Roman"/>
              </a:rPr>
              <a:t> </a:t>
            </a:r>
            <a:r>
              <a:rPr sz="2400" spc="125" dirty="0">
                <a:latin typeface="Times New Roman"/>
                <a:cs typeface="Times New Roman"/>
              </a:rPr>
              <a:t>papers</a:t>
            </a:r>
            <a:r>
              <a:rPr lang="en-IN" sz="2400" spc="125" dirty="0">
                <a:latin typeface="Times New Roman"/>
                <a:cs typeface="Times New Roman"/>
              </a:rPr>
              <a:t> are</a:t>
            </a:r>
            <a:r>
              <a:rPr sz="2400" spc="45" dirty="0">
                <a:latin typeface="Times New Roman"/>
                <a:cs typeface="Times New Roman"/>
              </a:rPr>
              <a:t> </a:t>
            </a:r>
            <a:r>
              <a:rPr sz="2400" spc="100" dirty="0">
                <a:latin typeface="Times New Roman"/>
                <a:cs typeface="Times New Roman"/>
              </a:rPr>
              <a:t>as</a:t>
            </a:r>
            <a:r>
              <a:rPr sz="2400" spc="-225" dirty="0">
                <a:latin typeface="Times New Roman"/>
                <a:cs typeface="Times New Roman"/>
              </a:rPr>
              <a:t> </a:t>
            </a:r>
            <a:r>
              <a:rPr sz="2400" spc="20" dirty="0">
                <a:latin typeface="Times New Roman"/>
                <a:cs typeface="Times New Roman"/>
              </a:rPr>
              <a:t>follows:-</a:t>
            </a:r>
            <a:endParaRPr sz="2400" dirty="0">
              <a:latin typeface="Times New Roman"/>
              <a:cs typeface="Times New Roman"/>
            </a:endParaRPr>
          </a:p>
        </p:txBody>
      </p:sp>
      <p:sp>
        <p:nvSpPr>
          <p:cNvPr id="4" name="object 4"/>
          <p:cNvSpPr/>
          <p:nvPr/>
        </p:nvSpPr>
        <p:spPr>
          <a:xfrm>
            <a:off x="298938" y="243079"/>
            <a:ext cx="11632224" cy="6373495"/>
          </a:xfrm>
          <a:custGeom>
            <a:avLst/>
            <a:gdLst/>
            <a:ahLst/>
            <a:cxnLst/>
            <a:rect l="l" t="t" r="r" b="b"/>
            <a:pathLst>
              <a:path w="8467725" h="6373495">
                <a:moveTo>
                  <a:pt x="0" y="6373368"/>
                </a:moveTo>
                <a:lnTo>
                  <a:pt x="8467344" y="6373368"/>
                </a:lnTo>
                <a:lnTo>
                  <a:pt x="8467344" y="0"/>
                </a:lnTo>
                <a:lnTo>
                  <a:pt x="0" y="0"/>
                </a:lnTo>
                <a:lnTo>
                  <a:pt x="0" y="6373368"/>
                </a:lnTo>
                <a:close/>
              </a:path>
            </a:pathLst>
          </a:custGeom>
          <a:ln w="25400">
            <a:solidFill>
              <a:srgbClr val="385D89"/>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86" y="823402"/>
            <a:ext cx="4994375" cy="444352"/>
          </a:xfrm>
          <a:prstGeom prst="rect">
            <a:avLst/>
          </a:prstGeom>
        </p:spPr>
        <p:txBody>
          <a:bodyPr vert="horz" wrap="square" lIns="0" tIns="13335" rIns="0" bIns="0" rtlCol="0" anchor="b">
            <a:spAutoFit/>
          </a:bodyPr>
          <a:lstStyle/>
          <a:p>
            <a:pPr marL="12700">
              <a:spcBef>
                <a:spcPts val="105"/>
              </a:spcBef>
            </a:pPr>
            <a:r>
              <a:rPr sz="1400" b="1" spc="-31" dirty="0">
                <a:solidFill>
                  <a:srgbClr val="C00000"/>
                </a:solidFill>
                <a:latin typeface="Times New Roman"/>
                <a:cs typeface="Times New Roman"/>
              </a:rPr>
              <a:t>Paper</a:t>
            </a:r>
            <a:r>
              <a:rPr sz="1400" b="1" spc="-105" dirty="0">
                <a:solidFill>
                  <a:srgbClr val="C00000"/>
                </a:solidFill>
                <a:latin typeface="Times New Roman"/>
                <a:cs typeface="Times New Roman"/>
              </a:rPr>
              <a:t> </a:t>
            </a:r>
            <a:r>
              <a:rPr sz="1400" b="1" spc="-15" dirty="0">
                <a:solidFill>
                  <a:srgbClr val="C00000"/>
                </a:solidFill>
                <a:latin typeface="Times New Roman"/>
                <a:cs typeface="Times New Roman"/>
              </a:rPr>
              <a:t>1:-</a:t>
            </a:r>
            <a:r>
              <a:rPr sz="1400" b="1" spc="-105" dirty="0">
                <a:solidFill>
                  <a:srgbClr val="C00000"/>
                </a:solidFill>
                <a:latin typeface="Times New Roman"/>
                <a:cs typeface="Times New Roman"/>
              </a:rPr>
              <a:t> </a:t>
            </a:r>
            <a:r>
              <a:rPr sz="1400" b="1" spc="-45" dirty="0">
                <a:latin typeface="Times New Roman"/>
                <a:cs typeface="Times New Roman"/>
              </a:rPr>
              <a:t>Extracting</a:t>
            </a:r>
            <a:r>
              <a:rPr sz="1400" b="1" spc="-111" dirty="0">
                <a:latin typeface="Times New Roman"/>
                <a:cs typeface="Times New Roman"/>
              </a:rPr>
              <a:t> </a:t>
            </a:r>
            <a:r>
              <a:rPr sz="1400" b="1" spc="-55" dirty="0">
                <a:latin typeface="Times New Roman"/>
                <a:cs typeface="Times New Roman"/>
              </a:rPr>
              <a:t>Chatbot</a:t>
            </a:r>
            <a:r>
              <a:rPr sz="1400" b="1" spc="-105" dirty="0">
                <a:latin typeface="Times New Roman"/>
                <a:cs typeface="Times New Roman"/>
              </a:rPr>
              <a:t> </a:t>
            </a:r>
            <a:r>
              <a:rPr sz="1400" b="1" spc="-15" dirty="0">
                <a:latin typeface="Times New Roman"/>
                <a:cs typeface="Times New Roman"/>
              </a:rPr>
              <a:t>Knowledge</a:t>
            </a:r>
            <a:r>
              <a:rPr sz="1400" b="1" spc="-120" dirty="0">
                <a:latin typeface="Times New Roman"/>
                <a:cs typeface="Times New Roman"/>
              </a:rPr>
              <a:t> </a:t>
            </a:r>
            <a:r>
              <a:rPr sz="1400" b="1" spc="-15" dirty="0">
                <a:latin typeface="Times New Roman"/>
                <a:cs typeface="Times New Roman"/>
              </a:rPr>
              <a:t>from</a:t>
            </a:r>
            <a:r>
              <a:rPr sz="1400" b="1" spc="-135" dirty="0">
                <a:latin typeface="Times New Roman"/>
                <a:cs typeface="Times New Roman"/>
              </a:rPr>
              <a:t> </a:t>
            </a:r>
            <a:r>
              <a:rPr sz="1400" b="1" spc="-35" dirty="0">
                <a:latin typeface="Times New Roman"/>
                <a:cs typeface="Times New Roman"/>
              </a:rPr>
              <a:t>Online</a:t>
            </a:r>
            <a:r>
              <a:rPr sz="1400" b="1" spc="-120" dirty="0">
                <a:latin typeface="Times New Roman"/>
                <a:cs typeface="Times New Roman"/>
              </a:rPr>
              <a:t> </a:t>
            </a:r>
            <a:r>
              <a:rPr sz="1400" b="1" spc="5" dirty="0">
                <a:latin typeface="Times New Roman"/>
                <a:cs typeface="Times New Roman"/>
              </a:rPr>
              <a:t>Discussion</a:t>
            </a:r>
            <a:r>
              <a:rPr sz="1400" b="1" spc="-115" dirty="0">
                <a:latin typeface="Times New Roman"/>
                <a:cs typeface="Times New Roman"/>
              </a:rPr>
              <a:t> </a:t>
            </a:r>
            <a:r>
              <a:rPr sz="1400" b="1" spc="-35" dirty="0">
                <a:latin typeface="Times New Roman"/>
                <a:cs typeface="Times New Roman"/>
              </a:rPr>
              <a:t>Forums.</a:t>
            </a:r>
            <a:endParaRPr sz="1400" dirty="0">
              <a:latin typeface="Times New Roman"/>
              <a:cs typeface="Times New Roman"/>
            </a:endParaRPr>
          </a:p>
        </p:txBody>
      </p:sp>
      <p:sp>
        <p:nvSpPr>
          <p:cNvPr id="3" name="object 3"/>
          <p:cNvSpPr txBox="1"/>
          <p:nvPr/>
        </p:nvSpPr>
        <p:spPr>
          <a:xfrm>
            <a:off x="849043" y="1617730"/>
            <a:ext cx="4830788" cy="3527248"/>
          </a:xfrm>
          <a:prstGeom prst="rect">
            <a:avLst/>
          </a:prstGeom>
        </p:spPr>
        <p:txBody>
          <a:bodyPr vert="horz" wrap="square" lIns="0" tIns="193675" rIns="0" bIns="0" rtlCol="0">
            <a:spAutoFit/>
          </a:bodyPr>
          <a:lstStyle/>
          <a:p>
            <a:pPr marR="257804" algn="ctr">
              <a:spcBef>
                <a:spcPts val="1525"/>
              </a:spcBef>
            </a:pPr>
            <a:r>
              <a:rPr lang="en-IN" sz="1400" spc="60" dirty="0">
                <a:latin typeface="Cambria Math" panose="02040503050406030204" pitchFamily="18" charset="0"/>
                <a:ea typeface="Cambria Math" panose="02040503050406030204" pitchFamily="18" charset="0"/>
                <a:cs typeface="Times New Roman"/>
              </a:rPr>
              <a:t>     Key points (Summary)</a:t>
            </a:r>
          </a:p>
          <a:p>
            <a:pPr marL="457189" marR="257804" indent="-457189" algn="just">
              <a:spcBef>
                <a:spcPts val="1525"/>
              </a:spcBef>
              <a:buFont typeface="+mj-lt"/>
              <a:buAutoNum type="arabicPeriod"/>
            </a:pPr>
            <a:r>
              <a:rPr lang="en-IN" sz="1400" spc="60" dirty="0">
                <a:latin typeface="Cambria Math" panose="02040503050406030204" pitchFamily="18" charset="0"/>
                <a:ea typeface="Cambria Math" panose="02040503050406030204" pitchFamily="18" charset="0"/>
                <a:cs typeface="Times New Roman"/>
              </a:rPr>
              <a:t>Keywords:- Chatbot, knowledge extraction, cascaded framework, forum domain, threads.</a:t>
            </a:r>
          </a:p>
          <a:p>
            <a:pPr marL="457189" marR="257804" indent="-457189" algn="just">
              <a:spcBef>
                <a:spcPts val="1525"/>
              </a:spcBef>
              <a:buFont typeface="+mj-lt"/>
              <a:buAutoNum type="arabicPeriod"/>
            </a:pPr>
            <a:r>
              <a:rPr lang="en-IN" sz="1400" spc="60" dirty="0">
                <a:latin typeface="Cambria Math" panose="02040503050406030204" pitchFamily="18" charset="0"/>
                <a:ea typeface="Cambria Math" panose="02040503050406030204" pitchFamily="18" charset="0"/>
                <a:cs typeface="Times New Roman"/>
              </a:rPr>
              <a:t>Method:- </a:t>
            </a:r>
            <a:r>
              <a:rPr lang="en-US" sz="1400" dirty="0">
                <a:latin typeface="Cambria Math" panose="02040503050406030204" pitchFamily="18" charset="0"/>
                <a:ea typeface="Cambria Math" panose="02040503050406030204" pitchFamily="18" charset="0"/>
              </a:rPr>
              <a:t>The method of selecting valid thread titles and extracting completed sentences from the extracted RRs is an area for exploration. </a:t>
            </a:r>
          </a:p>
          <a:p>
            <a:pPr marL="457189" marR="257804" indent="-457189" algn="just">
              <a:spcBef>
                <a:spcPts val="1525"/>
              </a:spcBef>
              <a:buFont typeface="+mj-lt"/>
              <a:buAutoNum type="arabicPeriod"/>
            </a:pPr>
            <a:r>
              <a:rPr lang="en-US" sz="1400" dirty="0">
                <a:latin typeface="Cambria Math" panose="02040503050406030204" pitchFamily="18" charset="0"/>
                <a:ea typeface="Cambria Math" panose="02040503050406030204" pitchFamily="18" charset="0"/>
                <a:cs typeface="Times New Roman"/>
              </a:rPr>
              <a:t>Type of Chatbot:- Static and Dynamic.</a:t>
            </a:r>
          </a:p>
          <a:p>
            <a:pPr marL="457189" marR="257804" indent="-457189" algn="just">
              <a:spcBef>
                <a:spcPts val="1525"/>
              </a:spcBef>
              <a:buFont typeface="+mj-lt"/>
              <a:buAutoNum type="arabicPeriod"/>
            </a:pPr>
            <a:r>
              <a:rPr lang="en-US" sz="1400" dirty="0">
                <a:latin typeface="Cambria Math" panose="02040503050406030204" pitchFamily="18" charset="0"/>
                <a:ea typeface="Cambria Math" panose="02040503050406030204" pitchFamily="18" charset="0"/>
                <a:cs typeface="Times New Roman"/>
              </a:rPr>
              <a:t>How’s it done:- It’s done using cascaded frame network, messages are extracted using SVM classifier.</a:t>
            </a:r>
          </a:p>
          <a:p>
            <a:pPr marL="457189" marR="257804" indent="-457189" algn="just">
              <a:spcBef>
                <a:spcPts val="1525"/>
              </a:spcBef>
              <a:buFont typeface="+mj-lt"/>
              <a:buAutoNum type="arabicPeriod"/>
            </a:pPr>
            <a:r>
              <a:rPr lang="en-IN" sz="1400" dirty="0">
                <a:latin typeface="Cambria Math" panose="02040503050406030204" pitchFamily="18" charset="0"/>
                <a:ea typeface="Cambria Math" panose="02040503050406030204" pitchFamily="18" charset="0"/>
                <a:cs typeface="Times New Roman"/>
              </a:rPr>
              <a:t>Future work:- Planning to improve extracted RR. (Replies)</a:t>
            </a:r>
            <a:endParaRPr sz="1400" dirty="0">
              <a:latin typeface="Cambria Math" panose="02040503050406030204" pitchFamily="18" charset="0"/>
              <a:ea typeface="Cambria Math" panose="02040503050406030204" pitchFamily="18" charset="0"/>
              <a:cs typeface="Times New Roman"/>
            </a:endParaRPr>
          </a:p>
        </p:txBody>
      </p:sp>
      <p:sp>
        <p:nvSpPr>
          <p:cNvPr id="4" name="object 4"/>
          <p:cNvSpPr/>
          <p:nvPr/>
        </p:nvSpPr>
        <p:spPr>
          <a:xfrm>
            <a:off x="237393" y="216924"/>
            <a:ext cx="11693770" cy="6424152"/>
          </a:xfrm>
          <a:custGeom>
            <a:avLst/>
            <a:gdLst/>
            <a:ahLst/>
            <a:cxnLst/>
            <a:rect l="l" t="t" r="r" b="b"/>
            <a:pathLst>
              <a:path w="8525510" h="6353809">
                <a:moveTo>
                  <a:pt x="0" y="6353556"/>
                </a:moveTo>
                <a:lnTo>
                  <a:pt x="8525256" y="6353556"/>
                </a:lnTo>
                <a:lnTo>
                  <a:pt x="8525256" y="0"/>
                </a:lnTo>
                <a:lnTo>
                  <a:pt x="0" y="0"/>
                </a:lnTo>
                <a:lnTo>
                  <a:pt x="0" y="6353556"/>
                </a:lnTo>
                <a:close/>
              </a:path>
            </a:pathLst>
          </a:custGeom>
          <a:ln w="25400">
            <a:solidFill>
              <a:srgbClr val="385D89"/>
            </a:solidFill>
          </a:ln>
        </p:spPr>
        <p:txBody>
          <a:bodyPr wrap="square" lIns="0" tIns="0" rIns="0" bIns="0" rtlCol="0"/>
          <a:lstStyle/>
          <a:p>
            <a:endParaRPr/>
          </a:p>
        </p:txBody>
      </p:sp>
      <p:sp>
        <p:nvSpPr>
          <p:cNvPr id="5" name="object 2">
            <a:extLst>
              <a:ext uri="{FF2B5EF4-FFF2-40B4-BE49-F238E27FC236}">
                <a16:creationId xmlns:a16="http://schemas.microsoft.com/office/drawing/2014/main" id="{89A80A9C-9499-4B76-B34C-C753C9B1923C}"/>
              </a:ext>
            </a:extLst>
          </p:cNvPr>
          <p:cNvSpPr txBox="1">
            <a:spLocks/>
          </p:cNvSpPr>
          <p:nvPr/>
        </p:nvSpPr>
        <p:spPr>
          <a:xfrm>
            <a:off x="6349730" y="809359"/>
            <a:ext cx="5791637" cy="458395"/>
          </a:xfrm>
          <a:prstGeom prst="rect">
            <a:avLst/>
          </a:prstGeom>
        </p:spPr>
        <p:txBody>
          <a:bodyPr vert="horz" wrap="square" lIns="0" tIns="12700" rIns="0" bIns="0" rtlCol="0" anchor="b">
            <a:spAutoFit/>
          </a:bodyPr>
          <a:lstStyle>
            <a:lvl1pPr algn="l" defTabSz="457189"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478343" marR="5080" indent="-2466278">
              <a:lnSpc>
                <a:spcPct val="107000"/>
              </a:lnSpc>
              <a:spcBef>
                <a:spcPts val="100"/>
              </a:spcBef>
            </a:pPr>
            <a:r>
              <a:rPr lang="en-US" sz="1400" b="1" spc="-31" dirty="0">
                <a:solidFill>
                  <a:srgbClr val="C00000"/>
                </a:solidFill>
                <a:latin typeface="Times New Roman"/>
                <a:cs typeface="Times New Roman"/>
              </a:rPr>
              <a:t>Paper</a:t>
            </a:r>
            <a:r>
              <a:rPr lang="en-US" sz="1400" b="1" spc="-115" dirty="0">
                <a:solidFill>
                  <a:srgbClr val="C00000"/>
                </a:solidFill>
                <a:latin typeface="Times New Roman"/>
                <a:cs typeface="Times New Roman"/>
              </a:rPr>
              <a:t> </a:t>
            </a:r>
            <a:r>
              <a:rPr lang="en-US" sz="1400" b="1" spc="-15" dirty="0">
                <a:solidFill>
                  <a:srgbClr val="C00000"/>
                </a:solidFill>
                <a:latin typeface="Times New Roman"/>
                <a:cs typeface="Times New Roman"/>
              </a:rPr>
              <a:t>2:-</a:t>
            </a:r>
            <a:r>
              <a:rPr lang="en-US" sz="1400" b="1" spc="-100" dirty="0">
                <a:solidFill>
                  <a:srgbClr val="C00000"/>
                </a:solidFill>
                <a:latin typeface="Times New Roman"/>
                <a:cs typeface="Times New Roman"/>
              </a:rPr>
              <a:t> </a:t>
            </a:r>
            <a:r>
              <a:rPr lang="en-US" sz="1400" b="1" spc="-55" dirty="0">
                <a:latin typeface="Times New Roman"/>
                <a:cs typeface="Times New Roman"/>
              </a:rPr>
              <a:t>Chatbot</a:t>
            </a:r>
            <a:r>
              <a:rPr lang="en-US" sz="1400" b="1" spc="-120" dirty="0">
                <a:latin typeface="Times New Roman"/>
                <a:cs typeface="Times New Roman"/>
              </a:rPr>
              <a:t> </a:t>
            </a:r>
            <a:r>
              <a:rPr lang="en-US" sz="1400" b="1" spc="-20" dirty="0">
                <a:latin typeface="Times New Roman"/>
                <a:cs typeface="Times New Roman"/>
              </a:rPr>
              <a:t>Using</a:t>
            </a:r>
            <a:r>
              <a:rPr lang="en-US" sz="1400" b="1" spc="-105" dirty="0">
                <a:latin typeface="Times New Roman"/>
                <a:cs typeface="Times New Roman"/>
              </a:rPr>
              <a:t> </a:t>
            </a:r>
            <a:r>
              <a:rPr lang="en-US" sz="1400" b="1" spc="-200" dirty="0">
                <a:latin typeface="Times New Roman"/>
                <a:cs typeface="Times New Roman"/>
              </a:rPr>
              <a:t>A</a:t>
            </a:r>
            <a:r>
              <a:rPr lang="en-US" sz="1400" b="1" spc="-85" dirty="0">
                <a:latin typeface="Times New Roman"/>
                <a:cs typeface="Times New Roman"/>
              </a:rPr>
              <a:t> </a:t>
            </a:r>
            <a:r>
              <a:rPr lang="en-US" sz="1400" b="1" spc="-15" dirty="0">
                <a:latin typeface="Times New Roman"/>
                <a:cs typeface="Times New Roman"/>
              </a:rPr>
              <a:t>Knowledge</a:t>
            </a:r>
            <a:r>
              <a:rPr lang="en-US" sz="1400" b="1" spc="-105" dirty="0">
                <a:latin typeface="Times New Roman"/>
                <a:cs typeface="Times New Roman"/>
              </a:rPr>
              <a:t> </a:t>
            </a:r>
            <a:r>
              <a:rPr lang="en-US" sz="1400" b="1" dirty="0">
                <a:latin typeface="Times New Roman"/>
                <a:cs typeface="Times New Roman"/>
              </a:rPr>
              <a:t>in</a:t>
            </a:r>
            <a:r>
              <a:rPr lang="en-US" sz="1400" b="1" spc="-91" dirty="0">
                <a:latin typeface="Times New Roman"/>
                <a:cs typeface="Times New Roman"/>
              </a:rPr>
              <a:t> </a:t>
            </a:r>
            <a:r>
              <a:rPr lang="en-US" sz="1400" b="1" spc="-35" dirty="0">
                <a:latin typeface="Times New Roman"/>
                <a:cs typeface="Times New Roman"/>
              </a:rPr>
              <a:t>Databa </a:t>
            </a:r>
            <a:r>
              <a:rPr lang="en-US" sz="1400" b="1" spc="-40" dirty="0">
                <a:latin typeface="Times New Roman"/>
                <a:cs typeface="Times New Roman"/>
              </a:rPr>
              <a:t>Human to Machine  conversation</a:t>
            </a:r>
            <a:endParaRPr lang="en-US" sz="1400" dirty="0">
              <a:latin typeface="Times New Roman"/>
              <a:cs typeface="Times New Roman"/>
            </a:endParaRPr>
          </a:p>
        </p:txBody>
      </p:sp>
      <p:sp>
        <p:nvSpPr>
          <p:cNvPr id="6" name="object 3">
            <a:extLst>
              <a:ext uri="{FF2B5EF4-FFF2-40B4-BE49-F238E27FC236}">
                <a16:creationId xmlns:a16="http://schemas.microsoft.com/office/drawing/2014/main" id="{6113DCB9-C09F-466A-B443-51A37EBFDF49}"/>
              </a:ext>
            </a:extLst>
          </p:cNvPr>
          <p:cNvSpPr txBox="1"/>
          <p:nvPr/>
        </p:nvSpPr>
        <p:spPr>
          <a:xfrm>
            <a:off x="6349730" y="1859462"/>
            <a:ext cx="5372100" cy="2576924"/>
          </a:xfrm>
          <a:prstGeom prst="rect">
            <a:avLst/>
          </a:prstGeom>
        </p:spPr>
        <p:txBody>
          <a:bodyPr vert="horz" wrap="square" lIns="0" tIns="170815" rIns="0" bIns="0" rtlCol="0">
            <a:spAutoFit/>
          </a:bodyPr>
          <a:lstStyle/>
          <a:p>
            <a:pPr marL="12700" marR="5080" algn="just">
              <a:lnSpc>
                <a:spcPct val="107000"/>
              </a:lnSpc>
              <a:spcBef>
                <a:spcPts val="855"/>
              </a:spcBef>
            </a:pPr>
            <a:r>
              <a:rPr lang="en-IN" sz="1400" spc="35" dirty="0">
                <a:latin typeface="Times New Roman"/>
                <a:cs typeface="Times New Roman"/>
              </a:rPr>
              <a:t>                                     Key points (Summary)</a:t>
            </a:r>
          </a:p>
          <a:p>
            <a:pPr marL="469888" marR="5080" indent="-457189" algn="just">
              <a:lnSpc>
                <a:spcPct val="107000"/>
              </a:lnSpc>
              <a:spcBef>
                <a:spcPts val="855"/>
              </a:spcBef>
              <a:buFont typeface="+mj-lt"/>
              <a:buAutoNum type="arabicPeriod"/>
            </a:pPr>
            <a:r>
              <a:rPr lang="en-IN" sz="1400" spc="35" dirty="0">
                <a:latin typeface="Times New Roman"/>
                <a:cs typeface="Times New Roman"/>
              </a:rPr>
              <a:t>Key words:- Bigram, Chatbot, database, sentence, similarity.</a:t>
            </a:r>
          </a:p>
          <a:p>
            <a:pPr marL="469888" marR="5080" indent="-457189" algn="just">
              <a:lnSpc>
                <a:spcPct val="107000"/>
              </a:lnSpc>
              <a:spcBef>
                <a:spcPts val="855"/>
              </a:spcBef>
              <a:buFont typeface="+mj-lt"/>
              <a:buAutoNum type="arabicPeriod"/>
            </a:pPr>
            <a:r>
              <a:rPr lang="en-IN" sz="1400" spc="35" dirty="0">
                <a:latin typeface="Times New Roman"/>
                <a:cs typeface="Times New Roman"/>
              </a:rPr>
              <a:t>Method:- Bigram method to design and build tables as representation of knowledge in databases</a:t>
            </a:r>
            <a:endParaRPr lang="en-US" sz="1400" dirty="0">
              <a:latin typeface="Cambria Math" panose="02040503050406030204" pitchFamily="18" charset="0"/>
              <a:ea typeface="Cambria Math" panose="02040503050406030204" pitchFamily="18" charset="0"/>
            </a:endParaRPr>
          </a:p>
          <a:p>
            <a:pPr marL="469888" marR="5080" indent="-457189" algn="just">
              <a:lnSpc>
                <a:spcPct val="107000"/>
              </a:lnSpc>
              <a:spcBef>
                <a:spcPts val="855"/>
              </a:spcBef>
              <a:buFont typeface="+mj-lt"/>
              <a:buAutoNum type="arabicPeriod"/>
            </a:pPr>
            <a:r>
              <a:rPr lang="en-US" sz="1400" spc="35" dirty="0">
                <a:latin typeface="Cambria Math" panose="02040503050406030204" pitchFamily="18" charset="0"/>
                <a:ea typeface="Cambria Math" panose="02040503050406030204" pitchFamily="18" charset="0"/>
                <a:cs typeface="Times New Roman"/>
              </a:rPr>
              <a:t>Language used:- SQL </a:t>
            </a:r>
          </a:p>
          <a:p>
            <a:pPr marL="469888" marR="5080" indent="-457189" algn="just">
              <a:lnSpc>
                <a:spcPct val="107000"/>
              </a:lnSpc>
              <a:spcBef>
                <a:spcPts val="855"/>
              </a:spcBef>
              <a:buFont typeface="+mj-lt"/>
              <a:buAutoNum type="arabicPeriod"/>
            </a:pPr>
            <a:r>
              <a:rPr lang="en-US" sz="1400" spc="35" dirty="0">
                <a:latin typeface="Cambria Math" panose="02040503050406030204" pitchFamily="18" charset="0"/>
                <a:ea typeface="Cambria Math" panose="02040503050406030204" pitchFamily="18" charset="0"/>
                <a:cs typeface="Times New Roman"/>
              </a:rPr>
              <a:t>Type of chatbot:- Dynamic and static.</a:t>
            </a:r>
          </a:p>
          <a:p>
            <a:pPr marL="469888" marR="5080" indent="-457189" algn="just">
              <a:lnSpc>
                <a:spcPct val="107000"/>
              </a:lnSpc>
              <a:spcBef>
                <a:spcPts val="855"/>
              </a:spcBef>
              <a:buFont typeface="+mj-lt"/>
              <a:buAutoNum type="arabicPeriod"/>
            </a:pPr>
            <a:r>
              <a:rPr lang="en-IN" sz="1400" spc="35" dirty="0">
                <a:latin typeface="Cambria Math" panose="02040503050406030204" pitchFamily="18" charset="0"/>
                <a:ea typeface="Cambria Math" panose="02040503050406030204" pitchFamily="18" charset="0"/>
                <a:cs typeface="Times New Roman"/>
              </a:rPr>
              <a:t>Future work:- Bigram method can also be used for many other languages with some boundary.</a:t>
            </a:r>
          </a:p>
        </p:txBody>
      </p:sp>
      <p:cxnSp>
        <p:nvCxnSpPr>
          <p:cNvPr id="9" name="Straight Connector 8">
            <a:extLst>
              <a:ext uri="{FF2B5EF4-FFF2-40B4-BE49-F238E27FC236}">
                <a16:creationId xmlns:a16="http://schemas.microsoft.com/office/drawing/2014/main" id="{BEEF8051-96AB-49CC-AB2F-9493EED904CB}"/>
              </a:ext>
            </a:extLst>
          </p:cNvPr>
          <p:cNvCxnSpPr>
            <a:cxnSpLocks/>
          </p:cNvCxnSpPr>
          <p:nvPr/>
        </p:nvCxnSpPr>
        <p:spPr>
          <a:xfrm>
            <a:off x="6096000" y="216924"/>
            <a:ext cx="0" cy="6424152"/>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7392" y="246186"/>
            <a:ext cx="11711353" cy="6374422"/>
          </a:xfrm>
          <a:custGeom>
            <a:avLst/>
            <a:gdLst/>
            <a:ahLst/>
            <a:cxnLst/>
            <a:rect l="l" t="t" r="r" b="b"/>
            <a:pathLst>
              <a:path w="8373109" h="6210300">
                <a:moveTo>
                  <a:pt x="0" y="6210300"/>
                </a:moveTo>
                <a:lnTo>
                  <a:pt x="8372856" y="6210300"/>
                </a:lnTo>
                <a:lnTo>
                  <a:pt x="8372856" y="0"/>
                </a:lnTo>
                <a:lnTo>
                  <a:pt x="0" y="0"/>
                </a:lnTo>
                <a:lnTo>
                  <a:pt x="0" y="6210300"/>
                </a:lnTo>
                <a:close/>
              </a:path>
            </a:pathLst>
          </a:custGeom>
          <a:ln w="25399">
            <a:solidFill>
              <a:srgbClr val="385D89"/>
            </a:solidFill>
          </a:ln>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dirty="0"/>
          </a:p>
        </p:txBody>
      </p:sp>
      <p:sp>
        <p:nvSpPr>
          <p:cNvPr id="3" name="object 3"/>
          <p:cNvSpPr txBox="1">
            <a:spLocks noGrp="1"/>
          </p:cNvSpPr>
          <p:nvPr>
            <p:ph type="title"/>
          </p:nvPr>
        </p:nvSpPr>
        <p:spPr>
          <a:xfrm>
            <a:off x="414513" y="962915"/>
            <a:ext cx="5159810" cy="505908"/>
          </a:xfrm>
          <a:prstGeom prst="rect">
            <a:avLst/>
          </a:prstGeom>
        </p:spPr>
        <p:txBody>
          <a:bodyPr vert="horz" wrap="square" lIns="0" tIns="13335" rIns="0" bIns="0" rtlCol="0" anchor="b">
            <a:spAutoFit/>
          </a:bodyPr>
          <a:lstStyle/>
          <a:p>
            <a:pPr marL="12700">
              <a:spcBef>
                <a:spcPts val="105"/>
              </a:spcBef>
            </a:pPr>
            <a:r>
              <a:rPr sz="1600" b="1" spc="-31" dirty="0">
                <a:solidFill>
                  <a:srgbClr val="C00000"/>
                </a:solidFill>
                <a:latin typeface="Times New Roman"/>
                <a:cs typeface="Times New Roman"/>
              </a:rPr>
              <a:t>Paper</a:t>
            </a:r>
            <a:r>
              <a:rPr sz="1600" b="1" spc="-111" dirty="0">
                <a:solidFill>
                  <a:srgbClr val="C00000"/>
                </a:solidFill>
                <a:latin typeface="Times New Roman"/>
                <a:cs typeface="Times New Roman"/>
              </a:rPr>
              <a:t> </a:t>
            </a:r>
            <a:r>
              <a:rPr sz="1600" b="1" spc="-15" dirty="0">
                <a:solidFill>
                  <a:srgbClr val="C00000"/>
                </a:solidFill>
                <a:latin typeface="Times New Roman"/>
                <a:cs typeface="Times New Roman"/>
              </a:rPr>
              <a:t>3:-</a:t>
            </a:r>
            <a:r>
              <a:rPr sz="1600" b="1" spc="-100" dirty="0">
                <a:solidFill>
                  <a:srgbClr val="C00000"/>
                </a:solidFill>
                <a:latin typeface="Times New Roman"/>
                <a:cs typeface="Times New Roman"/>
              </a:rPr>
              <a:t> </a:t>
            </a:r>
            <a:r>
              <a:rPr sz="1600" b="1" spc="-55" dirty="0">
                <a:latin typeface="Times New Roman"/>
                <a:cs typeface="Times New Roman"/>
              </a:rPr>
              <a:t>Chatbot</a:t>
            </a:r>
            <a:r>
              <a:rPr sz="1600" b="1" spc="-105" dirty="0">
                <a:latin typeface="Times New Roman"/>
                <a:cs typeface="Times New Roman"/>
              </a:rPr>
              <a:t> </a:t>
            </a:r>
            <a:r>
              <a:rPr sz="1600" b="1" spc="-25" dirty="0">
                <a:latin typeface="Times New Roman"/>
                <a:cs typeface="Times New Roman"/>
              </a:rPr>
              <a:t>Using</a:t>
            </a:r>
            <a:r>
              <a:rPr sz="1600" b="1" spc="-95" dirty="0">
                <a:latin typeface="Times New Roman"/>
                <a:cs typeface="Times New Roman"/>
              </a:rPr>
              <a:t> </a:t>
            </a:r>
            <a:r>
              <a:rPr sz="1600" b="1" spc="-65" dirty="0">
                <a:latin typeface="Times New Roman"/>
                <a:cs typeface="Times New Roman"/>
              </a:rPr>
              <a:t>Gated</a:t>
            </a:r>
            <a:r>
              <a:rPr sz="1600" b="1" spc="-105" dirty="0">
                <a:latin typeface="Times New Roman"/>
                <a:cs typeface="Times New Roman"/>
              </a:rPr>
              <a:t> </a:t>
            </a:r>
            <a:r>
              <a:rPr sz="1600" b="1" spc="-51" dirty="0">
                <a:latin typeface="Times New Roman"/>
                <a:cs typeface="Times New Roman"/>
              </a:rPr>
              <a:t>End-to-End</a:t>
            </a:r>
            <a:r>
              <a:rPr sz="1600" b="1" spc="-115" dirty="0">
                <a:latin typeface="Times New Roman"/>
                <a:cs typeface="Times New Roman"/>
              </a:rPr>
              <a:t> </a:t>
            </a:r>
            <a:r>
              <a:rPr sz="1600" b="1" spc="-45" dirty="0">
                <a:latin typeface="Times New Roman"/>
                <a:cs typeface="Times New Roman"/>
              </a:rPr>
              <a:t>Memory</a:t>
            </a:r>
            <a:r>
              <a:rPr sz="1600" b="1" spc="-115" dirty="0">
                <a:latin typeface="Times New Roman"/>
                <a:cs typeface="Times New Roman"/>
              </a:rPr>
              <a:t> </a:t>
            </a:r>
            <a:r>
              <a:rPr sz="1600" b="1" dirty="0">
                <a:latin typeface="Times New Roman"/>
                <a:cs typeface="Times New Roman"/>
              </a:rPr>
              <a:t>Networks</a:t>
            </a:r>
            <a:endParaRPr sz="1600" dirty="0">
              <a:latin typeface="Times New Roman"/>
              <a:cs typeface="Times New Roman"/>
            </a:endParaRPr>
          </a:p>
        </p:txBody>
      </p:sp>
      <p:sp>
        <p:nvSpPr>
          <p:cNvPr id="4" name="object 4"/>
          <p:cNvSpPr txBox="1"/>
          <p:nvPr/>
        </p:nvSpPr>
        <p:spPr>
          <a:xfrm>
            <a:off x="414514" y="1583465"/>
            <a:ext cx="5423578" cy="4245393"/>
          </a:xfrm>
          <a:prstGeom prst="rect">
            <a:avLst/>
          </a:prstGeom>
        </p:spPr>
        <p:txBody>
          <a:bodyPr vert="horz" wrap="square" lIns="0" tIns="150495" rIns="0" bIns="0" rtlCol="0">
            <a:spAutoFit/>
          </a:bodyPr>
          <a:lstStyle/>
          <a:p>
            <a:pPr marR="1117572" algn="ctr">
              <a:spcBef>
                <a:spcPts val="1185"/>
              </a:spcBef>
            </a:pPr>
            <a:r>
              <a:rPr lang="en-IN" sz="1400" dirty="0">
                <a:latin typeface="Cambria Math" panose="02040503050406030204" pitchFamily="18" charset="0"/>
                <a:ea typeface="Cambria Math" panose="02040503050406030204" pitchFamily="18" charset="0"/>
                <a:cs typeface="Times New Roman"/>
              </a:rPr>
              <a:t>Key points(Summary)</a:t>
            </a:r>
          </a:p>
          <a:p>
            <a:pPr marL="342891" marR="1117572" indent="-342891" algn="just">
              <a:spcBef>
                <a:spcPts val="1185"/>
              </a:spcBef>
              <a:buFont typeface="+mj-lt"/>
              <a:buAutoNum type="arabicPeriod"/>
            </a:pPr>
            <a:r>
              <a:rPr lang="en-IN" sz="1400" dirty="0">
                <a:latin typeface="Cambria Math" panose="02040503050406030204" pitchFamily="18" charset="0"/>
                <a:ea typeface="Cambria Math" panose="02040503050406030204" pitchFamily="18" charset="0"/>
                <a:cs typeface="Times New Roman"/>
              </a:rPr>
              <a:t>Key words:- </a:t>
            </a:r>
            <a:r>
              <a:rPr lang="en-US" sz="1400" dirty="0">
                <a:latin typeface="Cambria Math" panose="02040503050406030204" pitchFamily="18" charset="0"/>
                <a:ea typeface="Cambria Math" panose="02040503050406030204" pitchFamily="18" charset="0"/>
              </a:rPr>
              <a:t>intelligent, natural language, rule based, gated end-to-end memory networks, supervision, hospital, dialogue system.</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Method:- The method of incorporating an iterative memory access control to an end to end trainable memory enhanced neural network architecture.</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Language used:- Artificial Intelligence Mark up Language (AIML).</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Type of chatbot:- Dynamic</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Future work:- There will be investigation in language modelling and predictive learning.</a:t>
            </a:r>
          </a:p>
          <a:p>
            <a:pPr marL="342891" marR="1117572" indent="-342891" algn="just">
              <a:spcBef>
                <a:spcPts val="1185"/>
              </a:spcBef>
              <a:buFont typeface="+mj-lt"/>
              <a:buAutoNum type="arabicPeriod"/>
            </a:pPr>
            <a:endParaRPr lang="en-IN" sz="1400" dirty="0">
              <a:latin typeface="Cambria Math" panose="02040503050406030204" pitchFamily="18" charset="0"/>
              <a:ea typeface="Cambria Math" panose="02040503050406030204" pitchFamily="18" charset="0"/>
              <a:cs typeface="Times New Roman"/>
            </a:endParaRPr>
          </a:p>
          <a:p>
            <a:pPr marR="1117572" algn="just">
              <a:spcBef>
                <a:spcPts val="1185"/>
              </a:spcBef>
            </a:pPr>
            <a:endParaRPr sz="1400" dirty="0">
              <a:latin typeface="Cambria Math" panose="02040503050406030204" pitchFamily="18" charset="0"/>
              <a:ea typeface="Cambria Math" panose="02040503050406030204" pitchFamily="18" charset="0"/>
              <a:cs typeface="Times New Roman"/>
            </a:endParaRPr>
          </a:p>
        </p:txBody>
      </p:sp>
      <p:sp>
        <p:nvSpPr>
          <p:cNvPr id="5" name="Rectangle 4">
            <a:extLst>
              <a:ext uri="{FF2B5EF4-FFF2-40B4-BE49-F238E27FC236}">
                <a16:creationId xmlns:a16="http://schemas.microsoft.com/office/drawing/2014/main" id="{AD679A9E-BDD0-491B-9C07-E32928F8C650}"/>
              </a:ext>
            </a:extLst>
          </p:cNvPr>
          <p:cNvSpPr/>
          <p:nvPr/>
        </p:nvSpPr>
        <p:spPr>
          <a:xfrm>
            <a:off x="5996355" y="328450"/>
            <a:ext cx="5863194" cy="5495222"/>
          </a:xfrm>
          <a:prstGeom prst="rect">
            <a:avLst/>
          </a:prstGeom>
        </p:spPr>
        <p:txBody>
          <a:bodyPr wrap="square">
            <a:spAutoFit/>
          </a:bodyPr>
          <a:lstStyle/>
          <a:p>
            <a:pPr algn="ctr">
              <a:lnSpc>
                <a:spcPct val="107000"/>
              </a:lnSpc>
            </a:pPr>
            <a:endParaRPr lang="en-IN" sz="1400" b="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07000"/>
              </a:lnSpc>
            </a:pPr>
            <a:endParaRPr lang="en-IN" sz="1400" b="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07000"/>
              </a:lnSpc>
            </a:pPr>
            <a:r>
              <a:rPr lang="en-IN" sz="1600" b="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a:t>Paper 4:- </a:t>
            </a:r>
            <a:r>
              <a:rPr lang="en-IN" sz="1600" b="1" dirty="0">
                <a:latin typeface="Cambria Math" panose="02040503050406030204" pitchFamily="18" charset="0"/>
                <a:ea typeface="Cambria Math" panose="02040503050406030204" pitchFamily="18" charset="0"/>
                <a:cs typeface="Times New Roman" panose="02020603050405020304" pitchFamily="18" charset="0"/>
              </a:rPr>
              <a:t>Smart Answering Chatbot based on OCR and Over generating Transformations and Ranking.</a:t>
            </a:r>
          </a:p>
          <a:p>
            <a:pPr algn="ctr">
              <a:lnSpc>
                <a:spcPct val="107000"/>
              </a:lnSpc>
            </a:pPr>
            <a:endParaRPr lang="en-IN" sz="14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pPr>
            <a:r>
              <a:rPr lang="en-IN" sz="1400" b="1" dirty="0">
                <a:solidFill>
                  <a:srgbClr val="333333"/>
                </a:solidFill>
                <a:latin typeface="Cambria Math" panose="02040503050406030204" pitchFamily="18" charset="0"/>
                <a:ea typeface="Cambria Math" panose="02040503050406030204" pitchFamily="18" charset="0"/>
                <a:cs typeface="Times New Roman" panose="02020603050405020304" pitchFamily="18" charset="0"/>
              </a:rPr>
              <a:t>Published in: </a:t>
            </a:r>
            <a:r>
              <a:rPr lang="en-IN" sz="1400" u="sng" dirty="0">
                <a:solidFill>
                  <a:srgbClr val="006699"/>
                </a:solidFill>
                <a:latin typeface="Cambria Math" panose="02040503050406030204" pitchFamily="18" charset="0"/>
                <a:ea typeface="Cambria Math" panose="02040503050406030204" pitchFamily="18" charset="0"/>
                <a:cs typeface="Times New Roman" panose="02020603050405020304" pitchFamily="18" charset="0"/>
                <a:hlinkClick r:id="rId2"/>
              </a:rPr>
              <a:t>2016 Eighth International Conference on Ubiquitous and Future Networks (ICUFN)</a:t>
            </a:r>
            <a:endParaRPr lang="en-IN" sz="14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a:p>
            <a:pPr>
              <a:lnSpc>
                <a:spcPct val="107000"/>
              </a:lnSpc>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a:p>
            <a:pPr algn="ctr">
              <a:lnSpc>
                <a:spcPct val="107000"/>
              </a:lnSpc>
              <a:spcAft>
                <a:spcPts val="800"/>
              </a:spcAft>
            </a:pPr>
            <a:r>
              <a:rPr lang="en-IN" sz="1400" u="sng" dirty="0">
                <a:latin typeface="Cambria Math" panose="02040503050406030204" pitchFamily="18" charset="0"/>
                <a:ea typeface="Cambria Math" panose="02040503050406030204" pitchFamily="18" charset="0"/>
                <a:cs typeface="Times New Roman" panose="02020603050405020304" pitchFamily="18" charset="0"/>
              </a:rPr>
              <a:t>Important Outcome from The Survey</a:t>
            </a:r>
            <a:endParaRPr lang="en-IN" sz="1400" dirty="0">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07000"/>
              </a:lnSpc>
              <a:spcAft>
                <a:spcPts val="800"/>
              </a:spcAft>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a:p>
            <a:pPr marL="342891" indent="-342891" algn="just">
              <a:lnSpc>
                <a:spcPct val="107000"/>
              </a:lnSpc>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Keywords— Optical character recognition (OCR), Chatbot, Question Generation via Over generating Transformations and Ranking.</a:t>
            </a:r>
          </a:p>
          <a:p>
            <a:pPr marL="342891" indent="-342891" algn="just">
              <a:lnSpc>
                <a:spcPct val="107000"/>
              </a:lnSpc>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Method of generating Questions from Documents: Over generating Transformation and Ranking Algorithm.</a:t>
            </a:r>
          </a:p>
          <a:p>
            <a:pPr marL="342891" indent="-342891" algn="just">
              <a:lnSpc>
                <a:spcPct val="107000"/>
              </a:lnSpc>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Type of chatbot: Static and Dynamic.</a:t>
            </a:r>
          </a:p>
          <a:p>
            <a:pPr marL="342891" indent="-342891" algn="just">
              <a:lnSpc>
                <a:spcPct val="107000"/>
              </a:lnSpc>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Programming used in this paper: java.</a:t>
            </a:r>
          </a:p>
          <a:p>
            <a:pPr marL="342891" indent="-342891" algn="just">
              <a:lnSpc>
                <a:spcPct val="107000"/>
              </a:lnSpc>
              <a:spcAft>
                <a:spcPts val="800"/>
              </a:spcAft>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Method we are going to use: python. </a:t>
            </a:r>
          </a:p>
          <a:p>
            <a:pPr>
              <a:lnSpc>
                <a:spcPct val="107000"/>
              </a:lnSpc>
              <a:spcAft>
                <a:spcPts val="800"/>
              </a:spcAft>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a:p>
            <a:pPr>
              <a:lnSpc>
                <a:spcPct val="107000"/>
              </a:lnSpc>
              <a:spcAft>
                <a:spcPts val="800"/>
              </a:spcAft>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a:p>
            <a:pPr>
              <a:lnSpc>
                <a:spcPct val="107000"/>
              </a:lnSpc>
              <a:spcAft>
                <a:spcPts val="800"/>
              </a:spcAft>
              <a:tabLst>
                <a:tab pos="3467013" algn="l"/>
              </a:tabLst>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p:txBody>
      </p:sp>
      <p:cxnSp>
        <p:nvCxnSpPr>
          <p:cNvPr id="8" name="Straight Connector 7">
            <a:extLst>
              <a:ext uri="{FF2B5EF4-FFF2-40B4-BE49-F238E27FC236}">
                <a16:creationId xmlns:a16="http://schemas.microsoft.com/office/drawing/2014/main" id="{0247A4EC-47B9-4AA3-B414-AAC48C4889A5}"/>
              </a:ext>
            </a:extLst>
          </p:cNvPr>
          <p:cNvCxnSpPr>
            <a:cxnSpLocks/>
          </p:cNvCxnSpPr>
          <p:nvPr/>
        </p:nvCxnSpPr>
        <p:spPr>
          <a:xfrm>
            <a:off x="5574323" y="246186"/>
            <a:ext cx="0" cy="6374422"/>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98D6D9-9344-4C45-8B0F-475E0068D20C}"/>
              </a:ext>
            </a:extLst>
          </p:cNvPr>
          <p:cNvSpPr/>
          <p:nvPr/>
        </p:nvSpPr>
        <p:spPr>
          <a:xfrm>
            <a:off x="394684" y="553994"/>
            <a:ext cx="5118093" cy="6486456"/>
          </a:xfrm>
          <a:prstGeom prst="rect">
            <a:avLst/>
          </a:prstGeom>
        </p:spPr>
        <p:txBody>
          <a:bodyPr wrap="square">
            <a:spAutoFit/>
          </a:bodyPr>
          <a:lstStyle/>
          <a:p>
            <a:pPr algn="ctr">
              <a:lnSpc>
                <a:spcPct val="107000"/>
              </a:lnSpc>
            </a:pPr>
            <a:endParaRPr lang="en-IN" sz="1400" b="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07000"/>
              </a:lnSpc>
            </a:pPr>
            <a:endParaRPr lang="en-IN" sz="1400" b="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endParaRPr>
          </a:p>
          <a:p>
            <a:pPr algn="ctr">
              <a:lnSpc>
                <a:spcPct val="107000"/>
              </a:lnSpc>
            </a:pPr>
            <a:r>
              <a:rPr lang="en-IN" sz="1600" b="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a:t>Paper 5:-</a:t>
            </a:r>
            <a:r>
              <a:rPr lang="en-IN" sz="1600" b="1" dirty="0">
                <a:latin typeface="Cambria Math" panose="02040503050406030204" pitchFamily="18" charset="0"/>
                <a:ea typeface="Cambria Math" panose="02040503050406030204" pitchFamily="18" charset="0"/>
                <a:cs typeface="Times New Roman" panose="02020603050405020304" pitchFamily="18" charset="0"/>
              </a:rPr>
              <a:t>Chatbot : An Education Support System For Students</a:t>
            </a:r>
            <a:r>
              <a:rPr lang="en-IN" sz="1600" b="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a:t> </a:t>
            </a:r>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pPr>
            <a:r>
              <a:rPr lang="en-IN" sz="1600" dirty="0">
                <a:latin typeface="Cambria Math" panose="02040503050406030204" pitchFamily="18" charset="0"/>
                <a:ea typeface="Cambria Math" panose="02040503050406030204" pitchFamily="18" charset="0"/>
                <a:cs typeface="Times New Roman" panose="02020603050405020304" pitchFamily="18" charset="0"/>
              </a:rPr>
              <a:t> </a:t>
            </a:r>
            <a:endParaRPr lang="en-IN" sz="1400" dirty="0">
              <a:latin typeface="Cambria Math" panose="02040503050406030204" pitchFamily="18" charset="0"/>
              <a:ea typeface="Cambria Math" panose="02040503050406030204" pitchFamily="18" charset="0"/>
              <a:cs typeface="Times New Roman" panose="02020603050405020304" pitchFamily="18" charset="0"/>
            </a:endParaRPr>
          </a:p>
          <a:p>
            <a:pPr marR="1117572" algn="ctr">
              <a:spcBef>
                <a:spcPts val="1185"/>
              </a:spcBef>
            </a:pPr>
            <a:r>
              <a:rPr lang="en-IN" sz="1400" dirty="0">
                <a:latin typeface="Cambria Math" panose="02040503050406030204" pitchFamily="18" charset="0"/>
                <a:ea typeface="Cambria Math" panose="02040503050406030204" pitchFamily="18" charset="0"/>
                <a:cs typeface="Times New Roman"/>
              </a:rPr>
              <a:t>Key points(Summary)</a:t>
            </a:r>
          </a:p>
          <a:p>
            <a:pPr algn="ctr">
              <a:lnSpc>
                <a:spcPct val="107000"/>
              </a:lnSpc>
              <a:spcAft>
                <a:spcPts val="800"/>
              </a:spcAft>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a:p>
            <a:pPr marL="342891" indent="-342891" algn="just">
              <a:lnSpc>
                <a:spcPct val="107000"/>
              </a:lnSpc>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Keywords— </a:t>
            </a:r>
            <a:r>
              <a:rPr lang="en-US" sz="1400" dirty="0">
                <a:latin typeface="Cambria Math" panose="02040503050406030204" pitchFamily="18" charset="0"/>
                <a:ea typeface="Cambria Math" panose="02040503050406030204" pitchFamily="18" charset="0"/>
              </a:rPr>
              <a:t>Chatbot, E-learning, Educational support systems</a:t>
            </a:r>
          </a:p>
          <a:p>
            <a:pPr marL="342891" indent="-342891" algn="just">
              <a:lnSpc>
                <a:spcPct val="107000"/>
              </a:lnSpc>
              <a:buFont typeface="+mj-lt"/>
              <a:buAutoNum type="arabicPeriod"/>
            </a:pPr>
            <a:endParaRPr lang="en-IN" sz="1400" dirty="0">
              <a:latin typeface="Cambria Math" panose="02040503050406030204" pitchFamily="18" charset="0"/>
              <a:ea typeface="Cambria Math" panose="02040503050406030204" pitchFamily="18" charset="0"/>
              <a:cs typeface="Times New Roman" panose="02020603050405020304" pitchFamily="18" charset="0"/>
            </a:endParaRPr>
          </a:p>
          <a:p>
            <a:pPr marL="342891" indent="-342891" algn="just">
              <a:lnSpc>
                <a:spcPct val="107000"/>
              </a:lnSpc>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Method:- </a:t>
            </a:r>
            <a:r>
              <a:rPr lang="en-US" sz="1400" dirty="0">
                <a:latin typeface="Cambria Math" panose="02040503050406030204" pitchFamily="18" charset="0"/>
                <a:ea typeface="Cambria Math" panose="02040503050406030204" pitchFamily="18" charset="0"/>
                <a:cs typeface="Times New Roman" panose="02020603050405020304" pitchFamily="18" charset="0"/>
              </a:rPr>
              <a:t>T</a:t>
            </a:r>
            <a:r>
              <a:rPr lang="en-US" sz="1400" dirty="0">
                <a:latin typeface="Cambria Math" panose="02040503050406030204" pitchFamily="18" charset="0"/>
                <a:ea typeface="Cambria Math" panose="02040503050406030204" pitchFamily="18" charset="0"/>
              </a:rPr>
              <a:t>he use of natural language processing techniques and the ontologies of domain. ML is used to train the Chabot with the given dataset and natural language processing is used to understand human commands (text and voice) and learn from experience</a:t>
            </a:r>
          </a:p>
          <a:p>
            <a:pPr marL="342891" indent="-342891" algn="just">
              <a:lnSpc>
                <a:spcPct val="107000"/>
              </a:lnSpc>
              <a:buFont typeface="+mj-lt"/>
              <a:buAutoNum type="arabicPeriod"/>
            </a:pPr>
            <a:endParaRPr lang="en-IN" sz="1400" dirty="0">
              <a:latin typeface="Cambria Math" panose="02040503050406030204" pitchFamily="18" charset="0"/>
              <a:ea typeface="Cambria Math" panose="02040503050406030204" pitchFamily="18" charset="0"/>
              <a:cs typeface="Times New Roman" panose="02020603050405020304" pitchFamily="18" charset="0"/>
            </a:endParaRPr>
          </a:p>
          <a:p>
            <a:pPr marL="342891" indent="-342891" algn="just">
              <a:lnSpc>
                <a:spcPct val="107000"/>
              </a:lnSpc>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Type of chatbot: Static and Dynamic.</a:t>
            </a:r>
          </a:p>
          <a:p>
            <a:pPr marL="342891" indent="-342891" algn="just">
              <a:lnSpc>
                <a:spcPct val="107000"/>
              </a:lnSpc>
              <a:buFont typeface="+mj-lt"/>
              <a:buAutoNum type="arabicPeriod"/>
            </a:pPr>
            <a:endParaRPr lang="en-IN" sz="1400" dirty="0">
              <a:latin typeface="Cambria Math" panose="02040503050406030204" pitchFamily="18" charset="0"/>
              <a:ea typeface="Cambria Math" panose="02040503050406030204" pitchFamily="18" charset="0"/>
              <a:cs typeface="Times New Roman" panose="02020603050405020304" pitchFamily="18" charset="0"/>
            </a:endParaRPr>
          </a:p>
          <a:p>
            <a:pPr marL="342891" indent="-342891" algn="just">
              <a:lnSpc>
                <a:spcPct val="107000"/>
              </a:lnSpc>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Programming :- OCTAVE</a:t>
            </a:r>
          </a:p>
          <a:p>
            <a:pPr marL="342891" indent="-342891" algn="just">
              <a:lnSpc>
                <a:spcPct val="107000"/>
              </a:lnSpc>
              <a:buFont typeface="+mj-lt"/>
              <a:buAutoNum type="arabicPeriod"/>
            </a:pPr>
            <a:endParaRPr lang="en-IN" sz="1400" dirty="0">
              <a:latin typeface="Cambria Math" panose="02040503050406030204" pitchFamily="18" charset="0"/>
              <a:ea typeface="Cambria Math" panose="02040503050406030204" pitchFamily="18" charset="0"/>
              <a:cs typeface="Times New Roman" panose="02020603050405020304" pitchFamily="18" charset="0"/>
            </a:endParaRPr>
          </a:p>
          <a:p>
            <a:pPr marL="342891" indent="-342891" algn="just">
              <a:lnSpc>
                <a:spcPct val="107000"/>
              </a:lnSpc>
              <a:spcAft>
                <a:spcPts val="800"/>
              </a:spcAft>
              <a:buFont typeface="+mj-lt"/>
              <a:buAutoNum type="arabicPeriod"/>
            </a:pPr>
            <a:r>
              <a:rPr lang="en-IN" sz="1400" dirty="0">
                <a:latin typeface="Cambria Math" panose="02040503050406030204" pitchFamily="18" charset="0"/>
                <a:ea typeface="Cambria Math" panose="02040503050406030204" pitchFamily="18" charset="0"/>
                <a:cs typeface="Times New Roman" panose="02020603050405020304" pitchFamily="18" charset="0"/>
              </a:rPr>
              <a:t>Programming language we are going to use: PYTHON.</a:t>
            </a:r>
          </a:p>
          <a:p>
            <a:pPr>
              <a:lnSpc>
                <a:spcPct val="107000"/>
              </a:lnSpc>
              <a:spcAft>
                <a:spcPts val="800"/>
              </a:spcAft>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a:p>
            <a:pPr>
              <a:lnSpc>
                <a:spcPct val="107000"/>
              </a:lnSpc>
              <a:spcAft>
                <a:spcPts val="800"/>
              </a:spcAft>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a:p>
            <a:pPr>
              <a:lnSpc>
                <a:spcPct val="107000"/>
              </a:lnSpc>
              <a:spcAft>
                <a:spcPts val="800"/>
              </a:spcAft>
              <a:tabLst>
                <a:tab pos="3467013" algn="l"/>
              </a:tabLst>
            </a:pPr>
            <a:r>
              <a:rPr lang="en-IN" sz="1400" dirty="0">
                <a:latin typeface="Cambria Math" panose="02040503050406030204" pitchFamily="18" charset="0"/>
                <a:ea typeface="Cambria Math" panose="020405030504060302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BD47356A-0693-4567-93FD-54B056EA6B35}"/>
              </a:ext>
            </a:extLst>
          </p:cNvPr>
          <p:cNvSpPr/>
          <p:nvPr/>
        </p:nvSpPr>
        <p:spPr>
          <a:xfrm>
            <a:off x="228600" y="260648"/>
            <a:ext cx="11702562" cy="6368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bject 3">
            <a:extLst>
              <a:ext uri="{FF2B5EF4-FFF2-40B4-BE49-F238E27FC236}">
                <a16:creationId xmlns:a16="http://schemas.microsoft.com/office/drawing/2014/main" id="{D3B3EF9B-20CB-4D06-9EA5-AE76CFDD1BFB}"/>
              </a:ext>
            </a:extLst>
          </p:cNvPr>
          <p:cNvSpPr txBox="1">
            <a:spLocks/>
          </p:cNvSpPr>
          <p:nvPr/>
        </p:nvSpPr>
        <p:spPr>
          <a:xfrm>
            <a:off x="7070286" y="844421"/>
            <a:ext cx="3896086" cy="50590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1600" b="1" kern="0" spc="-31" dirty="0">
                <a:solidFill>
                  <a:srgbClr val="C00000"/>
                </a:solidFill>
                <a:latin typeface="Times New Roman"/>
                <a:cs typeface="Times New Roman"/>
              </a:rPr>
              <a:t>Paper</a:t>
            </a:r>
            <a:r>
              <a:rPr lang="en-US" sz="1600" b="1" kern="0" spc="-111" dirty="0">
                <a:solidFill>
                  <a:srgbClr val="C00000"/>
                </a:solidFill>
                <a:latin typeface="Times New Roman"/>
                <a:cs typeface="Times New Roman"/>
              </a:rPr>
              <a:t> </a:t>
            </a:r>
            <a:r>
              <a:rPr lang="en-US" sz="1600" b="1" kern="0" spc="-15" dirty="0">
                <a:solidFill>
                  <a:srgbClr val="C00000"/>
                </a:solidFill>
                <a:latin typeface="Times New Roman"/>
                <a:cs typeface="Times New Roman"/>
              </a:rPr>
              <a:t>6:-</a:t>
            </a:r>
            <a:r>
              <a:rPr lang="en-US" sz="1600" b="1" kern="0" spc="-100" dirty="0">
                <a:solidFill>
                  <a:srgbClr val="C00000"/>
                </a:solidFill>
                <a:latin typeface="Cambria Math" panose="02040503050406030204" pitchFamily="18" charset="0"/>
                <a:ea typeface="Cambria Math" panose="02040503050406030204" pitchFamily="18" charset="0"/>
                <a:cs typeface="Times New Roman"/>
              </a:rPr>
              <a:t> </a:t>
            </a:r>
            <a:r>
              <a:rPr lang="en-US" sz="1600" b="1" dirty="0">
                <a:latin typeface="Cambria Math" panose="02040503050406030204" pitchFamily="18" charset="0"/>
                <a:ea typeface="Cambria Math" panose="02040503050406030204" pitchFamily="18" charset="0"/>
              </a:rPr>
              <a:t>Briefing paper: chatbots in education</a:t>
            </a:r>
            <a:endParaRPr lang="en-US" sz="1600" b="1" kern="0" dirty="0">
              <a:solidFill>
                <a:sysClr val="windowText" lastClr="000000"/>
              </a:solidFill>
              <a:latin typeface="Cambria Math" panose="02040503050406030204" pitchFamily="18" charset="0"/>
              <a:ea typeface="Cambria Math" panose="02040503050406030204" pitchFamily="18" charset="0"/>
              <a:cs typeface="Times New Roman"/>
            </a:endParaRPr>
          </a:p>
        </p:txBody>
      </p:sp>
      <p:sp>
        <p:nvSpPr>
          <p:cNvPr id="7" name="object 4">
            <a:extLst>
              <a:ext uri="{FF2B5EF4-FFF2-40B4-BE49-F238E27FC236}">
                <a16:creationId xmlns:a16="http://schemas.microsoft.com/office/drawing/2014/main" id="{B487B636-77FA-4C1C-AE6B-50707847E80F}"/>
              </a:ext>
            </a:extLst>
          </p:cNvPr>
          <p:cNvSpPr txBox="1"/>
          <p:nvPr/>
        </p:nvSpPr>
        <p:spPr>
          <a:xfrm>
            <a:off x="6846153" y="1643748"/>
            <a:ext cx="4865079" cy="4306948"/>
          </a:xfrm>
          <a:prstGeom prst="rect">
            <a:avLst/>
          </a:prstGeom>
        </p:spPr>
        <p:txBody>
          <a:bodyPr vert="horz" wrap="square" lIns="0" tIns="150495" rIns="0" bIns="0" rtlCol="0">
            <a:spAutoFit/>
          </a:bodyPr>
          <a:lstStyle/>
          <a:p>
            <a:pPr marR="1117572" algn="ctr">
              <a:spcBef>
                <a:spcPts val="1185"/>
              </a:spcBef>
            </a:pPr>
            <a:r>
              <a:rPr lang="en-IN" sz="1400" dirty="0">
                <a:latin typeface="Cambria Math" panose="02040503050406030204" pitchFamily="18" charset="0"/>
                <a:ea typeface="Cambria Math" panose="02040503050406030204" pitchFamily="18" charset="0"/>
                <a:cs typeface="Times New Roman"/>
              </a:rPr>
              <a:t>Key points(Summary)</a:t>
            </a:r>
          </a:p>
          <a:p>
            <a:pPr marL="342891" marR="1117572" indent="-342891" algn="just">
              <a:spcBef>
                <a:spcPts val="1185"/>
              </a:spcBef>
              <a:buFont typeface="+mj-lt"/>
              <a:buAutoNum type="arabicPeriod"/>
            </a:pPr>
            <a:r>
              <a:rPr lang="en-IN" sz="1400" dirty="0">
                <a:latin typeface="Cambria Math" panose="02040503050406030204" pitchFamily="18" charset="0"/>
                <a:ea typeface="Cambria Math" panose="02040503050406030204" pitchFamily="18" charset="0"/>
                <a:cs typeface="Times New Roman"/>
              </a:rPr>
              <a:t>Key words:- </a:t>
            </a:r>
            <a:r>
              <a:rPr lang="fr-FR" sz="1400" dirty="0">
                <a:latin typeface="Cambria Math" panose="02040503050406030204" pitchFamily="18" charset="0"/>
                <a:ea typeface="Cambria Math" panose="02040503050406030204" pitchFamily="18" charset="0"/>
              </a:rPr>
              <a:t>Chatbots, education, artificial Intelligence, automation</a:t>
            </a:r>
            <a:r>
              <a:rPr lang="en-US" sz="1400" dirty="0">
                <a:latin typeface="Cambria Math" panose="02040503050406030204" pitchFamily="18" charset="0"/>
                <a:ea typeface="Cambria Math" panose="02040503050406030204" pitchFamily="18" charset="0"/>
              </a:rPr>
              <a:t>.</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Method:- The method to have the ability to provide responses to students queries, which aids access to information and learning contents. </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Language used:- </a:t>
            </a:r>
            <a:r>
              <a:rPr lang="en-IN" sz="1400" dirty="0">
                <a:latin typeface="Cambria Math" panose="02040503050406030204" pitchFamily="18" charset="0"/>
                <a:ea typeface="Cambria Math" panose="02040503050406030204" pitchFamily="18" charset="0"/>
              </a:rPr>
              <a:t>Artificial general intelligence (AGI).</a:t>
            </a:r>
            <a:endParaRPr lang="en-US" sz="1400" dirty="0">
              <a:latin typeface="Cambria Math" panose="02040503050406030204" pitchFamily="18" charset="0"/>
              <a:ea typeface="Cambria Math" panose="02040503050406030204" pitchFamily="18" charset="0"/>
            </a:endParaRP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Type of chatbot:- Dynamic and Static, both.</a:t>
            </a:r>
          </a:p>
          <a:p>
            <a:pPr marL="342891" marR="1117572" indent="-342891" algn="just">
              <a:spcBef>
                <a:spcPts val="1185"/>
              </a:spcBef>
              <a:buFont typeface="+mj-lt"/>
              <a:buAutoNum type="arabicPeriod"/>
            </a:pPr>
            <a:r>
              <a:rPr lang="en-US" sz="1400" dirty="0">
                <a:latin typeface="Cambria Math" panose="02040503050406030204" pitchFamily="18" charset="0"/>
                <a:ea typeface="Cambria Math" panose="02040503050406030204" pitchFamily="18" charset="0"/>
              </a:rPr>
              <a:t>Future work:- With the gaze focused on the 20-year horizon, we have to start thinking as a society about the role that AI will play in education and the implications of an AGI. </a:t>
            </a:r>
            <a:endParaRPr lang="en-IN" sz="1400" dirty="0">
              <a:latin typeface="Cambria Math" panose="02040503050406030204" pitchFamily="18" charset="0"/>
              <a:ea typeface="Cambria Math" panose="02040503050406030204" pitchFamily="18" charset="0"/>
              <a:cs typeface="Times New Roman"/>
            </a:endParaRPr>
          </a:p>
          <a:p>
            <a:pPr marR="1117572" algn="just">
              <a:spcBef>
                <a:spcPts val="1185"/>
              </a:spcBef>
            </a:pPr>
            <a:endParaRPr sz="1400" dirty="0">
              <a:latin typeface="Cambria Math" panose="02040503050406030204" pitchFamily="18" charset="0"/>
              <a:ea typeface="Cambria Math" panose="02040503050406030204" pitchFamily="18" charset="0"/>
              <a:cs typeface="Times New Roman"/>
            </a:endParaRPr>
          </a:p>
        </p:txBody>
      </p:sp>
      <p:cxnSp>
        <p:nvCxnSpPr>
          <p:cNvPr id="8" name="Straight Connector 7">
            <a:extLst>
              <a:ext uri="{FF2B5EF4-FFF2-40B4-BE49-F238E27FC236}">
                <a16:creationId xmlns:a16="http://schemas.microsoft.com/office/drawing/2014/main" id="{A77652CD-03D0-4BF9-9644-8E2D9B69F2F1}"/>
              </a:ext>
            </a:extLst>
          </p:cNvPr>
          <p:cNvCxnSpPr>
            <a:cxnSpLocks/>
            <a:stCxn id="4" idx="0"/>
            <a:endCxn id="4" idx="2"/>
          </p:cNvCxnSpPr>
          <p:nvPr/>
        </p:nvCxnSpPr>
        <p:spPr>
          <a:xfrm>
            <a:off x="6079881" y="260648"/>
            <a:ext cx="0" cy="636875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Crop</Template>
  <TotalTime>0</TotalTime>
  <Words>2285</Words>
  <Application>Microsoft Office PowerPoint</Application>
  <PresentationFormat>Widescreen</PresentationFormat>
  <Paragraphs>315</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Cambria</vt:lpstr>
      <vt:lpstr>Cambria Math</vt:lpstr>
      <vt:lpstr>Comic Sans MS</vt:lpstr>
      <vt:lpstr>DejaVu Serif</vt:lpstr>
      <vt:lpstr>Franklin Gothic Book</vt:lpstr>
      <vt:lpstr>Franklin Gothic Demi</vt:lpstr>
      <vt:lpstr>Lucida Sans Unicode</vt:lpstr>
      <vt:lpstr>Times New Roman</vt:lpstr>
      <vt:lpstr>Wingdings</vt:lpstr>
      <vt:lpstr>Wingdings 2</vt:lpstr>
      <vt:lpstr>DividendVTI</vt:lpstr>
      <vt:lpstr>Mahavir Education Trust’s SHAH &amp; ANCHOR KUTCHHI ENGINEERING COLLEGE  CHATBOT FOR INTERACTIVE WEBSITE                                     </vt:lpstr>
      <vt:lpstr>PowerPoint Presentation</vt:lpstr>
      <vt:lpstr>Introduction</vt:lpstr>
      <vt:lpstr>History</vt:lpstr>
      <vt:lpstr>MOTIVATION</vt:lpstr>
      <vt:lpstr>Literature Survey</vt:lpstr>
      <vt:lpstr>Paper 1:- Extracting Chatbot Knowledge from Online Discussion Forums.</vt:lpstr>
      <vt:lpstr>Paper 3:- Chatbot Using Gated End-to-End Memory Networks</vt:lpstr>
      <vt:lpstr>PowerPoint Presentation</vt:lpstr>
      <vt:lpstr>PowerPoint Presentation</vt:lpstr>
      <vt:lpstr>PowerPoint Presentation</vt:lpstr>
      <vt:lpstr>     Proposed Work</vt:lpstr>
      <vt:lpstr>Problem Statement</vt:lpstr>
      <vt:lpstr>Block Diagram</vt:lpstr>
      <vt:lpstr>PowerPoint Presentation</vt:lpstr>
      <vt:lpstr>PowerPoint Presentation</vt:lpstr>
      <vt:lpstr>PowerPoint Presentation</vt:lpstr>
      <vt:lpstr>PowerPoint Presentation</vt:lpstr>
      <vt:lpstr>PowerPoint Presentation</vt:lpstr>
      <vt:lpstr>Final Output -</vt:lpstr>
      <vt:lpstr>1. Advantages</vt:lpstr>
      <vt:lpstr>Applications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Mahavir Education Trust’s SHAH &amp; ANCHOR KUTCHHI ENGINEERING COLLEGE  CHATBOT FOR INTERACTIVE WEBSITE                                     </dc:title>
  <dc:creator>Priyanka Bhadane</dc:creator>
  <cp:lastModifiedBy>Priyanka Bhadane</cp:lastModifiedBy>
  <cp:revision>31</cp:revision>
  <dcterms:created xsi:type="dcterms:W3CDTF">2021-05-19T11:15:57Z</dcterms:created>
  <dcterms:modified xsi:type="dcterms:W3CDTF">2021-05-27T15:03:59Z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