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7"/>
  </p:notesMasterIdLst>
  <p:sldIdLst>
    <p:sldId id="256" r:id="rId2"/>
    <p:sldId id="259" r:id="rId3"/>
    <p:sldId id="260" r:id="rId4"/>
    <p:sldId id="262" r:id="rId5"/>
    <p:sldId id="263" r:id="rId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36940-E7AF-49C4-8AD9-F8A1A53D848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6FE92-945F-46ED-9EB6-F6F2C13BF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2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505199"/>
            <a:ext cx="8229600" cy="1447800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0A406E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952999"/>
            <a:ext cx="8229600" cy="116204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n w="12700">
                  <a:solidFill>
                    <a:srgbClr val="0A406E"/>
                  </a:solidFill>
                </a:ln>
                <a:solidFill>
                  <a:srgbClr val="EAEAEA"/>
                </a:solidFill>
                <a:effectLst>
                  <a:outerShdw blurRad="25400" dist="25400" dir="2700000" algn="tl" rotWithShape="0">
                    <a:schemeClr val="tx1">
                      <a:lumMod val="85000"/>
                      <a:lumOff val="15000"/>
                      <a:alpha val="40000"/>
                    </a:schemeClr>
                  </a:outerShdw>
                </a:effectLst>
                <a:latin typeface="Arial Black" panose="020B0A04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9FEE7E-700F-4E24-8C0C-6484B8C91C95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1/13/2021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2DC4D1-29E4-47D4-B2F5-C9E509FFDB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0"/>
            <a:ext cx="9142857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733BC0-181A-47B9-A637-63804CB56A5B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1/13/2021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72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7056F6-B8AF-4B5A-9B4D-623938D47E7B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1/13/2021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099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7152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0009" y="320286"/>
            <a:ext cx="5968845" cy="457200"/>
          </a:xfrm>
          <a:prstGeom prst="rect">
            <a:avLst/>
          </a:prstGeom>
        </p:spPr>
        <p:txBody>
          <a:bodyPr vert="horz" lIns="0" tIns="91440" rIns="0" bIns="91440"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9455"/>
            <a:ext cx="8229600" cy="448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2187"/>
            <a:ext cx="20574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E5DFE58-0B1D-4D1E-96C8-3DE3878EE6CA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242187"/>
            <a:ext cx="30861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242187"/>
            <a:ext cx="20574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41A4C1-1F66-42BA-B70C-1476E5536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gray">
          <a:xfrm>
            <a:off x="920009" y="262126"/>
            <a:ext cx="5968845" cy="45720"/>
          </a:xfrm>
          <a:prstGeom prst="rect">
            <a:avLst/>
          </a:prstGeom>
          <a:gradFill rotWithShape="1">
            <a:gsLst>
              <a:gs pos="0">
                <a:schemeClr val="accent1">
                  <a:lumMod val="20000"/>
                  <a:lumOff val="80000"/>
                </a:schemeClr>
              </a:gs>
              <a:gs pos="60000">
                <a:schemeClr val="tx2">
                  <a:lumMod val="60000"/>
                  <a:lumOff val="40000"/>
                </a:schemeClr>
              </a:gs>
              <a:gs pos="100000">
                <a:srgbClr val="082040"/>
              </a:gs>
            </a:gsLst>
            <a:lin ang="0" scaled="1"/>
          </a:gradFill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920009" y="777486"/>
            <a:ext cx="5968845" cy="45720"/>
          </a:xfrm>
          <a:prstGeom prst="rect">
            <a:avLst/>
          </a:prstGeom>
          <a:gradFill rotWithShape="1">
            <a:gsLst>
              <a:gs pos="0">
                <a:schemeClr val="accent1">
                  <a:lumMod val="20000"/>
                  <a:lumOff val="80000"/>
                </a:schemeClr>
              </a:gs>
              <a:gs pos="60000">
                <a:schemeClr val="tx2">
                  <a:lumMod val="60000"/>
                  <a:lumOff val="40000"/>
                </a:schemeClr>
              </a:gs>
              <a:gs pos="100000">
                <a:srgbClr val="082040"/>
              </a:gs>
            </a:gsLst>
            <a:lin ang="0" scaled="1"/>
          </a:gradFill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gray">
          <a:xfrm>
            <a:off x="0" y="6002136"/>
            <a:ext cx="9144000" cy="1047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5" y="137406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2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2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bg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28600" indent="-2286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b="1" kern="1200">
          <a:solidFill>
            <a:srgbClr val="082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86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–"/>
        <a:defRPr sz="1800" b="1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1" kern="1200">
          <a:solidFill>
            <a:srgbClr val="082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01688" indent="-173038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–"/>
        <a:defRPr sz="1400" b="1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69963" indent="-168275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b="1" kern="1200">
          <a:solidFill>
            <a:srgbClr val="082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19B663-4425-42EA-99B2-8445888CD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ro" b="1" i="0" u="none" baseline="0" dirty="0"/>
              <a:t>Analiza semnăturii fișierelor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Semnătura fișiere</a:t>
            </a:r>
            <a:endParaRPr lang="ro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Windows leagă fișierele de aplicații prin intermediul extensiei de fișiere</a:t>
            </a:r>
          </a:p>
          <a:p>
            <a:pPr lvl="1" algn="l" rtl="0"/>
            <a:r>
              <a:rPr lang="ro" b="1" i="0" u="none" baseline="0"/>
              <a:t>De exemplu, </a:t>
            </a:r>
            <a:r>
              <a:rPr lang="ro" b="1" i="0" u="none" baseline="0">
                <a:solidFill>
                  <a:schemeClr val="accent6">
                    <a:lumMod val="75000"/>
                  </a:schemeClr>
                </a:solidFill>
              </a:rPr>
              <a:t>baseball.jpg</a:t>
            </a:r>
            <a:r>
              <a:rPr lang="ro" b="1" i="0" u="none" baseline="0"/>
              <a:t> va fi deschis prin programul setat ca implicit pentru deschiderea imaginilor</a:t>
            </a:r>
          </a:p>
          <a:p>
            <a:pPr algn="l" rtl="0"/>
            <a:r>
              <a:rPr lang="ro" b="1" i="0" u="none" baseline="0"/>
              <a:t>Atacatorii modifică de multe ori extensia fișierelor pentru a păcăli utilizatorul și pot permite ca malware-ul să treacă prin regulile de firewall bazate pe extensii</a:t>
            </a:r>
          </a:p>
          <a:p>
            <a:pPr algn="l" rtl="0"/>
            <a:r>
              <a:rPr lang="ro" b="1" i="0" u="none" baseline="0"/>
              <a:t>Comparați header-ul fișierului cu extensia de fișier pentru a găsi eventualele neconcordanțe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1D60167-4931-47E6-BA6A-407CBD079E47}" type="slidenum">
              <a:rPr/>
              <a:pPr algn="r" rtl="0"/>
              <a:t>2</a:t>
            </a:fld>
            <a:endParaRPr lang="r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Extensia nepotrivită</a:t>
            </a:r>
            <a:endParaRPr lang="ro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1D60167-4931-47E6-BA6A-407CBD079E47}" type="slidenum">
              <a:rPr/>
              <a:pPr algn="r" rtl="0"/>
              <a:t>3</a:t>
            </a:fld>
            <a:endParaRPr lang="ro" dirty="0"/>
          </a:p>
        </p:txBody>
      </p:sp>
      <p:sp>
        <p:nvSpPr>
          <p:cNvPr id="3" name="object 3"/>
          <p:cNvSpPr/>
          <p:nvPr/>
        </p:nvSpPr>
        <p:spPr>
          <a:xfrm>
            <a:off x="4114800" y="1219200"/>
            <a:ext cx="43434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438400" y="1521023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o" sz="1400" b="1" i="0" u="none" baseline="0">
                <a:latin typeface="Arial" panose="020B0604020202020204" pitchFamily="34" charset="0"/>
                <a:cs typeface="Arial" panose="020B0604020202020204" pitchFamily="34" charset="0"/>
              </a:rPr>
              <a:t>GIF? </a:t>
            </a:r>
            <a:r>
              <a:rPr lang="ro" sz="1400" b="0" i="0" u="none" baseline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</a:t>
            </a:r>
            <a:endParaRPr lang="ro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2359223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o" sz="1400" b="1" i="0" u="none" baseline="0">
                <a:latin typeface="Arial" panose="020B0604020202020204" pitchFamily="34" charset="0"/>
                <a:cs typeface="Arial" panose="020B0604020202020204" pitchFamily="34" charset="0"/>
              </a:rPr>
              <a:t>Ce header este acesta? </a:t>
            </a:r>
            <a:r>
              <a:rPr lang="ro" sz="1400" b="0" i="0" u="none" baseline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</a:t>
            </a:r>
            <a:endParaRPr lang="ro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3883223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o" sz="1400" b="1" i="0" u="none" baseline="0">
                <a:latin typeface="Arial" panose="020B0604020202020204" pitchFamily="34" charset="0"/>
                <a:cs typeface="Arial" panose="020B0604020202020204" pitchFamily="34" charset="0"/>
              </a:rPr>
              <a:t>Executabil pentru Windows!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Rezumat</a:t>
            </a:r>
            <a:endParaRPr lang="ro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 dirty="0"/>
              <a:t>Analiza semnăturilor de fișiere poate descoperi malware-ul cu o extensie de fișier corespunzătoare sau fără extensie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D5FAF-EA87-4E1E-A93D-84EAFF9B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84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0">
              <a:buNone/>
            </a:pPr>
            <a:endParaRPr lang="ro" sz="4800" dirty="0"/>
          </a:p>
          <a:p>
            <a:pPr marL="0" indent="0" algn="ctr" rtl="0">
              <a:buNone/>
            </a:pPr>
            <a:endParaRPr lang="ro" sz="4800" dirty="0"/>
          </a:p>
          <a:p>
            <a:pPr marL="0" indent="0" algn="ctr" rtl="0">
              <a:buNone/>
            </a:pPr>
            <a:r>
              <a:rPr lang="ro" sz="4800" b="1" i="0" u="none" baseline="0"/>
              <a:t>Laboratorul 1 – Analiza semnăturii fișierului</a:t>
            </a:r>
            <a:endParaRPr lang="ro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48374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yber Template" id="{5C2D4547-837A-4312-A2A8-24D118BD6B42}" vid="{9B5E5E79-F7F1-463E-8E33-991E97B355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111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Arial Unicode MS</vt:lpstr>
      <vt:lpstr>Calibri</vt:lpstr>
      <vt:lpstr>Theme1</vt:lpstr>
      <vt:lpstr>Analiza semnăturii fișierelor</vt:lpstr>
      <vt:lpstr>Semnătura fișiere</vt:lpstr>
      <vt:lpstr>Extensia nepotrivită</vt:lpstr>
      <vt:lpstr>Rezumat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signature and hash analysis</dc:title>
  <dc:creator>Paul</dc:creator>
  <cp:lastModifiedBy>Mircea</cp:lastModifiedBy>
  <cp:revision>9</cp:revision>
  <dcterms:created xsi:type="dcterms:W3CDTF">2017-01-25T15:38:46Z</dcterms:created>
  <dcterms:modified xsi:type="dcterms:W3CDTF">2021-01-13T12:23:43Z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2014-11-05T00:00:00Z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2017-01-25T00:00:00Z</vt:filetime>
  </property>
</Properties>
</file>