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98BA4-6807-4E01-B118-FA4D337C59E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E818-8538-4C4D-8261-9F09A823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3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5199"/>
            <a:ext cx="8229600" cy="14478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A406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229600" cy="116204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n w="12700">
                  <a:solidFill>
                    <a:srgbClr val="0A406E"/>
                  </a:solidFill>
                </a:ln>
                <a:solidFill>
                  <a:srgbClr val="EAEAEA"/>
                </a:solidFill>
                <a:effectLst>
                  <a:outerShdw blurRad="25400" dist="254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rial Black" panose="020B0A04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38FCCE-8257-4512-A795-DA229289F81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1/17/2021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C4D1-29E4-47D4-B2F5-C9E509FFD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285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8C681-51F8-4C9B-A4EB-EBE0F3FB68C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1/17/2021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3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76173"/>
            <a:ext cx="4023360" cy="4480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253" y="1376173"/>
            <a:ext cx="4018547" cy="4480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9B13E-796F-4B49-88AF-D6F5CD9AC14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1/17/2021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77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184082-6E8A-49C1-8E8F-98DCBA518AC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1/17/2021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0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15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  <a:prstGeom prst="rect">
            <a:avLst/>
          </a:prstGeom>
        </p:spPr>
        <p:txBody>
          <a:bodyPr vert="horz" lIns="0" tIns="91440" rIns="0" bIns="9144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55"/>
            <a:ext cx="82296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FE2FA6-D855-4DD9-B392-6DCB88B4DFB5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42187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1A4C1-1F66-42BA-B70C-1476E5536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920009" y="26212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920009" y="77748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>
            <a:off x="0" y="6002136"/>
            <a:ext cx="9144000" cy="1047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" y="1374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0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688" indent="-17303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9963" indent="-168275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ankofamerica@nytimes.com/" TargetMode="External"/><Relationship Id="rId3" Type="http://schemas.openxmlformats.org/officeDocument/2006/relationships/hyperlink" Target="http://0xc7.0xef.0x88.0xc8/" TargetMode="External"/><Relationship Id="rId7" Type="http://schemas.openxmlformats.org/officeDocument/2006/relationships/hyperlink" Target="http://030773704310/" TargetMode="External"/><Relationship Id="rId2" Type="http://schemas.openxmlformats.org/officeDocument/2006/relationships/hyperlink" Target="http://199.239.136.2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0307.0357.0210.0310/" TargetMode="External"/><Relationship Id="rId5" Type="http://schemas.openxmlformats.org/officeDocument/2006/relationships/hyperlink" Target="http://3354364104/" TargetMode="External"/><Relationship Id="rId4" Type="http://schemas.openxmlformats.org/officeDocument/2006/relationships/hyperlink" Target="http://0xc7ef88c8/" TargetMode="External"/><Relationship Id="rId9" Type="http://schemas.openxmlformats.org/officeDocument/2006/relationships/hyperlink" Target="http://google.com@03077370431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o.gl/lfgr90" TargetMode="External"/><Relationship Id="rId4" Type="http://schemas.openxmlformats.org/officeDocument/2006/relationships/hyperlink" Target="http://www.amazon.com/Worlds-Largest-Box-Nerds-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90891F-CFAE-4357-B3CE-151EB07BE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ro" b="1" i="0" u="none" baseline="0"/>
              <a:t>Mascarea datelor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45648"/>
              </p:ext>
            </p:extLst>
          </p:nvPr>
        </p:nvGraphicFramePr>
        <p:xfrm>
          <a:off x="586200" y="1598930"/>
          <a:ext cx="7971600" cy="3345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 algn="l" rtl="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ro" sz="2000" b="1" i="0" u="none" spc="-12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ASCII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ro" sz="2000" b="1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 rtl="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ro" sz="2000" b="1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 rtl="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ro" sz="2000" b="1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 rtl="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ro" sz="2000" b="1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l" rtl="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ro" sz="2000" b="1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1" i="0" u="none" spc="-7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9149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0x48 </a:t>
                      </a:r>
                      <a:r>
                        <a:rPr lang="ro" sz="2000" b="0" i="0" u="none" spc="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“H”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8895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0x45 </a:t>
                      </a:r>
                      <a:r>
                        <a:rPr lang="ro" sz="2000" b="0" i="0" u="none" spc="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“E”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61009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0x4C </a:t>
                      </a:r>
                      <a:r>
                        <a:rPr lang="ro" sz="2000" b="0" i="0" u="none" spc="1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“L”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61009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0x4C </a:t>
                      </a:r>
                      <a:r>
                        <a:rPr lang="ro" sz="2000" b="0" i="0" u="none" spc="1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“L”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9149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0x4F </a:t>
                      </a:r>
                      <a:r>
                        <a:rPr lang="ro" sz="2000" b="0" i="0" u="none" spc="5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“O”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85090" marR="29527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1" i="0" u="none" spc="-10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 </a:t>
                      </a:r>
                      <a:r>
                        <a:rPr lang="ro" sz="2000" b="1" i="0" u="none" spc="-7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Byte</a:t>
                      </a:r>
                      <a:r>
                        <a:rPr lang="ro" sz="2000" b="1" i="0" u="none" spc="-3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1" i="0" u="none" spc="-1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 </a:t>
                      </a:r>
                      <a:r>
                        <a:rPr lang="ro" sz="2000" b="1" i="0" u="none" spc="-6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(w/0x41</a:t>
                      </a:r>
                      <a:r>
                        <a:rPr lang="ro" sz="2000" b="1" i="0" u="none" spc="-229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1" i="0" u="none" spc="-16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5090" marR="490220" algn="l" rtl="0">
                        <a:lnSpc>
                          <a:spcPct val="100000"/>
                        </a:lnSpc>
                      </a:pPr>
                      <a:r>
                        <a:rPr lang="ro" sz="2000" b="0" i="0" u="none" spc="-1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5725" marR="480695" algn="l" rtl="0">
                        <a:lnSpc>
                          <a:spcPct val="100000"/>
                        </a:lnSpc>
                      </a:pPr>
                      <a:r>
                        <a:rPr lang="ro" sz="2000" b="0" i="0" u="none" spc="-1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5725" marR="440690" algn="l" rtl="0">
                        <a:lnSpc>
                          <a:spcPct val="100000"/>
                        </a:lnSpc>
                      </a:pPr>
                      <a:r>
                        <a:rPr lang="ro" sz="2000" b="0" i="0" u="none" spc="-1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5725" marR="440690" algn="l" rtl="0">
                        <a:lnSpc>
                          <a:spcPct val="100000"/>
                        </a:lnSpc>
                      </a:pPr>
                      <a:r>
                        <a:rPr lang="ro" sz="2000" b="0" i="0" u="none" spc="-1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636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6360" marR="480059" algn="l" rtl="0">
                        <a:lnSpc>
                          <a:spcPct val="100000"/>
                        </a:lnSpc>
                      </a:pPr>
                      <a:r>
                        <a:rPr lang="ro" sz="2000" b="0" i="0" u="none" spc="-1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1" i="0" u="none" spc="-5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Multi-Byte</a:t>
                      </a:r>
                      <a:r>
                        <a:rPr lang="ro" sz="2000" b="1" i="0" u="none" spc="-29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1" i="0" u="none" spc="-1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090" algn="l" rtl="0">
                        <a:lnSpc>
                          <a:spcPct val="100000"/>
                        </a:lnSpc>
                      </a:pPr>
                      <a:r>
                        <a:rPr lang="ro" sz="2000" b="1" i="0" u="none" spc="-5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ro" sz="1800" b="1" i="0" u="none" spc="-5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w/0x41,0x42,0x43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32080" algn="l" rtl="0">
                        <a:lnSpc>
                          <a:spcPct val="100000"/>
                        </a:lnSpc>
                      </a:pPr>
                      <a:r>
                        <a:rPr lang="ro" sz="1800" b="1" i="0" u="none" spc="-1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“ABC”,</a:t>
                      </a:r>
                      <a:r>
                        <a:rPr lang="ro" sz="1800" b="1" i="0" u="none" spc="-16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1800" b="1" i="0" u="none" spc="-7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repeating</a:t>
                      </a:r>
                      <a:r>
                        <a:rPr lang="ro" sz="2000" b="1" i="0" u="none" spc="-7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090" algn="l" rtl="0">
                        <a:lnSpc>
                          <a:spcPct val="100000"/>
                        </a:lnSpc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090" algn="l" rtl="0">
                        <a:lnSpc>
                          <a:spcPct val="100000"/>
                        </a:lnSpc>
                      </a:pPr>
                      <a:r>
                        <a:rPr lang="ro" sz="2000" b="0" i="0" u="none" spc="-8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8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0x42</a:t>
                      </a:r>
                      <a:r>
                        <a:rPr lang="ro" sz="2000" b="0" i="0" u="none" spc="-25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“B”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2000" b="0" i="0" u="none" spc="-1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14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0x43</a:t>
                      </a:r>
                      <a:r>
                        <a:rPr lang="ro" sz="2000" b="0" i="0" u="none" spc="-24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1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“C”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12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0x41</a:t>
                      </a:r>
                      <a:r>
                        <a:rPr lang="ro" sz="2000" b="0" i="0" u="none" spc="-2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-3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2000" b="0" i="0" u="none" spc="-9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6360" algn="l" rtl="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ro" sz="2000" b="0" i="0" u="none" spc="-8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0x42</a:t>
                      </a:r>
                      <a:r>
                        <a:rPr lang="ro" sz="2000" b="0" i="0" u="none" spc="-25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2000" b="0" i="0" u="none" spc="3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“B”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6360" algn="l" rtl="0">
                        <a:lnSpc>
                          <a:spcPct val="100000"/>
                        </a:lnSpc>
                      </a:pPr>
                      <a:r>
                        <a:rPr lang="ro" sz="20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6360" algn="l" rtl="0">
                        <a:lnSpc>
                          <a:spcPct val="100000"/>
                        </a:lnSpc>
                      </a:pPr>
                      <a:r>
                        <a:rPr lang="ro" sz="2000" b="0" i="0" u="none" spc="-9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4DBD8553-652B-43AD-8964-00CBC8D72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009" y="320286"/>
            <a:ext cx="6928591" cy="457200"/>
          </a:xfrm>
        </p:spPr>
        <p:txBody>
          <a:bodyPr/>
          <a:lstStyle/>
          <a:p>
            <a:pPr algn="l" rtl="0"/>
            <a:r>
              <a:rPr lang="ro" b="1" i="0" u="none" baseline="0"/>
              <a:t>E</a:t>
            </a:r>
            <a:r>
              <a:rPr lang="ro" b="1" i="0" u="sng" baseline="0"/>
              <a:t>x</a:t>
            </a:r>
            <a:r>
              <a:rPr lang="ro" b="1" i="0" u="none" baseline="0"/>
              <a:t>clusiv </a:t>
            </a:r>
            <a:r>
              <a:rPr lang="ro" b="1" i="0" u="sng" baseline="0"/>
              <a:t>O</a:t>
            </a:r>
            <a:r>
              <a:rPr lang="ro" b="1" i="0" u="none" baseline="0"/>
              <a:t>r XOR (Single &amp; Multi-Byte)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4EDB2-C21E-4C74-9962-0C9EBFC7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Rezumat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Există multe scheme de codare folosite pentru a masca datele</a:t>
            </a:r>
          </a:p>
          <a:p>
            <a:pPr algn="l" rtl="0"/>
            <a:r>
              <a:rPr lang="ro" b="1" i="0" u="none" baseline="0"/>
              <a:t>Codificare ≠ Criptare (fără cheie vs. cu cheie)</a:t>
            </a:r>
          </a:p>
          <a:p>
            <a:pPr algn="l" rtl="0"/>
            <a:r>
              <a:rPr lang="ro" b="1" i="0" u="none" baseline="0"/>
              <a:t>Aplicații precum browserul dvs. web pot reprezenta aceleași date în mai multe moduri</a:t>
            </a:r>
          </a:p>
          <a:p>
            <a:pPr algn="l" rtl="0"/>
            <a:r>
              <a:rPr lang="ro" b="1" i="0" u="none" baseline="0"/>
              <a:t>Containerele de filtrare de multe ori folosesc un fel de mascare </a:t>
            </a:r>
          </a:p>
          <a:p>
            <a:endParaRPr lang="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941E-EBB9-452B-A215-FF94B57E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4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ro" sz="4400" dirty="0"/>
          </a:p>
          <a:p>
            <a:pPr marL="0" indent="0" algn="l" rtl="0">
              <a:buNone/>
            </a:pPr>
            <a:endParaRPr lang="ro" sz="4400" dirty="0"/>
          </a:p>
          <a:p>
            <a:pPr marL="0" indent="0" algn="ctr" rtl="0">
              <a:buNone/>
            </a:pPr>
            <a:r>
              <a:rPr lang="ro" sz="4800" b="1" i="0" u="none" baseline="0"/>
              <a:t>Laboratorul 2 - Mascarea datelor</a:t>
            </a:r>
            <a:endParaRPr lang="ro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0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Tehnicile de mascare</a:t>
            </a:r>
            <a:endParaRPr lang="ro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8F9A149-A241-4271-8140-B31D18D6E3C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De ce se folosesc metodele de mascare a datelor?</a:t>
            </a:r>
          </a:p>
          <a:p>
            <a:pPr lvl="1" algn="l" rtl="0"/>
            <a:r>
              <a:rPr lang="ro" b="1" i="0" u="none" baseline="0"/>
              <a:t>Pentru a ascunde conținutul mesajului</a:t>
            </a:r>
          </a:p>
          <a:p>
            <a:pPr lvl="1" algn="l" rtl="0"/>
            <a:r>
              <a:rPr lang="ro" b="1" i="0" u="none" baseline="0"/>
              <a:t>Pentru a reduce mesajul în mărime</a:t>
            </a:r>
          </a:p>
          <a:p>
            <a:pPr algn="l" rtl="0"/>
            <a:r>
              <a:rPr lang="ro" b="1" i="0" u="none" baseline="0"/>
              <a:t>Ce tipuri de mascare a datelor există?</a:t>
            </a:r>
          </a:p>
          <a:p>
            <a:pPr lvl="1" algn="l" rtl="0"/>
            <a:r>
              <a:rPr lang="ro" b="1" i="0" u="none" baseline="0"/>
              <a:t>ROT13</a:t>
            </a:r>
          </a:p>
          <a:p>
            <a:pPr lvl="1" algn="l" rtl="0"/>
            <a:r>
              <a:rPr lang="ro" b="1" i="0" u="none" baseline="0"/>
              <a:t>Base64</a:t>
            </a:r>
          </a:p>
          <a:p>
            <a:pPr lvl="1" algn="l" rtl="0"/>
            <a:r>
              <a:rPr lang="ro" b="1" i="0" u="none" baseline="0"/>
              <a:t>XOR (Single &amp; Multi-byte)</a:t>
            </a:r>
          </a:p>
          <a:p>
            <a:pPr lvl="1" algn="l" rtl="0"/>
            <a:r>
              <a:rPr lang="ro" b="1" i="0" u="none" baseline="0"/>
              <a:t>Notări Adresa IP</a:t>
            </a:r>
          </a:p>
          <a:p>
            <a:pPr lvl="1" algn="l" rtl="0"/>
            <a:r>
              <a:rPr lang="ro" b="1" i="0" u="none" baseline="0"/>
              <a:t>Scurtări URL</a:t>
            </a:r>
            <a:endParaRPr lang="r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587F4D-700C-4713-B706-B821768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ROT13</a:t>
            </a:r>
            <a:endParaRPr lang="ro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6BFE26E-F8CF-4405-8850-8A39FAA330A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Folosit pentru a masca doar textul</a:t>
            </a:r>
          </a:p>
          <a:p>
            <a:pPr algn="l" rtl="0"/>
            <a:r>
              <a:rPr lang="ro" b="1" i="0" u="none" baseline="0"/>
              <a:t>Rotește alfabetul cu 13 caractere</a:t>
            </a:r>
          </a:p>
          <a:p>
            <a:pPr algn="l" rtl="0"/>
            <a:r>
              <a:rPr lang="ro" b="1" i="0" u="none" baseline="0"/>
              <a:t>Este un cifru Cezar, care nu oferă nici o securitate criptografică</a:t>
            </a:r>
          </a:p>
          <a:p>
            <a:pPr algn="l" rtl="0"/>
            <a:r>
              <a:rPr lang="ro" b="1" i="0" u="none" baseline="0"/>
              <a:t>Se vede frecvent în cheile de registry (UserAssist), traficul în rețea, fișierele jurnal cheie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21016"/>
              </p:ext>
            </p:extLst>
          </p:nvPr>
        </p:nvGraphicFramePr>
        <p:xfrm>
          <a:off x="1524000" y="3698933"/>
          <a:ext cx="609599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0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8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081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1270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192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9539" algn="r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3734"/>
              </p:ext>
            </p:extLst>
          </p:nvPr>
        </p:nvGraphicFramePr>
        <p:xfrm>
          <a:off x="2162939" y="4909637"/>
          <a:ext cx="1875661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1835"/>
              </p:ext>
            </p:extLst>
          </p:nvPr>
        </p:nvGraphicFramePr>
        <p:xfrm>
          <a:off x="5105400" y="4926566"/>
          <a:ext cx="187566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R="14604" algn="ctr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8575" algn="ctr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 rtl="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ro" sz="24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AD1AC4-116F-4AF4-BB83-514B196A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Base64</a:t>
            </a:r>
            <a:endParaRPr lang="ro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74F19C4-81B8-40CD-BA9F-E330CE8B590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Codifică datele binare sau alfanumerice</a:t>
            </a:r>
          </a:p>
          <a:p>
            <a:pPr algn="l" rtl="0"/>
            <a:r>
              <a:rPr lang="ro" b="1" i="0" u="none" baseline="0"/>
              <a:t>Văzut de obicei cu atașamentele de e-mail, Traficul de rețea</a:t>
            </a:r>
          </a:p>
          <a:p>
            <a:pPr algn="l" rtl="0"/>
            <a:r>
              <a:rPr lang="ro" b="1" i="0" u="none" baseline="0"/>
              <a:t>Conține caracterele: A-Z, a-z, 0-9, +, \, </a:t>
            </a:r>
            <a:br>
              <a:rPr lang="ro"/>
            </a:br>
            <a:r>
              <a:rPr lang="ro" b="1" i="0" u="none" baseline="0"/>
              <a:t>și = (pentru padding - nu este necesar dacă lungimea șirului este divizibilă de 3)</a:t>
            </a:r>
            <a:endParaRPr lang="ro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27580"/>
              </p:ext>
            </p:extLst>
          </p:nvPr>
        </p:nvGraphicFramePr>
        <p:xfrm>
          <a:off x="1219200" y="3810000"/>
          <a:ext cx="67056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093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ro" sz="36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Thisisbase64</a:t>
                      </a:r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7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ro" sz="36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VGhpc2lzYmFzZTY0Cg==</a:t>
                      </a:r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AB3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FE5AE-DB82-4813-976F-92930C6B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>
            <a:spLocks noChangeAspect="1"/>
          </p:cNvSpPr>
          <p:nvPr/>
        </p:nvSpPr>
        <p:spPr>
          <a:xfrm>
            <a:off x="1905000" y="2350883"/>
            <a:ext cx="5334000" cy="3440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8BD3B9-22DF-499F-A3B5-736CA2A149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Tabel ASCII</a:t>
            </a:r>
            <a:endParaRPr lang="ro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1A4214-4C4B-4E8E-BDF4-D0F440DF78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Un caracter ASCII ca "a" nu este nimic mai mult decât o reprezentare a unui număr zecimal 97, hexazecimal 61 sau </a:t>
            </a:r>
            <a:br>
              <a:rPr lang="ro"/>
            </a:br>
            <a:r>
              <a:rPr lang="ro" b="1" i="0" u="none" baseline="0"/>
              <a:t> octal 141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0D98C98-EEFA-4353-9EFF-BA19FE88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Manipularea șirurilor</a:t>
            </a:r>
            <a:endParaRPr lang="ro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19766C0-B781-434E-A3B6-B7DABA4A3E5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Codurile ROT13, base64, ASCII și URL-urile codificate nu sunt nimic altceva decât o manipulare cu șiruri</a:t>
            </a:r>
          </a:p>
          <a:p>
            <a:pPr algn="l" rtl="0"/>
            <a:r>
              <a:rPr lang="ro" b="1" i="0" u="none" baseline="0"/>
              <a:t>Sistemele de numerotare sunt convertite pentru a reprezenta în aceleași date în moduri diferite</a:t>
            </a:r>
            <a:endParaRPr lang="r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DFC7A-3C63-40B8-8798-7932EB0A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/>
            <a:fld id="{AE41A4C1-1F66-42BA-B70C-1476E553603D}" type="slidenum">
              <a:rPr/>
              <a:pPr lvl="0"/>
              <a:t>6</a:t>
            </a:fld>
            <a:endParaRPr lang="ro" noProof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Mascarea URL</a:t>
            </a:r>
            <a:endParaRPr lang="ro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ro" b="1" i="0" u="none" baseline="0"/>
              <a:t>Adresa IP directă</a:t>
            </a:r>
          </a:p>
          <a:p>
            <a:pPr lvl="1" algn="l" rtl="0"/>
            <a:r>
              <a:rPr lang="ro" b="1" i="0" u="none" baseline="0">
                <a:hlinkClick r:id="rId2"/>
              </a:rPr>
              <a:t>http://199.239.136.200</a:t>
            </a:r>
            <a:endParaRPr lang="ro" dirty="0"/>
          </a:p>
          <a:p>
            <a:pPr algn="l" rtl="0"/>
            <a:r>
              <a:rPr lang="ro" b="1" i="0" u="none" baseline="0"/>
              <a:t>Hexazecimal</a:t>
            </a:r>
          </a:p>
          <a:p>
            <a:pPr lvl="1" algn="l" rtl="0"/>
            <a:r>
              <a:rPr lang="ro" b="1" i="0" u="none" baseline="0">
                <a:hlinkClick r:id="rId3"/>
              </a:rPr>
              <a:t>http://0xc7.0xef.0x88.0xc8</a:t>
            </a:r>
            <a:endParaRPr lang="ro" dirty="0"/>
          </a:p>
          <a:p>
            <a:pPr lvl="1" algn="l" rtl="0"/>
            <a:r>
              <a:rPr lang="ro" b="1" i="0" u="none" baseline="0">
                <a:hlinkClick r:id="rId4"/>
              </a:rPr>
              <a:t>http://0xc7ef88c8</a:t>
            </a:r>
            <a:endParaRPr lang="ro" dirty="0"/>
          </a:p>
          <a:p>
            <a:pPr algn="l" rtl="0"/>
            <a:r>
              <a:rPr lang="ro" b="1" i="0" u="none" baseline="0"/>
              <a:t>Zecimal ((199 * 256 + 239) * 256 +136) * 256 + 200 = </a:t>
            </a:r>
            <a:r>
              <a:rPr lang="ro" b="1" i="0" u="none" baseline="0">
                <a:solidFill>
                  <a:schemeClr val="accent6">
                    <a:lumMod val="75000"/>
                  </a:schemeClr>
                </a:solidFill>
              </a:rPr>
              <a:t>3354364104</a:t>
            </a:r>
          </a:p>
          <a:p>
            <a:pPr lvl="1" algn="l" rtl="0"/>
            <a:r>
              <a:rPr lang="ro" b="1" i="0" u="none" baseline="0">
                <a:hlinkClick r:id="rId5"/>
              </a:rPr>
              <a:t>http://3354364104</a:t>
            </a:r>
            <a:endParaRPr lang="ro" dirty="0"/>
          </a:p>
          <a:p>
            <a:pPr algn="l" rtl="0"/>
            <a:r>
              <a:rPr lang="ro" b="1" i="0" u="none" baseline="0"/>
              <a:t>Octal (baza 8)</a:t>
            </a:r>
          </a:p>
          <a:p>
            <a:pPr lvl="1" algn="l" rtl="0"/>
            <a:r>
              <a:rPr lang="ro" b="1" i="0" u="none" baseline="0">
                <a:hlinkClick r:id="rId6"/>
              </a:rPr>
              <a:t>http://0307.0357.0210.0310</a:t>
            </a:r>
            <a:endParaRPr lang="ro" dirty="0"/>
          </a:p>
          <a:p>
            <a:pPr lvl="1" algn="l" rtl="0"/>
            <a:r>
              <a:rPr lang="ro" b="1" i="0" u="none" baseline="0">
                <a:hlinkClick r:id="rId7"/>
              </a:rPr>
              <a:t>http://030773704310</a:t>
            </a:r>
            <a:endParaRPr lang="ro" dirty="0"/>
          </a:p>
          <a:p>
            <a:pPr algn="l" rtl="0"/>
            <a:r>
              <a:rPr lang="ro" b="1" i="0" u="none" baseline="0"/>
              <a:t>Altele</a:t>
            </a:r>
          </a:p>
          <a:p>
            <a:pPr lvl="1" algn="l" rtl="0"/>
            <a:r>
              <a:rPr lang="ro" b="1" i="0" u="none" baseline="0">
                <a:hlinkClick r:id="rId8"/>
              </a:rPr>
              <a:t>http://bankofamerica@nytimes.com/</a:t>
            </a:r>
            <a:endParaRPr lang="ro" dirty="0"/>
          </a:p>
          <a:p>
            <a:pPr lvl="1" algn="l" rtl="0"/>
            <a:r>
              <a:rPr lang="ro" b="1" i="0" u="none" baseline="0">
                <a:hlinkClick r:id="rId9"/>
              </a:rPr>
              <a:t>http://google.com@030773704310/</a:t>
            </a:r>
            <a:endParaRPr lang="r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B685-311E-4D5B-9F2E-62887DD9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Scurtări URL</a:t>
            </a:r>
            <a:endParaRPr lang="ro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0F4855B-528C-4A3D-9402-159F6ED0091D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bit.ly</a:t>
            </a:r>
          </a:p>
          <a:p>
            <a:pPr algn="l" rtl="0"/>
            <a:r>
              <a:rPr lang="ro" b="1" i="0" u="none" baseline="0"/>
              <a:t>goo.gl</a:t>
            </a:r>
          </a:p>
          <a:p>
            <a:pPr algn="l" rtl="0"/>
            <a:r>
              <a:rPr lang="ro" b="1" i="0" u="none" baseline="0"/>
              <a:t>tinyurl.com</a:t>
            </a:r>
          </a:p>
          <a:p>
            <a:pPr algn="l" rtl="0"/>
            <a:r>
              <a:rPr lang="ro" b="1" i="0" u="none" baseline="0"/>
              <a:t>is.gd</a:t>
            </a:r>
          </a:p>
          <a:p>
            <a:pPr algn="l" rtl="0"/>
            <a:r>
              <a:rPr lang="ro" b="1" i="0" u="none" baseline="0"/>
              <a:t>t.co</a:t>
            </a:r>
          </a:p>
          <a:p>
            <a:pPr algn="l" rtl="0"/>
            <a:r>
              <a:rPr lang="ro" b="1" i="0" u="none" baseline="0"/>
              <a:t>ht.ly</a:t>
            </a:r>
          </a:p>
          <a:p>
            <a:pPr algn="l" rtl="0"/>
            <a:r>
              <a:rPr lang="ro" b="1" i="0" u="none" baseline="0"/>
              <a:t>adf.ly</a:t>
            </a:r>
          </a:p>
          <a:p>
            <a:pPr algn="l" rtl="0"/>
            <a:r>
              <a:rPr lang="ro" b="1" i="0" u="none" baseline="0"/>
              <a:t>Multe, multe altele</a:t>
            </a:r>
            <a:endParaRPr lang="ro" dirty="0"/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3665220" y="2965693"/>
            <a:ext cx="4297680" cy="302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1219200"/>
            <a:ext cx="5989320" cy="221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6117" y="1320038"/>
            <a:ext cx="56775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 rtl="0">
              <a:lnSpc>
                <a:spcPct val="100000"/>
              </a:lnSpc>
            </a:pPr>
            <a:r>
              <a:rPr lang="ro" sz="1600" b="1" i="0" u="none" spc="-5" baseline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http://www.amazon.com/Worlds-Largest-Box-Nerds-</a:t>
            </a:r>
            <a:r>
              <a:rPr lang="ro" sz="1600" b="1" i="0" u="none" spc="-5" baseline="0">
                <a:solidFill>
                  <a:srgbClr val="FFFFFF"/>
                </a:solidFill>
                <a:latin typeface="Arial"/>
                <a:cs typeface="Arial"/>
              </a:rPr>
              <a:t> Candy/dp/B007W6BBJO/ref=sr_1_2?ie=UTF8&amp;qid=140 1454479&amp;sr=8-2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119" y="2077465"/>
            <a:ext cx="18542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rtl="0">
              <a:lnSpc>
                <a:spcPts val="2120"/>
              </a:lnSpc>
            </a:pPr>
            <a:r>
              <a:rPr lang="ro" sz="1600" b="1" i="0" u="none" spc="-185" baseline="0">
                <a:latin typeface="Arial"/>
                <a:cs typeface="Arial"/>
              </a:rPr>
              <a:t>…sau…</a:t>
            </a:r>
            <a:endParaRPr sz="1600" b="1" dirty="0">
              <a:latin typeface="Arial"/>
              <a:cs typeface="Arial"/>
            </a:endParaRPr>
          </a:p>
          <a:p>
            <a:pPr algn="ctr" rtl="0">
              <a:lnSpc>
                <a:spcPts val="2120"/>
              </a:lnSpc>
            </a:pPr>
            <a:r>
              <a:rPr lang="ro" sz="1600" b="1" i="0" u="none" spc="-5" baseline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http://goo.gl/lfgr90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DFE48A-BEEC-4A58-BFEC-8D7BD79E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</a:t>
            </a:r>
            <a:r>
              <a:rPr lang="ro" b="1" i="0" u="sng" baseline="0"/>
              <a:t>x</a:t>
            </a:r>
            <a:r>
              <a:rPr lang="ro" b="1" i="0" u="none" baseline="0"/>
              <a:t>clusiv </a:t>
            </a:r>
            <a:r>
              <a:rPr lang="ro" b="1" i="0" u="sng" baseline="0"/>
              <a:t>Or</a:t>
            </a:r>
            <a:r>
              <a:rPr lang="ro" b="1" i="0" u="none" baseline="0"/>
              <a:t>: XOR</a:t>
            </a:r>
            <a:endParaRPr lang="ro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77E085-1C5B-477F-90C0-083A290CF6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Operațiune logică</a:t>
            </a:r>
          </a:p>
          <a:p>
            <a:pPr algn="l" rtl="0"/>
            <a:r>
              <a:rPr lang="ro" b="1" i="0" u="none" baseline="0"/>
              <a:t>Când două intrări sunt identice = Fals (0)</a:t>
            </a:r>
          </a:p>
          <a:p>
            <a:pPr algn="l" rtl="0"/>
            <a:r>
              <a:rPr lang="ro" b="1" i="0" u="none" baseline="0"/>
              <a:t>Când două intrări diferă = Adevărat (1)</a:t>
            </a:r>
          </a:p>
          <a:p>
            <a:pPr algn="l" rtl="0"/>
            <a:r>
              <a:rPr lang="ro" b="1" i="0" u="none" baseline="0"/>
              <a:t>Se întâlnesc frecvent în fișierele keylog, aplicațiile de colectare memorie carduri de credit, trafic de rețea, chei simple de criptare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86606"/>
              </p:ext>
            </p:extLst>
          </p:nvPr>
        </p:nvGraphicFramePr>
        <p:xfrm>
          <a:off x="1057403" y="3363048"/>
          <a:ext cx="3038475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 algn="l" rtl="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ro" sz="1800" b="1" i="0" u="none" spc="-5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Intrare</a:t>
                      </a:r>
                      <a:r>
                        <a:rPr lang="ro" sz="1800" b="1" i="0" u="none" spc="-204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1800" b="1" i="0" u="none" spc="-114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ro" sz="1800" b="1" i="0" u="none" spc="-5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Intrare</a:t>
                      </a:r>
                      <a:r>
                        <a:rPr lang="ro" sz="1800" b="1" i="0" u="none" spc="-204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1800" b="1" i="0" u="none" spc="-10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 rtl="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ro" sz="1800" b="1" i="0" u="none" spc="-5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Ieșire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64740"/>
              </p:ext>
            </p:extLst>
          </p:nvPr>
        </p:nvGraphicFramePr>
        <p:xfrm>
          <a:off x="4572000" y="3564469"/>
          <a:ext cx="3934840" cy="1559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ro" sz="1800" b="1" i="0" u="none" spc="-7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“H” </a:t>
                      </a:r>
                      <a:r>
                        <a:rPr lang="ro" sz="1800" b="1" i="0" u="none" spc="-8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În</a:t>
                      </a:r>
                      <a:r>
                        <a:rPr lang="ro" sz="1800" b="1" i="0" u="none" spc="-29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1800" b="1" i="0" u="none" spc="-10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ro" sz="1800" b="0" i="0" u="none" spc="-1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01001000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94">
                <a:tc>
                  <a:txBody>
                    <a:bodyPr/>
                    <a:lstStyle/>
                    <a:p>
                      <a:pPr marL="85725" marR="366395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ro" sz="1800" b="1" i="0" u="none" spc="-10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 </a:t>
                      </a:r>
                      <a:r>
                        <a:rPr lang="ro" sz="1800" b="1" i="0" u="none" spc="-7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Byte </a:t>
                      </a:r>
                      <a:r>
                        <a:rPr lang="ro" sz="1800" b="1" i="0" u="none" spc="-12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 </a:t>
                      </a:r>
                      <a:r>
                        <a:rPr lang="ro" sz="1800" b="1" i="0" u="none" spc="-6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(w/0x41</a:t>
                      </a:r>
                      <a:r>
                        <a:rPr lang="ro" sz="1800" b="1" i="0" u="none" spc="-21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1800" b="1" i="0" u="none" spc="-14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“A”)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1579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rtl="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ro" sz="1800" b="0" i="0" u="none" spc="-1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01001000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1800" b="0" i="0" u="none" spc="-1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01000001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725" algn="l" rtl="0">
                        <a:lnSpc>
                          <a:spcPct val="100000"/>
                        </a:lnSpc>
                      </a:pPr>
                      <a:r>
                        <a:rPr lang="ro" sz="1800" b="0" i="0" u="none" spc="-1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00001001 </a:t>
                      </a:r>
                      <a:r>
                        <a:rPr lang="ro" sz="1800" b="0" i="0" u="none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lang="ro" sz="1800" b="0" i="0" u="none" spc="-50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ro" sz="1800" b="0" i="0" u="none" spc="-15" baseline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A5211-29D5-4932-B348-43EEC05B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 Template" id="{5C2D4547-837A-4312-A2A8-24D118BD6B42}" vid="{9B5E5E79-F7F1-463E-8E33-991E97B35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648</Words>
  <Application>Microsoft Office PowerPoint</Application>
  <PresentationFormat>On-screen Show (4:3)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Arial Unicode MS</vt:lpstr>
      <vt:lpstr>Calibri</vt:lpstr>
      <vt:lpstr>Theme1</vt:lpstr>
      <vt:lpstr>Mascarea datelor</vt:lpstr>
      <vt:lpstr>Tehnicile de mascare</vt:lpstr>
      <vt:lpstr>ROT13</vt:lpstr>
      <vt:lpstr>Base64</vt:lpstr>
      <vt:lpstr>Tabel ASCII</vt:lpstr>
      <vt:lpstr>Manipularea șirurilor</vt:lpstr>
      <vt:lpstr>Mascarea URL</vt:lpstr>
      <vt:lpstr>Scurtări URL</vt:lpstr>
      <vt:lpstr>Exclusiv Or: XOR</vt:lpstr>
      <vt:lpstr>Exclusiv Or XOR (Single &amp; Multi-Byte)</vt:lpstr>
      <vt:lpstr>Rezumat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Obfuscation module</dc:title>
  <dc:creator>Paul</dc:creator>
  <cp:lastModifiedBy>Mircea</cp:lastModifiedBy>
  <cp:revision>10</cp:revision>
  <dcterms:created xsi:type="dcterms:W3CDTF">2017-01-25T15:39:04Z</dcterms:created>
  <dcterms:modified xsi:type="dcterms:W3CDTF">2021-01-17T00:29:46Z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2017-01-25T00:00:00Z</vt:filetime>
  </property>
</Properties>
</file>