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8"/>
  </p:notesMasterIdLst>
  <p:sldIdLst>
    <p:sldId id="271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8" r:id="rId13"/>
    <p:sldId id="269" r:id="rId14"/>
    <p:sldId id="264" r:id="rId15"/>
    <p:sldId id="270" r:id="rId16"/>
    <p:sldId id="272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0786-FA10-477F-B488-AAE2E60EBF31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AEC8F-0A87-46C4-B165-19BD0289B3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5199"/>
            <a:ext cx="8229600" cy="1447800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A406E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229600" cy="116204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n w="12700">
                  <a:solidFill>
                    <a:srgbClr val="0A406E"/>
                  </a:solidFill>
                </a:ln>
                <a:solidFill>
                  <a:srgbClr val="EAEAEA"/>
                </a:solidFill>
                <a:effectLst>
                  <a:outerShdw blurRad="25400" dist="254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Arial Black" panose="020B0A04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D617B6-EFFB-4759-A688-9E15D2FF7CF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DC4D1-29E4-47D4-B2F5-C9E509FFD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2857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7A8A4D-8673-4981-A70C-E08599786A7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88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10790B-7730-4F05-85A5-16CE9497F4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23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15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009" y="320286"/>
            <a:ext cx="5968845" cy="457200"/>
          </a:xfrm>
          <a:prstGeom prst="rect">
            <a:avLst/>
          </a:prstGeom>
        </p:spPr>
        <p:txBody>
          <a:bodyPr vert="horz" lIns="0" tIns="91440" rIns="0" bIns="9144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455"/>
            <a:ext cx="8229600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A10E01-A205-4FC7-9167-F8063B9BF1D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242187"/>
            <a:ext cx="30861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1A4C1-1F66-42BA-B70C-1476E5536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920009" y="26212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920009" y="77748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>
            <a:off x="0" y="6002136"/>
            <a:ext cx="9144000" cy="1047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" y="137406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5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2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8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1688" indent="-17303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4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9963" indent="-168275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ro" b="1" i="0" u="none" baseline="0"/>
              <a:t>Analiza email-urilor</a:t>
            </a:r>
          </a:p>
        </p:txBody>
      </p:sp>
    </p:spTree>
    <p:extLst>
      <p:ext uri="{BB962C8B-B14F-4D97-AF65-F5344CB8AC3E}">
        <p14:creationId xmlns:p14="http://schemas.microsoft.com/office/powerpoint/2010/main" val="325396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Webmail</a:t>
            </a:r>
            <a:endParaRPr lang="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EBBF4-C5D4-4684-B9FC-04D7AC69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Majoritatea oamenilor au cel puțin un cont de webmail, cum ar fi</a:t>
            </a:r>
          </a:p>
          <a:p>
            <a:pPr lvl="1" algn="l" rtl="0"/>
            <a:r>
              <a:rPr lang="ro" b="1" i="0" u="none" baseline="0"/>
              <a:t>Windows Live (Hotmail)</a:t>
            </a:r>
          </a:p>
          <a:p>
            <a:pPr lvl="1" algn="l" rtl="0"/>
            <a:r>
              <a:rPr lang="ro" b="1" i="0" u="none" baseline="0"/>
              <a:t>Yahoo Mail</a:t>
            </a:r>
          </a:p>
          <a:p>
            <a:pPr lvl="1" algn="l" rtl="0"/>
            <a:r>
              <a:rPr lang="ro" b="1" i="0" u="none" baseline="0"/>
              <a:t>Gmail</a:t>
            </a:r>
          </a:p>
          <a:p>
            <a:pPr algn="l" rtl="0"/>
            <a:r>
              <a:rPr lang="ro" b="1" i="0" u="none" baseline="0"/>
              <a:t>Webmail stochează conținutul pe serverul de mail, nu pe mașina locală</a:t>
            </a:r>
          </a:p>
          <a:p>
            <a:pPr lvl="1" algn="l" rtl="0"/>
            <a:r>
              <a:rPr lang="ro" b="1" i="0" u="none" baseline="0"/>
              <a:t>Conținutul recuperabil al webmail-ului este limitat</a:t>
            </a:r>
            <a:endParaRPr lang="ro" dirty="0"/>
          </a:p>
          <a:p>
            <a:pPr lvl="1" algn="l" rtl="0"/>
            <a:r>
              <a:rPr lang="ro" b="1" i="0" u="none" baseline="0"/>
              <a:t>Fragmentele pot fi recuperate uneori din memoria cache, din pagefile sau din spațiul nealocat</a:t>
            </a:r>
          </a:p>
          <a:p>
            <a:pPr lvl="1" algn="l" rtl="0"/>
            <a:r>
              <a:rPr lang="ro" b="1" i="0" u="none" baseline="0"/>
              <a:t>Nu uitați să căutați resturi de e-mail într-o captură de memorie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33FCE1F-2911-4FC2-985C-73E085FD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Fragmente webmail</a:t>
            </a:r>
            <a:endParaRPr lang="ro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A6B537-3662-4C67-9F73-BA087046E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Următorul fragment a fost extras dintr-o captură de memorie; aceste date nu existau nicăieri pe imaginea hard diskului și nu ar fi fost găsite fără căutarea unor șiruri de caractere Unicode</a:t>
            </a:r>
          </a:p>
          <a:p>
            <a:endParaRPr lang="ro" dirty="0"/>
          </a:p>
        </p:txBody>
      </p:sp>
      <p:sp>
        <p:nvSpPr>
          <p:cNvPr id="4" name="object 4"/>
          <p:cNvSpPr/>
          <p:nvPr/>
        </p:nvSpPr>
        <p:spPr>
          <a:xfrm>
            <a:off x="1519427" y="2518295"/>
            <a:ext cx="61214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algn="ctr" rtl="0"/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3227" y="3775797"/>
            <a:ext cx="1219835" cy="228600"/>
          </a:xfrm>
          <a:custGeom>
            <a:avLst/>
            <a:gdLst/>
            <a:ahLst/>
            <a:cxnLst/>
            <a:rect l="l" t="t" r="r" b="b"/>
            <a:pathLst>
              <a:path w="1219835" h="228600">
                <a:moveTo>
                  <a:pt x="1118543" y="114085"/>
                </a:moveTo>
                <a:lnTo>
                  <a:pt x="1003808" y="181014"/>
                </a:lnTo>
                <a:lnTo>
                  <a:pt x="996235" y="187737"/>
                </a:lnTo>
                <a:lnTo>
                  <a:pt x="991997" y="196508"/>
                </a:lnTo>
                <a:lnTo>
                  <a:pt x="991377" y="206232"/>
                </a:lnTo>
                <a:lnTo>
                  <a:pt x="994664" y="215812"/>
                </a:lnTo>
                <a:lnTo>
                  <a:pt x="1001331" y="223313"/>
                </a:lnTo>
                <a:lnTo>
                  <a:pt x="1010094" y="227528"/>
                </a:lnTo>
                <a:lnTo>
                  <a:pt x="1019810" y="228171"/>
                </a:lnTo>
                <a:lnTo>
                  <a:pt x="1029335" y="224956"/>
                </a:lnTo>
                <a:lnTo>
                  <a:pt x="1175800" y="139485"/>
                </a:lnTo>
                <a:lnTo>
                  <a:pt x="1168908" y="139485"/>
                </a:lnTo>
                <a:lnTo>
                  <a:pt x="1168908" y="136056"/>
                </a:lnTo>
                <a:lnTo>
                  <a:pt x="1156208" y="136056"/>
                </a:lnTo>
                <a:lnTo>
                  <a:pt x="1118543" y="114085"/>
                </a:lnTo>
                <a:close/>
              </a:path>
              <a:path w="1219835" h="228600">
                <a:moveTo>
                  <a:pt x="1075000" y="88685"/>
                </a:moveTo>
                <a:lnTo>
                  <a:pt x="0" y="88685"/>
                </a:lnTo>
                <a:lnTo>
                  <a:pt x="0" y="139485"/>
                </a:lnTo>
                <a:lnTo>
                  <a:pt x="1075000" y="139485"/>
                </a:lnTo>
                <a:lnTo>
                  <a:pt x="1118543" y="114085"/>
                </a:lnTo>
                <a:lnTo>
                  <a:pt x="1075000" y="88685"/>
                </a:lnTo>
                <a:close/>
              </a:path>
              <a:path w="1219835" h="228600">
                <a:moveTo>
                  <a:pt x="1175800" y="88685"/>
                </a:moveTo>
                <a:lnTo>
                  <a:pt x="1168908" y="88685"/>
                </a:lnTo>
                <a:lnTo>
                  <a:pt x="1168908" y="139485"/>
                </a:lnTo>
                <a:lnTo>
                  <a:pt x="1175800" y="139485"/>
                </a:lnTo>
                <a:lnTo>
                  <a:pt x="1219327" y="114085"/>
                </a:lnTo>
                <a:lnTo>
                  <a:pt x="1175800" y="88685"/>
                </a:lnTo>
                <a:close/>
              </a:path>
              <a:path w="1219835" h="228600">
                <a:moveTo>
                  <a:pt x="1156208" y="92114"/>
                </a:moveTo>
                <a:lnTo>
                  <a:pt x="1118543" y="114085"/>
                </a:lnTo>
                <a:lnTo>
                  <a:pt x="1156208" y="136056"/>
                </a:lnTo>
                <a:lnTo>
                  <a:pt x="1156208" y="92114"/>
                </a:lnTo>
                <a:close/>
              </a:path>
              <a:path w="1219835" h="228600">
                <a:moveTo>
                  <a:pt x="1168908" y="92114"/>
                </a:moveTo>
                <a:lnTo>
                  <a:pt x="1156208" y="92114"/>
                </a:lnTo>
                <a:lnTo>
                  <a:pt x="1156208" y="136056"/>
                </a:lnTo>
                <a:lnTo>
                  <a:pt x="1168908" y="136056"/>
                </a:lnTo>
                <a:lnTo>
                  <a:pt x="1168908" y="92114"/>
                </a:lnTo>
                <a:close/>
              </a:path>
              <a:path w="1219835" h="228600">
                <a:moveTo>
                  <a:pt x="1019810" y="0"/>
                </a:moveTo>
                <a:lnTo>
                  <a:pt x="1010094" y="642"/>
                </a:lnTo>
                <a:lnTo>
                  <a:pt x="1001331" y="4857"/>
                </a:lnTo>
                <a:lnTo>
                  <a:pt x="994664" y="12358"/>
                </a:lnTo>
                <a:lnTo>
                  <a:pt x="991377" y="21939"/>
                </a:lnTo>
                <a:lnTo>
                  <a:pt x="991997" y="31662"/>
                </a:lnTo>
                <a:lnTo>
                  <a:pt x="996235" y="40433"/>
                </a:lnTo>
                <a:lnTo>
                  <a:pt x="1003808" y="47156"/>
                </a:lnTo>
                <a:lnTo>
                  <a:pt x="1118543" y="114085"/>
                </a:lnTo>
                <a:lnTo>
                  <a:pt x="1156208" y="92114"/>
                </a:lnTo>
                <a:lnTo>
                  <a:pt x="1168908" y="92114"/>
                </a:lnTo>
                <a:lnTo>
                  <a:pt x="1168908" y="88685"/>
                </a:lnTo>
                <a:lnTo>
                  <a:pt x="1175800" y="88685"/>
                </a:lnTo>
                <a:lnTo>
                  <a:pt x="1029335" y="3214"/>
                </a:lnTo>
                <a:lnTo>
                  <a:pt x="101981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algn="ctr" rtl="0"/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190" y="3774694"/>
            <a:ext cx="11480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 rtl="0">
              <a:lnSpc>
                <a:spcPct val="100000"/>
              </a:lnSpc>
            </a:pPr>
            <a:r>
              <a:rPr lang="ro" sz="1400" b="1" i="0" u="none" spc="-80" baseline="0">
                <a:latin typeface="Arial" panose="020B0604020202020204" pitchFamily="34" charset="0"/>
                <a:cs typeface="Arial" panose="020B0604020202020204" pitchFamily="34" charset="0"/>
              </a:rPr>
              <a:t>Marca temporală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3397" y="5533910"/>
            <a:ext cx="228600" cy="610235"/>
          </a:xfrm>
          <a:custGeom>
            <a:avLst/>
            <a:gdLst/>
            <a:ahLst/>
            <a:cxnLst/>
            <a:rect l="l" t="t" r="r" b="b"/>
            <a:pathLst>
              <a:path w="228600" h="610235">
                <a:moveTo>
                  <a:pt x="114093" y="100763"/>
                </a:moveTo>
                <a:lnTo>
                  <a:pt x="88630" y="144415"/>
                </a:lnTo>
                <a:lnTo>
                  <a:pt x="88630" y="609714"/>
                </a:lnTo>
                <a:lnTo>
                  <a:pt x="139430" y="609714"/>
                </a:lnTo>
                <a:lnTo>
                  <a:pt x="139430" y="144197"/>
                </a:lnTo>
                <a:lnTo>
                  <a:pt x="114093" y="100763"/>
                </a:lnTo>
                <a:close/>
              </a:path>
              <a:path w="228600" h="610235">
                <a:moveTo>
                  <a:pt x="114030" y="0"/>
                </a:moveTo>
                <a:lnTo>
                  <a:pt x="3286" y="190004"/>
                </a:lnTo>
                <a:lnTo>
                  <a:pt x="0" y="199550"/>
                </a:lnTo>
                <a:lnTo>
                  <a:pt x="619" y="209269"/>
                </a:lnTo>
                <a:lnTo>
                  <a:pt x="4857" y="218042"/>
                </a:lnTo>
                <a:lnTo>
                  <a:pt x="12430" y="224751"/>
                </a:lnTo>
                <a:lnTo>
                  <a:pt x="21937" y="228005"/>
                </a:lnTo>
                <a:lnTo>
                  <a:pt x="31623" y="227371"/>
                </a:lnTo>
                <a:lnTo>
                  <a:pt x="40380" y="223140"/>
                </a:lnTo>
                <a:lnTo>
                  <a:pt x="47101" y="215607"/>
                </a:lnTo>
                <a:lnTo>
                  <a:pt x="88630" y="144415"/>
                </a:lnTo>
                <a:lnTo>
                  <a:pt x="88630" y="50406"/>
                </a:lnTo>
                <a:lnTo>
                  <a:pt x="143443" y="50406"/>
                </a:lnTo>
                <a:lnTo>
                  <a:pt x="114030" y="0"/>
                </a:lnTo>
                <a:close/>
              </a:path>
              <a:path w="228600" h="610235">
                <a:moveTo>
                  <a:pt x="143443" y="50406"/>
                </a:moveTo>
                <a:lnTo>
                  <a:pt x="139430" y="50406"/>
                </a:lnTo>
                <a:lnTo>
                  <a:pt x="139430" y="144197"/>
                </a:lnTo>
                <a:lnTo>
                  <a:pt x="181086" y="215607"/>
                </a:lnTo>
                <a:lnTo>
                  <a:pt x="187753" y="223140"/>
                </a:lnTo>
                <a:lnTo>
                  <a:pt x="196516" y="227371"/>
                </a:lnTo>
                <a:lnTo>
                  <a:pt x="206232" y="228005"/>
                </a:lnTo>
                <a:lnTo>
                  <a:pt x="215757" y="224751"/>
                </a:lnTo>
                <a:lnTo>
                  <a:pt x="223329" y="218042"/>
                </a:lnTo>
                <a:lnTo>
                  <a:pt x="227568" y="209269"/>
                </a:lnTo>
                <a:lnTo>
                  <a:pt x="228187" y="199550"/>
                </a:lnTo>
                <a:lnTo>
                  <a:pt x="224901" y="190004"/>
                </a:lnTo>
                <a:lnTo>
                  <a:pt x="143443" y="50406"/>
                </a:lnTo>
                <a:close/>
              </a:path>
              <a:path w="228600" h="610235">
                <a:moveTo>
                  <a:pt x="139430" y="50406"/>
                </a:moveTo>
                <a:lnTo>
                  <a:pt x="88630" y="50406"/>
                </a:lnTo>
                <a:lnTo>
                  <a:pt x="88630" y="144415"/>
                </a:lnTo>
                <a:lnTo>
                  <a:pt x="114093" y="100763"/>
                </a:lnTo>
                <a:lnTo>
                  <a:pt x="92186" y="63207"/>
                </a:lnTo>
                <a:lnTo>
                  <a:pt x="139430" y="63207"/>
                </a:lnTo>
                <a:lnTo>
                  <a:pt x="139430" y="50406"/>
                </a:lnTo>
                <a:close/>
              </a:path>
              <a:path w="228600" h="610235">
                <a:moveTo>
                  <a:pt x="139430" y="63207"/>
                </a:moveTo>
                <a:lnTo>
                  <a:pt x="136001" y="63207"/>
                </a:lnTo>
                <a:lnTo>
                  <a:pt x="114093" y="100763"/>
                </a:lnTo>
                <a:lnTo>
                  <a:pt x="139430" y="144197"/>
                </a:lnTo>
                <a:lnTo>
                  <a:pt x="139430" y="63207"/>
                </a:lnTo>
                <a:close/>
              </a:path>
              <a:path w="228600" h="610235">
                <a:moveTo>
                  <a:pt x="136001" y="63207"/>
                </a:moveTo>
                <a:lnTo>
                  <a:pt x="92186" y="63207"/>
                </a:lnTo>
                <a:lnTo>
                  <a:pt x="114093" y="100763"/>
                </a:lnTo>
                <a:lnTo>
                  <a:pt x="136001" y="632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algn="ctr" rtl="0"/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8002" y="6099428"/>
            <a:ext cx="36182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rtl="0">
              <a:lnSpc>
                <a:spcPct val="100000"/>
              </a:lnSpc>
            </a:pPr>
            <a:r>
              <a:rPr lang="ro" sz="1400" b="1" i="0" u="none" spc="-80" baseline="0">
                <a:latin typeface="Arial" panose="020B0604020202020204" pitchFamily="34" charset="0"/>
                <a:cs typeface="Arial" panose="020B0604020202020204" pitchFamily="34" charset="0"/>
              </a:rPr>
              <a:t>Email de phising original </a:t>
            </a:r>
            <a:r>
              <a:rPr lang="ro" sz="1400" b="1" i="0" u="none" spc="-110" baseline="0">
                <a:latin typeface="Arial" panose="020B0604020202020204" pitchFamily="34" charset="0"/>
                <a:cs typeface="Arial" panose="020B0604020202020204" pitchFamily="34" charset="0"/>
              </a:rPr>
              <a:t>cu link </a:t>
            </a:r>
            <a:r>
              <a:rPr lang="ro" sz="1400" b="1" i="0" u="none" spc="-65" baseline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" sz="1400" b="1" i="0" u="none" spc="-30" baseline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" sz="1400" b="1" i="0" u="none" spc="-350" baseline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893" y="2762551"/>
            <a:ext cx="1062227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algn="r" rtl="0">
              <a:lnSpc>
                <a:spcPct val="100000"/>
              </a:lnSpc>
            </a:pPr>
            <a:r>
              <a:rPr lang="ro" sz="1400" b="1" i="0" u="none" spc="-145" baseline="0">
                <a:latin typeface="Arial"/>
                <a:cs typeface="Arial"/>
              </a:rPr>
              <a:t>Răspuns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7027" y="2752939"/>
            <a:ext cx="686435" cy="228600"/>
          </a:xfrm>
          <a:custGeom>
            <a:avLst/>
            <a:gdLst/>
            <a:ahLst/>
            <a:cxnLst/>
            <a:rect l="l" t="t" r="r" b="b"/>
            <a:pathLst>
              <a:path w="686435" h="228600">
                <a:moveTo>
                  <a:pt x="585143" y="114085"/>
                </a:moveTo>
                <a:lnTo>
                  <a:pt x="470408" y="181014"/>
                </a:lnTo>
                <a:lnTo>
                  <a:pt x="462835" y="187737"/>
                </a:lnTo>
                <a:lnTo>
                  <a:pt x="458597" y="196508"/>
                </a:lnTo>
                <a:lnTo>
                  <a:pt x="457977" y="206232"/>
                </a:lnTo>
                <a:lnTo>
                  <a:pt x="461264" y="215812"/>
                </a:lnTo>
                <a:lnTo>
                  <a:pt x="467931" y="223313"/>
                </a:lnTo>
                <a:lnTo>
                  <a:pt x="476694" y="227528"/>
                </a:lnTo>
                <a:lnTo>
                  <a:pt x="486409" y="228171"/>
                </a:lnTo>
                <a:lnTo>
                  <a:pt x="495934" y="224956"/>
                </a:lnTo>
                <a:lnTo>
                  <a:pt x="642400" y="139485"/>
                </a:lnTo>
                <a:lnTo>
                  <a:pt x="635508" y="139485"/>
                </a:lnTo>
                <a:lnTo>
                  <a:pt x="635508" y="136056"/>
                </a:lnTo>
                <a:lnTo>
                  <a:pt x="622808" y="136056"/>
                </a:lnTo>
                <a:lnTo>
                  <a:pt x="585143" y="114085"/>
                </a:lnTo>
                <a:close/>
              </a:path>
              <a:path w="686435" h="228600">
                <a:moveTo>
                  <a:pt x="541600" y="88685"/>
                </a:moveTo>
                <a:lnTo>
                  <a:pt x="0" y="88685"/>
                </a:lnTo>
                <a:lnTo>
                  <a:pt x="0" y="139485"/>
                </a:lnTo>
                <a:lnTo>
                  <a:pt x="541600" y="139485"/>
                </a:lnTo>
                <a:lnTo>
                  <a:pt x="585143" y="114085"/>
                </a:lnTo>
                <a:lnTo>
                  <a:pt x="541600" y="88685"/>
                </a:lnTo>
                <a:close/>
              </a:path>
              <a:path w="686435" h="228600">
                <a:moveTo>
                  <a:pt x="642400" y="88685"/>
                </a:moveTo>
                <a:lnTo>
                  <a:pt x="635508" y="88685"/>
                </a:lnTo>
                <a:lnTo>
                  <a:pt x="635508" y="139485"/>
                </a:lnTo>
                <a:lnTo>
                  <a:pt x="642400" y="139485"/>
                </a:lnTo>
                <a:lnTo>
                  <a:pt x="685927" y="114085"/>
                </a:lnTo>
                <a:lnTo>
                  <a:pt x="642400" y="88685"/>
                </a:lnTo>
                <a:close/>
              </a:path>
              <a:path w="686435" h="228600">
                <a:moveTo>
                  <a:pt x="622808" y="92114"/>
                </a:moveTo>
                <a:lnTo>
                  <a:pt x="585143" y="114085"/>
                </a:lnTo>
                <a:lnTo>
                  <a:pt x="622808" y="136056"/>
                </a:lnTo>
                <a:lnTo>
                  <a:pt x="622808" y="92114"/>
                </a:lnTo>
                <a:close/>
              </a:path>
              <a:path w="686435" h="228600">
                <a:moveTo>
                  <a:pt x="635508" y="92114"/>
                </a:moveTo>
                <a:lnTo>
                  <a:pt x="622808" y="92114"/>
                </a:lnTo>
                <a:lnTo>
                  <a:pt x="622808" y="136056"/>
                </a:lnTo>
                <a:lnTo>
                  <a:pt x="635508" y="136056"/>
                </a:lnTo>
                <a:lnTo>
                  <a:pt x="635508" y="92114"/>
                </a:lnTo>
                <a:close/>
              </a:path>
              <a:path w="686435" h="228600">
                <a:moveTo>
                  <a:pt x="486410" y="0"/>
                </a:moveTo>
                <a:lnTo>
                  <a:pt x="476694" y="642"/>
                </a:lnTo>
                <a:lnTo>
                  <a:pt x="467931" y="4857"/>
                </a:lnTo>
                <a:lnTo>
                  <a:pt x="461264" y="12358"/>
                </a:lnTo>
                <a:lnTo>
                  <a:pt x="457977" y="21939"/>
                </a:lnTo>
                <a:lnTo>
                  <a:pt x="458597" y="31662"/>
                </a:lnTo>
                <a:lnTo>
                  <a:pt x="462835" y="40433"/>
                </a:lnTo>
                <a:lnTo>
                  <a:pt x="470408" y="47156"/>
                </a:lnTo>
                <a:lnTo>
                  <a:pt x="585143" y="114085"/>
                </a:lnTo>
                <a:lnTo>
                  <a:pt x="622808" y="92114"/>
                </a:lnTo>
                <a:lnTo>
                  <a:pt x="635508" y="92114"/>
                </a:lnTo>
                <a:lnTo>
                  <a:pt x="635508" y="88685"/>
                </a:lnTo>
                <a:lnTo>
                  <a:pt x="642400" y="88685"/>
                </a:lnTo>
                <a:lnTo>
                  <a:pt x="495934" y="3214"/>
                </a:lnTo>
                <a:lnTo>
                  <a:pt x="48641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 algn="ctr" rtl="0"/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E7920FA-D25B-429B-BB60-D52548BB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Internet Probe Finder/Axiom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Internet Evidence Finder (IEF)/Axiom poate identifica artefacte de webmail pe o imagine criminalistică</a:t>
            </a:r>
          </a:p>
          <a:p>
            <a:pPr algn="l" rtl="0"/>
            <a:r>
              <a:rPr lang="ro" b="1" i="0" u="none" baseline="0"/>
              <a:t>Poate căuta e-mailuri de la un număr de furnizori comuni, după cum se vede mai jos:</a:t>
            </a:r>
            <a:endParaRPr lang="ro" dirty="0"/>
          </a:p>
        </p:txBody>
      </p:sp>
      <p:pic>
        <p:nvPicPr>
          <p:cNvPr id="4" name="Picture 3" descr="ief1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09875"/>
            <a:ext cx="7696200" cy="1697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xiom4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952875"/>
            <a:ext cx="5638800" cy="23702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C22F1D-7B8E-4AC1-8D7F-FD693183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42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Internet Probe Finder/Axiom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IEF/Axiom va analiza detaliile expeditorului / destinatarului, marcajele de timp și subiectul mesajului pentru a facilita sortarea/analizarea</a:t>
            </a:r>
            <a:endParaRPr lang="r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00BE0-AFD9-463E-821C-0DD6AE1F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/>
            <a:fld id="{AE41A4C1-1F66-42BA-B70C-1476E553603D}" type="slidenum">
              <a:rPr/>
              <a:pPr lvl="0" algn="r" rtl="0"/>
              <a:t>13</a:t>
            </a:fld>
            <a:endParaRPr lang="ro" noProof="0"/>
          </a:p>
        </p:txBody>
      </p:sp>
      <p:pic>
        <p:nvPicPr>
          <p:cNvPr id="4" name="Picture 3" descr="ief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09800"/>
            <a:ext cx="6781800" cy="3901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81100" y="3733800"/>
            <a:ext cx="1524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"/>
          </a:p>
        </p:txBody>
      </p:sp>
      <p:sp>
        <p:nvSpPr>
          <p:cNvPr id="6" name="Rectangle 5"/>
          <p:cNvSpPr/>
          <p:nvPr/>
        </p:nvSpPr>
        <p:spPr>
          <a:xfrm>
            <a:off x="2781300" y="2667000"/>
            <a:ext cx="4724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"/>
          </a:p>
        </p:txBody>
      </p:sp>
    </p:spTree>
    <p:extLst>
      <p:ext uri="{BB962C8B-B14F-4D97-AF65-F5344CB8AC3E}">
        <p14:creationId xmlns:p14="http://schemas.microsoft.com/office/powerpoint/2010/main" val="371376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MIME</a:t>
            </a:r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Multipurpose Internet Mail Extensions (MIME) destinat utilizării cu SMTP</a:t>
            </a:r>
          </a:p>
          <a:p>
            <a:pPr algn="l" rtl="0"/>
            <a:r>
              <a:rPr lang="ro" b="1" i="0" u="none" baseline="0"/>
              <a:t>A permis utilizarea altor limbi (ASCII de mai mult de 7 biți) și fișiere precum video și imagini prin e-mail</a:t>
            </a:r>
          </a:p>
          <a:p>
            <a:pPr algn="l" rtl="0"/>
            <a:r>
              <a:rPr lang="ro" b="1" i="0" u="none" baseline="0"/>
              <a:t>Conținutul atașamentului este definit în câmpurile antetului, unde un fișier necesită deschiderea acțiunii utilizatorului</a:t>
            </a:r>
          </a:p>
          <a:p>
            <a:pPr algn="l" rtl="0"/>
            <a:r>
              <a:rPr lang="ro" b="1" i="0" u="none" baseline="0"/>
              <a:t>Base64 este utilizat frecvent pentru a codifica datele MIME, inclusiv atașamentele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1F7EE-A524-450B-A14D-A94DA1B5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Rezumat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Phishingul rămțne a fi unul dintre vectorii de infectare principali</a:t>
            </a:r>
          </a:p>
          <a:p>
            <a:pPr algn="l" rtl="0"/>
            <a:r>
              <a:rPr lang="ro" b="1" i="0" u="none" baseline="0"/>
              <a:t>Prevalența webmail-ului a făcut uneori mai dificilă analiza</a:t>
            </a:r>
          </a:p>
          <a:p>
            <a:pPr algn="l" rtl="0"/>
            <a:r>
              <a:rPr lang="ro" b="1" i="0" u="none" baseline="0"/>
              <a:t>Analiza anteturilor poate dezvălui detaliile cheie ale unei infecții</a:t>
            </a:r>
          </a:p>
          <a:p>
            <a:pPr algn="l" rtl="0"/>
            <a:r>
              <a:rPr lang="ro" b="1" i="0" u="none" baseline="0"/>
              <a:t>IEF/Axiom este excelent pentru analiza artefactelor</a:t>
            </a:r>
            <a:endParaRPr lang="r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82A26-13BB-4BD7-A769-87C7818A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67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endParaRPr lang="ro" sz="4800" dirty="0"/>
          </a:p>
          <a:p>
            <a:pPr marL="0" indent="0" algn="ctr" rtl="0">
              <a:buNone/>
            </a:pPr>
            <a:endParaRPr lang="ro" sz="4800" dirty="0"/>
          </a:p>
          <a:p>
            <a:pPr marL="0" indent="0" algn="ctr" rtl="0">
              <a:buNone/>
            </a:pPr>
            <a:r>
              <a:rPr lang="ro" sz="4800" b="1" i="0" u="none" baseline="0"/>
              <a:t>Lab 4 – Analiza email</a:t>
            </a:r>
            <a:endParaRPr lang="ro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04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Email</a:t>
            </a:r>
            <a:endParaRPr lang="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F19F8-55DA-4AA6-A387-02921D6A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Întrebarea "Ce este e-mail-ul" nu are nevoie de  introducere, dar de ce este email-ul important pentru criminalistică?</a:t>
            </a:r>
          </a:p>
          <a:p>
            <a:pPr lvl="1" algn="l" rtl="0"/>
            <a:r>
              <a:rPr lang="ro" b="1" i="0" u="none" baseline="0" dirty="0"/>
              <a:t>Atasamentele pot include executabile și alte coduri malițioase</a:t>
            </a:r>
          </a:p>
          <a:p>
            <a:pPr lvl="1" algn="l" rtl="0"/>
            <a:r>
              <a:rPr lang="ro" b="1" i="0" u="none" baseline="0" dirty="0"/>
              <a:t>Emailul este unul dintre vectorii primari de atac (tentativele de phishing)</a:t>
            </a:r>
          </a:p>
          <a:p>
            <a:pPr lvl="1" algn="l" rtl="0"/>
            <a:r>
              <a:rPr lang="ro" b="1" i="0" u="none" baseline="0" dirty="0"/>
              <a:t>Instrument important în alte atacuri de inginerie socială</a:t>
            </a:r>
          </a:p>
          <a:p>
            <a:pPr lvl="1" algn="l" rtl="0"/>
            <a:r>
              <a:rPr lang="ro" b="1" i="0" u="none" baseline="0" dirty="0"/>
              <a:t>Antetul mesajului e-mail poate fi analizat pentru informații suplimentare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2</a:t>
            </a:fld>
            <a:endParaRPr lang="r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Tipurile de fișiere Email Client</a:t>
            </a:r>
            <a:endParaRPr lang="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7E21FF-8D63-40E4-8D2A-C382D78B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E-mailul poate exista pe un sistem informatic într-un număr de formate diferite, în funcție de clientul utilizat:</a:t>
            </a:r>
          </a:p>
          <a:p>
            <a:pPr lvl="1" algn="l" rtl="0"/>
            <a:r>
              <a:rPr lang="ro" b="1" i="0" u="none" baseline="0"/>
              <a:t>Outlook</a:t>
            </a:r>
          </a:p>
          <a:p>
            <a:pPr lvl="2" algn="l" rtl="0"/>
            <a:r>
              <a:rPr lang="ro" b="1" i="0" u="none" baseline="0"/>
              <a:t>Personal Storage Files (.pst)</a:t>
            </a:r>
          </a:p>
          <a:p>
            <a:pPr lvl="2" algn="l" rtl="0"/>
            <a:r>
              <a:rPr lang="ro" b="1" i="0" u="none" baseline="0"/>
              <a:t>Offline Storage Table (.ost)</a:t>
            </a:r>
          </a:p>
          <a:p>
            <a:pPr lvl="2" algn="l" rtl="0"/>
            <a:r>
              <a:rPr lang="ro" b="1" i="0" u="none" baseline="0"/>
              <a:t>Exchange Database File (.edb)</a:t>
            </a:r>
          </a:p>
          <a:p>
            <a:pPr lvl="1" algn="l" rtl="0"/>
            <a:r>
              <a:rPr lang="ro" b="1" i="0" u="none" baseline="0"/>
              <a:t>Outlook Express (.dbx files)</a:t>
            </a:r>
          </a:p>
          <a:p>
            <a:pPr lvl="1" algn="l" rtl="0"/>
            <a:r>
              <a:rPr lang="ro" b="1" i="0" u="none" baseline="0"/>
              <a:t>Lotus Notes (.nsf file)</a:t>
            </a:r>
          </a:p>
          <a:p>
            <a:pPr lvl="1" algn="l" rtl="0"/>
            <a:r>
              <a:rPr lang="ro" b="1" i="0" u="none" baseline="0"/>
              <a:t>Thunderbird (.msf file)</a:t>
            </a:r>
          </a:p>
          <a:p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3</a:t>
            </a:fld>
            <a:endParaRPr lang="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Analiza antetului email-ului</a:t>
            </a:r>
            <a:endParaRPr lang="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62CED6-B210-4684-B038-C4020DA1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Anteturile mesajelor e-mail conțin multiple informații care nu sunt de obicei afișate de client</a:t>
            </a:r>
          </a:p>
          <a:p>
            <a:pPr algn="l" rtl="0"/>
            <a:r>
              <a:rPr lang="ro" b="1" i="0" u="none" baseline="0"/>
              <a:t>Informațiile din antet pot fi comparate cu cele afișate de client</a:t>
            </a:r>
          </a:p>
          <a:p>
            <a:pPr algn="l" rtl="0"/>
            <a:r>
              <a:rPr lang="ro" b="1" i="0" u="none" baseline="0"/>
              <a:t>Informațiile se falsifică cu ușurință chiar și în unele secțiuni ale antetului unui email</a:t>
            </a:r>
          </a:p>
          <a:p>
            <a:pPr algn="l" rtl="0"/>
            <a:r>
              <a:rPr lang="ro" b="1" i="0" u="none" baseline="0"/>
              <a:t>Poate fi accesat în Thunderbird prin "Vizualizare sursă" și în Outlook prin intermediul butonului "Opțiuni de mesaj"</a:t>
            </a:r>
          </a:p>
          <a:p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4</a:t>
            </a:fld>
            <a:endParaRPr lang="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Antetul în Thunderbird</a:t>
            </a:r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5</a:t>
            </a:fld>
            <a:endParaRPr lang="ro" dirty="0"/>
          </a:p>
        </p:txBody>
      </p:sp>
      <p:sp>
        <p:nvSpPr>
          <p:cNvPr id="3" name="object 3"/>
          <p:cNvSpPr/>
          <p:nvPr/>
        </p:nvSpPr>
        <p:spPr>
          <a:xfrm>
            <a:off x="520700" y="1447800"/>
            <a:ext cx="8108950" cy="424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Antetul în Thunderbird</a:t>
            </a:r>
            <a:endParaRPr lang="ro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6</a:t>
            </a:fld>
            <a:endParaRPr lang="ro" dirty="0"/>
          </a:p>
        </p:txBody>
      </p:sp>
      <p:sp>
        <p:nvSpPr>
          <p:cNvPr id="3" name="object 3"/>
          <p:cNvSpPr/>
          <p:nvPr/>
        </p:nvSpPr>
        <p:spPr>
          <a:xfrm>
            <a:off x="1871853" y="1447800"/>
            <a:ext cx="6814947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7053" y="2655509"/>
            <a:ext cx="953769" cy="228600"/>
          </a:xfrm>
          <a:custGeom>
            <a:avLst/>
            <a:gdLst/>
            <a:ahLst/>
            <a:cxnLst/>
            <a:rect l="l" t="t" r="r" b="b"/>
            <a:pathLst>
              <a:path w="953769" h="228600">
                <a:moveTo>
                  <a:pt x="852968" y="114093"/>
                </a:moveTo>
                <a:lnTo>
                  <a:pt x="738124" y="181086"/>
                </a:lnTo>
                <a:lnTo>
                  <a:pt x="730605" y="187753"/>
                </a:lnTo>
                <a:lnTo>
                  <a:pt x="726360" y="196516"/>
                </a:lnTo>
                <a:lnTo>
                  <a:pt x="725711" y="206232"/>
                </a:lnTo>
                <a:lnTo>
                  <a:pt x="728980" y="215757"/>
                </a:lnTo>
                <a:lnTo>
                  <a:pt x="735703" y="223329"/>
                </a:lnTo>
                <a:lnTo>
                  <a:pt x="744474" y="227568"/>
                </a:lnTo>
                <a:lnTo>
                  <a:pt x="754197" y="228187"/>
                </a:lnTo>
                <a:lnTo>
                  <a:pt x="763777" y="224901"/>
                </a:lnTo>
                <a:lnTo>
                  <a:pt x="910193" y="139557"/>
                </a:lnTo>
                <a:lnTo>
                  <a:pt x="903351" y="139557"/>
                </a:lnTo>
                <a:lnTo>
                  <a:pt x="903351" y="136001"/>
                </a:lnTo>
                <a:lnTo>
                  <a:pt x="890524" y="136001"/>
                </a:lnTo>
                <a:lnTo>
                  <a:pt x="852968" y="114093"/>
                </a:lnTo>
                <a:close/>
              </a:path>
              <a:path w="953769" h="228600">
                <a:moveTo>
                  <a:pt x="809534" y="88757"/>
                </a:moveTo>
                <a:lnTo>
                  <a:pt x="0" y="88757"/>
                </a:lnTo>
                <a:lnTo>
                  <a:pt x="0" y="139557"/>
                </a:lnTo>
                <a:lnTo>
                  <a:pt x="809316" y="139557"/>
                </a:lnTo>
                <a:lnTo>
                  <a:pt x="852968" y="114093"/>
                </a:lnTo>
                <a:lnTo>
                  <a:pt x="809534" y="88757"/>
                </a:lnTo>
                <a:close/>
              </a:path>
              <a:path w="953769" h="228600">
                <a:moveTo>
                  <a:pt x="910243" y="88757"/>
                </a:moveTo>
                <a:lnTo>
                  <a:pt x="903351" y="88757"/>
                </a:lnTo>
                <a:lnTo>
                  <a:pt x="903351" y="139557"/>
                </a:lnTo>
                <a:lnTo>
                  <a:pt x="910193" y="139557"/>
                </a:lnTo>
                <a:lnTo>
                  <a:pt x="953769" y="114157"/>
                </a:lnTo>
                <a:lnTo>
                  <a:pt x="910243" y="88757"/>
                </a:lnTo>
                <a:close/>
              </a:path>
              <a:path w="953769" h="228600">
                <a:moveTo>
                  <a:pt x="890524" y="92186"/>
                </a:moveTo>
                <a:lnTo>
                  <a:pt x="852968" y="114093"/>
                </a:lnTo>
                <a:lnTo>
                  <a:pt x="890524" y="136001"/>
                </a:lnTo>
                <a:lnTo>
                  <a:pt x="890524" y="92186"/>
                </a:lnTo>
                <a:close/>
              </a:path>
              <a:path w="953769" h="228600">
                <a:moveTo>
                  <a:pt x="903351" y="92186"/>
                </a:moveTo>
                <a:lnTo>
                  <a:pt x="890524" y="92186"/>
                </a:lnTo>
                <a:lnTo>
                  <a:pt x="890524" y="136001"/>
                </a:lnTo>
                <a:lnTo>
                  <a:pt x="903351" y="136001"/>
                </a:lnTo>
                <a:lnTo>
                  <a:pt x="903351" y="92186"/>
                </a:lnTo>
                <a:close/>
              </a:path>
              <a:path w="953769" h="228600">
                <a:moveTo>
                  <a:pt x="754197" y="0"/>
                </a:moveTo>
                <a:lnTo>
                  <a:pt x="744474" y="619"/>
                </a:lnTo>
                <a:lnTo>
                  <a:pt x="735703" y="4857"/>
                </a:lnTo>
                <a:lnTo>
                  <a:pt x="728980" y="12430"/>
                </a:lnTo>
                <a:lnTo>
                  <a:pt x="725711" y="21955"/>
                </a:lnTo>
                <a:lnTo>
                  <a:pt x="726360" y="31670"/>
                </a:lnTo>
                <a:lnTo>
                  <a:pt x="730605" y="40433"/>
                </a:lnTo>
                <a:lnTo>
                  <a:pt x="738124" y="47101"/>
                </a:lnTo>
                <a:lnTo>
                  <a:pt x="852968" y="114093"/>
                </a:lnTo>
                <a:lnTo>
                  <a:pt x="890524" y="92186"/>
                </a:lnTo>
                <a:lnTo>
                  <a:pt x="903351" y="92186"/>
                </a:lnTo>
                <a:lnTo>
                  <a:pt x="903351" y="88757"/>
                </a:lnTo>
                <a:lnTo>
                  <a:pt x="910243" y="88757"/>
                </a:lnTo>
                <a:lnTo>
                  <a:pt x="763777" y="3286"/>
                </a:lnTo>
                <a:lnTo>
                  <a:pt x="754197" y="0"/>
                </a:lnTo>
                <a:close/>
              </a:path>
            </a:pathLst>
          </a:custGeom>
          <a:solidFill>
            <a:srgbClr val="5FE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053" y="2455443"/>
            <a:ext cx="1295400" cy="585417"/>
          </a:xfrm>
          <a:prstGeom prst="rect">
            <a:avLst/>
          </a:prstGeom>
          <a:solidFill>
            <a:srgbClr val="5FE8D5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 marR="125095" algn="l" rtl="0">
              <a:lnSpc>
                <a:spcPct val="100000"/>
              </a:lnSpc>
              <a:spcBef>
                <a:spcPts val="245"/>
              </a:spcBef>
            </a:pPr>
            <a:r>
              <a:rPr lang="ro" sz="1800" b="1" i="0" u="none" spc="-55" baseline="0">
                <a:latin typeface="Arial"/>
                <a:cs typeface="Arial"/>
              </a:rPr>
              <a:t>Salturi </a:t>
            </a:r>
            <a:r>
              <a:rPr lang="ro" sz="1800" b="1" i="0" u="none" spc="-185" baseline="0">
                <a:latin typeface="Arial"/>
                <a:cs typeface="Arial"/>
              </a:rPr>
              <a:t> </a:t>
            </a:r>
            <a:r>
              <a:rPr lang="ro" sz="1800" b="1" i="0" u="none" spc="-114" baseline="0">
                <a:latin typeface="Arial"/>
                <a:cs typeface="Arial"/>
              </a:rPr>
              <a:t>pe serverul </a:t>
            </a:r>
            <a:r>
              <a:rPr lang="ro" sz="1800" b="1" i="0" u="none" spc="-140" baseline="0">
                <a:latin typeface="Arial"/>
                <a:cs typeface="Arial"/>
              </a:rPr>
              <a:t>de mail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5566" y="2007666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21939" y="305450"/>
                </a:moveTo>
                <a:lnTo>
                  <a:pt x="12358" y="308737"/>
                </a:lnTo>
                <a:lnTo>
                  <a:pt x="4857" y="315404"/>
                </a:lnTo>
                <a:lnTo>
                  <a:pt x="642" y="324167"/>
                </a:lnTo>
                <a:lnTo>
                  <a:pt x="0" y="333883"/>
                </a:lnTo>
                <a:lnTo>
                  <a:pt x="3214" y="343408"/>
                </a:lnTo>
                <a:lnTo>
                  <a:pt x="114085" y="533400"/>
                </a:lnTo>
                <a:lnTo>
                  <a:pt x="143433" y="483108"/>
                </a:lnTo>
                <a:lnTo>
                  <a:pt x="88685" y="483108"/>
                </a:lnTo>
                <a:lnTo>
                  <a:pt x="88685" y="389073"/>
                </a:lnTo>
                <a:lnTo>
                  <a:pt x="47156" y="317880"/>
                </a:lnTo>
                <a:lnTo>
                  <a:pt x="40433" y="310308"/>
                </a:lnTo>
                <a:lnTo>
                  <a:pt x="31662" y="306069"/>
                </a:lnTo>
                <a:lnTo>
                  <a:pt x="21939" y="305450"/>
                </a:lnTo>
                <a:close/>
              </a:path>
              <a:path w="228600" h="533400">
                <a:moveTo>
                  <a:pt x="88685" y="389073"/>
                </a:moveTo>
                <a:lnTo>
                  <a:pt x="88685" y="483108"/>
                </a:lnTo>
                <a:lnTo>
                  <a:pt x="139485" y="483108"/>
                </a:lnTo>
                <a:lnTo>
                  <a:pt x="139485" y="470280"/>
                </a:lnTo>
                <a:lnTo>
                  <a:pt x="92114" y="470280"/>
                </a:lnTo>
                <a:lnTo>
                  <a:pt x="114085" y="432616"/>
                </a:lnTo>
                <a:lnTo>
                  <a:pt x="88685" y="389073"/>
                </a:lnTo>
                <a:close/>
              </a:path>
              <a:path w="228600" h="533400">
                <a:moveTo>
                  <a:pt x="206232" y="305450"/>
                </a:moveTo>
                <a:lnTo>
                  <a:pt x="196508" y="306069"/>
                </a:lnTo>
                <a:lnTo>
                  <a:pt x="187737" y="310308"/>
                </a:lnTo>
                <a:lnTo>
                  <a:pt x="181014" y="317880"/>
                </a:lnTo>
                <a:lnTo>
                  <a:pt x="139485" y="389073"/>
                </a:lnTo>
                <a:lnTo>
                  <a:pt x="139485" y="483108"/>
                </a:lnTo>
                <a:lnTo>
                  <a:pt x="143433" y="483108"/>
                </a:lnTo>
                <a:lnTo>
                  <a:pt x="224956" y="343408"/>
                </a:lnTo>
                <a:lnTo>
                  <a:pt x="228171" y="333882"/>
                </a:lnTo>
                <a:lnTo>
                  <a:pt x="227528" y="324167"/>
                </a:lnTo>
                <a:lnTo>
                  <a:pt x="223313" y="315404"/>
                </a:lnTo>
                <a:lnTo>
                  <a:pt x="215812" y="308737"/>
                </a:lnTo>
                <a:lnTo>
                  <a:pt x="206232" y="305450"/>
                </a:lnTo>
                <a:close/>
              </a:path>
              <a:path w="228600" h="533400">
                <a:moveTo>
                  <a:pt x="114085" y="432616"/>
                </a:moveTo>
                <a:lnTo>
                  <a:pt x="92114" y="470280"/>
                </a:lnTo>
                <a:lnTo>
                  <a:pt x="136056" y="470280"/>
                </a:lnTo>
                <a:lnTo>
                  <a:pt x="114085" y="432616"/>
                </a:lnTo>
                <a:close/>
              </a:path>
              <a:path w="228600" h="533400">
                <a:moveTo>
                  <a:pt x="139485" y="389073"/>
                </a:moveTo>
                <a:lnTo>
                  <a:pt x="114085" y="432616"/>
                </a:lnTo>
                <a:lnTo>
                  <a:pt x="136056" y="470280"/>
                </a:lnTo>
                <a:lnTo>
                  <a:pt x="139485" y="470280"/>
                </a:lnTo>
                <a:lnTo>
                  <a:pt x="139485" y="389073"/>
                </a:lnTo>
                <a:close/>
              </a:path>
              <a:path w="228600" h="533400">
                <a:moveTo>
                  <a:pt x="139485" y="0"/>
                </a:moveTo>
                <a:lnTo>
                  <a:pt x="88685" y="0"/>
                </a:lnTo>
                <a:lnTo>
                  <a:pt x="88685" y="389073"/>
                </a:lnTo>
                <a:lnTo>
                  <a:pt x="114085" y="432616"/>
                </a:lnTo>
                <a:lnTo>
                  <a:pt x="139485" y="389073"/>
                </a:lnTo>
                <a:lnTo>
                  <a:pt x="139485" y="0"/>
                </a:lnTo>
                <a:close/>
              </a:path>
            </a:pathLst>
          </a:custGeom>
          <a:solidFill>
            <a:srgbClr val="5FE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6253" y="1651800"/>
            <a:ext cx="1143000" cy="369570"/>
          </a:xfrm>
          <a:prstGeom prst="rect">
            <a:avLst/>
          </a:prstGeom>
          <a:solidFill>
            <a:srgbClr val="5FE8D5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 algn="l" rtl="0">
              <a:lnSpc>
                <a:spcPct val="100000"/>
              </a:lnSpc>
              <a:spcBef>
                <a:spcPts val="245"/>
              </a:spcBef>
            </a:pPr>
            <a:r>
              <a:rPr lang="ro" sz="1800" b="1" i="0" u="none" spc="-125" baseline="0">
                <a:latin typeface="Arial"/>
                <a:cs typeface="Arial"/>
              </a:rPr>
              <a:t>IP-ul</a:t>
            </a:r>
            <a:r>
              <a:rPr lang="ro" sz="1800" b="1" i="0" u="none" spc="-240" baseline="0">
                <a:latin typeface="Arial"/>
                <a:cs typeface="Arial"/>
              </a:rPr>
              <a:t> </a:t>
            </a:r>
            <a:r>
              <a:rPr lang="ro" sz="1800" b="1" i="0" u="none" spc="-65" baseline="0">
                <a:latin typeface="Arial"/>
                <a:cs typeface="Arial"/>
              </a:rPr>
              <a:t>sursei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9136" y="2960309"/>
            <a:ext cx="708025" cy="228600"/>
          </a:xfrm>
          <a:custGeom>
            <a:avLst/>
            <a:gdLst/>
            <a:ahLst/>
            <a:cxnLst/>
            <a:rect l="l" t="t" r="r" b="b"/>
            <a:pathLst>
              <a:path w="708025" h="228600">
                <a:moveTo>
                  <a:pt x="199626" y="0"/>
                </a:moveTo>
                <a:lnTo>
                  <a:pt x="190118" y="3286"/>
                </a:lnTo>
                <a:lnTo>
                  <a:pt x="0" y="114157"/>
                </a:lnTo>
                <a:lnTo>
                  <a:pt x="190118" y="224901"/>
                </a:lnTo>
                <a:lnTo>
                  <a:pt x="199626" y="228187"/>
                </a:lnTo>
                <a:lnTo>
                  <a:pt x="209311" y="227568"/>
                </a:lnTo>
                <a:lnTo>
                  <a:pt x="218068" y="223329"/>
                </a:lnTo>
                <a:lnTo>
                  <a:pt x="224789" y="215757"/>
                </a:lnTo>
                <a:lnTo>
                  <a:pt x="228058" y="206232"/>
                </a:lnTo>
                <a:lnTo>
                  <a:pt x="227409" y="196516"/>
                </a:lnTo>
                <a:lnTo>
                  <a:pt x="223164" y="187753"/>
                </a:lnTo>
                <a:lnTo>
                  <a:pt x="215645" y="181086"/>
                </a:lnTo>
                <a:lnTo>
                  <a:pt x="144453" y="139557"/>
                </a:lnTo>
                <a:lnTo>
                  <a:pt x="50418" y="139557"/>
                </a:lnTo>
                <a:lnTo>
                  <a:pt x="50418" y="88757"/>
                </a:lnTo>
                <a:lnTo>
                  <a:pt x="144235" y="88757"/>
                </a:lnTo>
                <a:lnTo>
                  <a:pt x="215645" y="47101"/>
                </a:lnTo>
                <a:lnTo>
                  <a:pt x="223164" y="40433"/>
                </a:lnTo>
                <a:lnTo>
                  <a:pt x="227409" y="31670"/>
                </a:lnTo>
                <a:lnTo>
                  <a:pt x="228058" y="21955"/>
                </a:lnTo>
                <a:lnTo>
                  <a:pt x="224789" y="12430"/>
                </a:lnTo>
                <a:lnTo>
                  <a:pt x="218068" y="4857"/>
                </a:lnTo>
                <a:lnTo>
                  <a:pt x="209311" y="619"/>
                </a:lnTo>
                <a:lnTo>
                  <a:pt x="199626" y="0"/>
                </a:lnTo>
                <a:close/>
              </a:path>
              <a:path w="708025" h="228600">
                <a:moveTo>
                  <a:pt x="144235" y="88757"/>
                </a:moveTo>
                <a:lnTo>
                  <a:pt x="50418" y="88757"/>
                </a:lnTo>
                <a:lnTo>
                  <a:pt x="50418" y="139557"/>
                </a:lnTo>
                <a:lnTo>
                  <a:pt x="144453" y="139557"/>
                </a:lnTo>
                <a:lnTo>
                  <a:pt x="138357" y="136001"/>
                </a:lnTo>
                <a:lnTo>
                  <a:pt x="63245" y="136001"/>
                </a:lnTo>
                <a:lnTo>
                  <a:pt x="63245" y="92186"/>
                </a:lnTo>
                <a:lnTo>
                  <a:pt x="138357" y="92186"/>
                </a:lnTo>
                <a:lnTo>
                  <a:pt x="144235" y="88757"/>
                </a:lnTo>
                <a:close/>
              </a:path>
              <a:path w="708025" h="228600">
                <a:moveTo>
                  <a:pt x="707516" y="88757"/>
                </a:moveTo>
                <a:lnTo>
                  <a:pt x="144235" y="88757"/>
                </a:lnTo>
                <a:lnTo>
                  <a:pt x="100801" y="114093"/>
                </a:lnTo>
                <a:lnTo>
                  <a:pt x="144453" y="139557"/>
                </a:lnTo>
                <a:lnTo>
                  <a:pt x="707516" y="139557"/>
                </a:lnTo>
                <a:lnTo>
                  <a:pt x="707516" y="88757"/>
                </a:lnTo>
                <a:close/>
              </a:path>
              <a:path w="708025" h="228600">
                <a:moveTo>
                  <a:pt x="63245" y="92186"/>
                </a:moveTo>
                <a:lnTo>
                  <a:pt x="63245" y="136001"/>
                </a:lnTo>
                <a:lnTo>
                  <a:pt x="100801" y="114093"/>
                </a:lnTo>
                <a:lnTo>
                  <a:pt x="63245" y="92186"/>
                </a:lnTo>
                <a:close/>
              </a:path>
              <a:path w="708025" h="228600">
                <a:moveTo>
                  <a:pt x="100801" y="114093"/>
                </a:moveTo>
                <a:lnTo>
                  <a:pt x="63245" y="136001"/>
                </a:lnTo>
                <a:lnTo>
                  <a:pt x="138357" y="136001"/>
                </a:lnTo>
                <a:lnTo>
                  <a:pt x="100801" y="114093"/>
                </a:lnTo>
                <a:close/>
              </a:path>
              <a:path w="708025" h="228600">
                <a:moveTo>
                  <a:pt x="138357" y="92186"/>
                </a:moveTo>
                <a:lnTo>
                  <a:pt x="63245" y="92186"/>
                </a:lnTo>
                <a:lnTo>
                  <a:pt x="100801" y="114093"/>
                </a:lnTo>
                <a:lnTo>
                  <a:pt x="138357" y="92186"/>
                </a:lnTo>
                <a:close/>
              </a:path>
            </a:pathLst>
          </a:custGeom>
          <a:solidFill>
            <a:srgbClr val="5FE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5575" y="2845765"/>
            <a:ext cx="1200785" cy="339090"/>
          </a:xfrm>
          <a:prstGeom prst="rect">
            <a:avLst/>
          </a:prstGeom>
          <a:solidFill>
            <a:srgbClr val="5FE8D5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 algn="l" rtl="0">
              <a:lnSpc>
                <a:spcPct val="100000"/>
              </a:lnSpc>
              <a:spcBef>
                <a:spcPts val="265"/>
              </a:spcBef>
            </a:pPr>
            <a:r>
              <a:rPr lang="ro" sz="1600" b="1" i="0" u="none" spc="-75" baseline="0">
                <a:latin typeface="Arial"/>
                <a:cs typeface="Arial"/>
              </a:rPr>
              <a:t>Marca temporală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253" y="4750816"/>
            <a:ext cx="1219200" cy="585417"/>
          </a:xfrm>
          <a:prstGeom prst="rect">
            <a:avLst/>
          </a:prstGeom>
          <a:solidFill>
            <a:srgbClr val="5FE8D5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 marR="142875" algn="l" rtl="0">
              <a:lnSpc>
                <a:spcPct val="100000"/>
              </a:lnSpc>
              <a:spcBef>
                <a:spcPts val="245"/>
              </a:spcBef>
            </a:pPr>
            <a:r>
              <a:rPr lang="ro" sz="1800" b="1" i="0" u="none" spc="-80" baseline="0">
                <a:latin typeface="Arial"/>
                <a:cs typeface="Arial"/>
              </a:rPr>
              <a:t>Informația standard </a:t>
            </a:r>
            <a:r>
              <a:rPr lang="ro" sz="1800" b="1" i="0" u="none" spc="-65" baseline="0">
                <a:latin typeface="Arial"/>
                <a:cs typeface="Arial"/>
              </a:rPr>
              <a:t>despre</a:t>
            </a:r>
            <a:r>
              <a:rPr lang="ro" sz="1800" b="1" i="0" u="none" spc="-204" baseline="0">
                <a:latin typeface="Arial"/>
                <a:cs typeface="Arial"/>
              </a:rPr>
              <a:t> </a:t>
            </a:r>
            <a:r>
              <a:rPr lang="ro" sz="1800" b="1" i="0" u="none" spc="-75" baseline="0">
                <a:latin typeface="Arial"/>
                <a:cs typeface="Arial"/>
              </a:rPr>
              <a:t>email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5653" y="4959869"/>
            <a:ext cx="305435" cy="228600"/>
          </a:xfrm>
          <a:custGeom>
            <a:avLst/>
            <a:gdLst/>
            <a:ahLst/>
            <a:cxnLst/>
            <a:rect l="l" t="t" r="r" b="b"/>
            <a:pathLst>
              <a:path w="305435" h="228600">
                <a:moveTo>
                  <a:pt x="204016" y="114085"/>
                </a:moveTo>
                <a:lnTo>
                  <a:pt x="89281" y="181014"/>
                </a:lnTo>
                <a:lnTo>
                  <a:pt x="81780" y="187755"/>
                </a:lnTo>
                <a:lnTo>
                  <a:pt x="77565" y="196556"/>
                </a:lnTo>
                <a:lnTo>
                  <a:pt x="76922" y="206285"/>
                </a:lnTo>
                <a:lnTo>
                  <a:pt x="80137" y="215812"/>
                </a:lnTo>
                <a:lnTo>
                  <a:pt x="86860" y="223331"/>
                </a:lnTo>
                <a:lnTo>
                  <a:pt x="95631" y="227576"/>
                </a:lnTo>
                <a:lnTo>
                  <a:pt x="105354" y="228224"/>
                </a:lnTo>
                <a:lnTo>
                  <a:pt x="114935" y="224956"/>
                </a:lnTo>
                <a:lnTo>
                  <a:pt x="261400" y="139485"/>
                </a:lnTo>
                <a:lnTo>
                  <a:pt x="254507" y="139485"/>
                </a:lnTo>
                <a:lnTo>
                  <a:pt x="254507" y="136056"/>
                </a:lnTo>
                <a:lnTo>
                  <a:pt x="241681" y="136056"/>
                </a:lnTo>
                <a:lnTo>
                  <a:pt x="204016" y="114085"/>
                </a:lnTo>
                <a:close/>
              </a:path>
              <a:path w="305435" h="228600">
                <a:moveTo>
                  <a:pt x="160473" y="88685"/>
                </a:moveTo>
                <a:lnTo>
                  <a:pt x="0" y="88685"/>
                </a:lnTo>
                <a:lnTo>
                  <a:pt x="0" y="139485"/>
                </a:lnTo>
                <a:lnTo>
                  <a:pt x="160473" y="139485"/>
                </a:lnTo>
                <a:lnTo>
                  <a:pt x="204016" y="114085"/>
                </a:lnTo>
                <a:lnTo>
                  <a:pt x="160473" y="88685"/>
                </a:lnTo>
                <a:close/>
              </a:path>
              <a:path w="305435" h="228600">
                <a:moveTo>
                  <a:pt x="261400" y="88685"/>
                </a:moveTo>
                <a:lnTo>
                  <a:pt x="254507" y="88685"/>
                </a:lnTo>
                <a:lnTo>
                  <a:pt x="254507" y="139485"/>
                </a:lnTo>
                <a:lnTo>
                  <a:pt x="261400" y="139485"/>
                </a:lnTo>
                <a:lnTo>
                  <a:pt x="304926" y="114085"/>
                </a:lnTo>
                <a:lnTo>
                  <a:pt x="261400" y="88685"/>
                </a:lnTo>
                <a:close/>
              </a:path>
              <a:path w="305435" h="228600">
                <a:moveTo>
                  <a:pt x="241681" y="92114"/>
                </a:moveTo>
                <a:lnTo>
                  <a:pt x="204016" y="114085"/>
                </a:lnTo>
                <a:lnTo>
                  <a:pt x="241681" y="136056"/>
                </a:lnTo>
                <a:lnTo>
                  <a:pt x="241681" y="92114"/>
                </a:lnTo>
                <a:close/>
              </a:path>
              <a:path w="305435" h="228600">
                <a:moveTo>
                  <a:pt x="254507" y="92114"/>
                </a:moveTo>
                <a:lnTo>
                  <a:pt x="241681" y="92114"/>
                </a:lnTo>
                <a:lnTo>
                  <a:pt x="241681" y="136056"/>
                </a:lnTo>
                <a:lnTo>
                  <a:pt x="254507" y="136056"/>
                </a:lnTo>
                <a:lnTo>
                  <a:pt x="254507" y="92114"/>
                </a:lnTo>
                <a:close/>
              </a:path>
              <a:path w="305435" h="228600">
                <a:moveTo>
                  <a:pt x="105354" y="0"/>
                </a:moveTo>
                <a:lnTo>
                  <a:pt x="95631" y="642"/>
                </a:lnTo>
                <a:lnTo>
                  <a:pt x="86860" y="4857"/>
                </a:lnTo>
                <a:lnTo>
                  <a:pt x="80137" y="12358"/>
                </a:lnTo>
                <a:lnTo>
                  <a:pt x="76922" y="21939"/>
                </a:lnTo>
                <a:lnTo>
                  <a:pt x="77565" y="31662"/>
                </a:lnTo>
                <a:lnTo>
                  <a:pt x="81780" y="40433"/>
                </a:lnTo>
                <a:lnTo>
                  <a:pt x="89281" y="47156"/>
                </a:lnTo>
                <a:lnTo>
                  <a:pt x="204016" y="114085"/>
                </a:lnTo>
                <a:lnTo>
                  <a:pt x="241681" y="92114"/>
                </a:lnTo>
                <a:lnTo>
                  <a:pt x="254507" y="92114"/>
                </a:lnTo>
                <a:lnTo>
                  <a:pt x="254507" y="88685"/>
                </a:lnTo>
                <a:lnTo>
                  <a:pt x="261400" y="88685"/>
                </a:lnTo>
                <a:lnTo>
                  <a:pt x="114935" y="3214"/>
                </a:lnTo>
                <a:lnTo>
                  <a:pt x="105354" y="0"/>
                </a:lnTo>
                <a:close/>
              </a:path>
            </a:pathLst>
          </a:custGeom>
          <a:solidFill>
            <a:srgbClr val="5FE8D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0009" y="320286"/>
            <a:ext cx="6547591" cy="457200"/>
          </a:xfrm>
        </p:spPr>
        <p:txBody>
          <a:bodyPr/>
          <a:lstStyle/>
          <a:p>
            <a:pPr algn="l" rtl="0"/>
            <a:r>
              <a:rPr lang="ro" b="1" i="0" u="none" baseline="0"/>
              <a:t>Microsoft Remote Connectivity Analyzer</a:t>
            </a:r>
          </a:p>
        </p:txBody>
      </p:sp>
      <p:pic>
        <p:nvPicPr>
          <p:cNvPr id="7" name="Picture 6" descr="remote connectivity 1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295400"/>
            <a:ext cx="8424100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/>
          <p:cNvSpPr/>
          <p:nvPr/>
        </p:nvSpPr>
        <p:spPr>
          <a:xfrm>
            <a:off x="2952750" y="47244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26416-8083-4B16-9962-2F2D28B7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48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09" y="320286"/>
            <a:ext cx="6776191" cy="457200"/>
          </a:xfrm>
        </p:spPr>
        <p:txBody>
          <a:bodyPr/>
          <a:lstStyle/>
          <a:p>
            <a:pPr algn="l" rtl="0"/>
            <a:r>
              <a:rPr lang="ro" b="1" i="0" u="none" baseline="0"/>
              <a:t>Microsoft Remote Connectivity Analyzer</a:t>
            </a:r>
          </a:p>
        </p:txBody>
      </p:sp>
      <p:pic>
        <p:nvPicPr>
          <p:cNvPr id="4" name="Picture 3" descr="remote connectivity 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534400" cy="3673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304800" y="4724400"/>
            <a:ext cx="1447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3273-E959-4F02-A6A9-C047E8F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36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09" y="320286"/>
            <a:ext cx="6699991" cy="457200"/>
          </a:xfrm>
        </p:spPr>
        <p:txBody>
          <a:bodyPr/>
          <a:lstStyle/>
          <a:p>
            <a:pPr algn="l" rtl="0"/>
            <a:r>
              <a:rPr lang="ro" b="1" i="0" u="none" baseline="0"/>
              <a:t>Microsoft Remote Connectivity Analyzer</a:t>
            </a:r>
          </a:p>
        </p:txBody>
      </p:sp>
      <p:pic>
        <p:nvPicPr>
          <p:cNvPr id="4" name="Picture 3" descr="remote connectivity 3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95400"/>
            <a:ext cx="6172200" cy="4792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0A7F-7C49-43BE-BA0B-CF32A15F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1913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 Template" id="{5C2D4547-837A-4312-A2A8-24D118BD6B42}" vid="{9B5E5E79-F7F1-463E-8E33-991E97B355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508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Arial Unicode MS</vt:lpstr>
      <vt:lpstr>Calibri</vt:lpstr>
      <vt:lpstr>Theme1</vt:lpstr>
      <vt:lpstr>Analiza email-urilor</vt:lpstr>
      <vt:lpstr>Email</vt:lpstr>
      <vt:lpstr>Tipurile de fișiere Email Client</vt:lpstr>
      <vt:lpstr>Analiza antetului email-ului</vt:lpstr>
      <vt:lpstr>Antetul în Thunderbird</vt:lpstr>
      <vt:lpstr>Antetul în Thunderbird</vt:lpstr>
      <vt:lpstr>Microsoft Remote Connectivity Analyzer</vt:lpstr>
      <vt:lpstr>Microsoft Remote Connectivity Analyzer</vt:lpstr>
      <vt:lpstr>Microsoft Remote Connectivity Analyzer</vt:lpstr>
      <vt:lpstr>Webmail</vt:lpstr>
      <vt:lpstr>Fragmente webmail</vt:lpstr>
      <vt:lpstr>Internet Probe Finder/Axiom</vt:lpstr>
      <vt:lpstr>Internet Probe Finder/Axiom</vt:lpstr>
      <vt:lpstr>MIME</vt:lpstr>
      <vt:lpstr>Rezumat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analysis</dc:title>
  <dc:creator>Paul</dc:creator>
  <cp:lastModifiedBy>Mircea</cp:lastModifiedBy>
  <cp:revision>18</cp:revision>
  <dcterms:created xsi:type="dcterms:W3CDTF">2017-01-25T15:40:10Z</dcterms:created>
  <dcterms:modified xsi:type="dcterms:W3CDTF">2021-01-19T13:27:37Z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2017-01-25T00:00:00Z</vt:filetime>
  </property>
</Properties>
</file>