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133BD-74C1-417D-B241-10FCF5E6A8F4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784DB-E8CD-4B13-9A2A-A7D022DCF1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14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6B784DB-E8CD-4B13-9A2A-A7D022DCF103}" type="slidenum">
              <a:rPr/>
              <a:pPr algn="l" rtl="0"/>
              <a:t>13</a:t>
            </a:fld>
            <a:endParaRPr lang="ro"/>
          </a:p>
        </p:txBody>
      </p:sp>
    </p:spTree>
    <p:extLst>
      <p:ext uri="{BB962C8B-B14F-4D97-AF65-F5344CB8AC3E}">
        <p14:creationId xmlns:p14="http://schemas.microsoft.com/office/powerpoint/2010/main" val="1146297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505199"/>
            <a:ext cx="8229600" cy="1447800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0A406E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952999"/>
            <a:ext cx="8229600" cy="116204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n w="12700">
                  <a:solidFill>
                    <a:srgbClr val="0A406E"/>
                  </a:solidFill>
                </a:ln>
                <a:solidFill>
                  <a:srgbClr val="EAEAEA"/>
                </a:solidFill>
                <a:effectLst>
                  <a:outerShdw blurRad="25400" dist="25400" dir="2700000" algn="tl" rotWithShape="0">
                    <a:schemeClr val="tx1">
                      <a:lumMod val="85000"/>
                      <a:lumOff val="15000"/>
                      <a:alpha val="40000"/>
                    </a:schemeClr>
                  </a:outerShdw>
                </a:effectLst>
                <a:latin typeface="Arial Black" panose="020B0A04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10F853-7767-4322-A699-EE8C3898A3FC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1/19/2021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2DC4D1-29E4-47D4-B2F5-C9E509FFDB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0"/>
            <a:ext cx="9142857" cy="35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9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5F0608-669C-45CB-BC74-B8715E4C8B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1/19/2021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197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9417"/>
            <a:ext cx="4023360" cy="45720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84492"/>
            <a:ext cx="4023360" cy="40233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2237" y="1379417"/>
            <a:ext cx="4024563" cy="45720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884492"/>
            <a:ext cx="4023360" cy="40233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E2B491-678D-4038-A94A-AC88F4BBF15A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1/19/2021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150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7152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0009" y="320286"/>
            <a:ext cx="5968845" cy="457200"/>
          </a:xfrm>
          <a:prstGeom prst="rect">
            <a:avLst/>
          </a:prstGeom>
        </p:spPr>
        <p:txBody>
          <a:bodyPr vert="horz" lIns="0" tIns="91440" rIns="0" bIns="91440" rtlCol="0" anchor="ctr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9455"/>
            <a:ext cx="8229600" cy="448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42187"/>
            <a:ext cx="20574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ABA03BE-A5B0-4D1B-9DD7-08E3AAA91C36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242187"/>
            <a:ext cx="30861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242187"/>
            <a:ext cx="20574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41A4C1-1F66-42BA-B70C-1476E5536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gray">
          <a:xfrm>
            <a:off x="920009" y="262126"/>
            <a:ext cx="5968845" cy="45720"/>
          </a:xfrm>
          <a:prstGeom prst="rect">
            <a:avLst/>
          </a:prstGeom>
          <a:gradFill rotWithShape="1">
            <a:gsLst>
              <a:gs pos="0">
                <a:schemeClr val="accent1">
                  <a:lumMod val="20000"/>
                  <a:lumOff val="80000"/>
                </a:schemeClr>
              </a:gs>
              <a:gs pos="60000">
                <a:schemeClr val="tx2">
                  <a:lumMod val="60000"/>
                  <a:lumOff val="40000"/>
                </a:schemeClr>
              </a:gs>
              <a:gs pos="100000">
                <a:srgbClr val="082040"/>
              </a:gs>
            </a:gsLst>
            <a:lin ang="0" scaled="1"/>
          </a:gradFill>
          <a:ln w="317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920009" y="777486"/>
            <a:ext cx="5968845" cy="45720"/>
          </a:xfrm>
          <a:prstGeom prst="rect">
            <a:avLst/>
          </a:prstGeom>
          <a:gradFill rotWithShape="1">
            <a:gsLst>
              <a:gs pos="0">
                <a:schemeClr val="accent1">
                  <a:lumMod val="20000"/>
                  <a:lumOff val="80000"/>
                </a:schemeClr>
              </a:gs>
              <a:gs pos="60000">
                <a:schemeClr val="tx2">
                  <a:lumMod val="60000"/>
                  <a:lumOff val="40000"/>
                </a:schemeClr>
              </a:gs>
              <a:gs pos="100000">
                <a:srgbClr val="082040"/>
              </a:gs>
            </a:gsLst>
            <a:lin ang="0" scaled="1"/>
          </a:gradFill>
          <a:ln w="317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gray">
          <a:xfrm>
            <a:off x="0" y="6002136"/>
            <a:ext cx="9144000" cy="1047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5" y="137406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8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1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bg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228600" indent="-22860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b="1" kern="1200">
          <a:solidFill>
            <a:srgbClr val="082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22860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–"/>
        <a:defRPr sz="1800" b="1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b="1" kern="1200">
          <a:solidFill>
            <a:srgbClr val="082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01688" indent="-173038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–"/>
        <a:defRPr sz="1400" b="1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69963" indent="-168275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200" b="1" kern="1200">
          <a:solidFill>
            <a:srgbClr val="082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94021F6-5B45-488E-BEFB-12F0D14C4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ro" b="1" i="0" u="none" baseline="0"/>
              <a:t>Analiza fișierelor prefetch/superfetch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Analiza fișierului prefetch</a:t>
            </a:r>
            <a:endParaRPr lang="ro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1A81B08-FC80-4F33-A0F7-0776A14D5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Recuperarea fișierelor prefetch șterse</a:t>
            </a:r>
          </a:p>
          <a:p>
            <a:pPr lvl="1" algn="l" rtl="0"/>
            <a:r>
              <a:rPr lang="ro" b="1" i="0" u="none" baseline="0"/>
              <a:t>Se încarcă anteturile de fișiere în spațiul nealocat</a:t>
            </a:r>
          </a:p>
          <a:p>
            <a:pPr lvl="2" algn="l" rtl="0"/>
            <a:r>
              <a:rPr lang="ro" b="1" i="0" u="none" baseline="0"/>
              <a:t>Cuvânt cheie anter de fișier SCCA (la offset 4 la 4 baiți) </a:t>
            </a:r>
          </a:p>
          <a:p>
            <a:pPr lvl="2" algn="l" rtl="0"/>
            <a:r>
              <a:rPr lang="ro" b="1" i="0" u="none" baseline="0"/>
              <a:t>\?\x00\x00\x00\x53\x43\x43\x41 (? signifies wildcard)</a:t>
            </a:r>
          </a:p>
          <a:p>
            <a:pPr lvl="1" algn="l" rtl="0"/>
            <a:r>
              <a:rPr lang="ro" b="1" i="0" u="none" baseline="0"/>
              <a:t>Nu există niciun footer pentru fișierul Prefetch</a:t>
            </a:r>
          </a:p>
          <a:p>
            <a:pPr lvl="2" algn="l" rtl="0"/>
            <a:r>
              <a:rPr lang="ro" b="1" i="0" u="none" baseline="0"/>
              <a:t>Totuși puteți analiza fișierele Prefetch parțial recuperate</a:t>
            </a:r>
          </a:p>
          <a:p>
            <a:endParaRPr lang="ro" dirty="0"/>
          </a:p>
        </p:txBody>
      </p:sp>
      <p:sp>
        <p:nvSpPr>
          <p:cNvPr id="4" name="object 4"/>
          <p:cNvSpPr/>
          <p:nvPr/>
        </p:nvSpPr>
        <p:spPr>
          <a:xfrm>
            <a:off x="933450" y="4343400"/>
            <a:ext cx="7292213" cy="451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67000" y="4722619"/>
            <a:ext cx="274320" cy="457200"/>
          </a:xfrm>
          <a:prstGeom prst="up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90407" y="5196314"/>
            <a:ext cx="162750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 rtl="0">
              <a:lnSpc>
                <a:spcPct val="100000"/>
              </a:lnSpc>
            </a:pPr>
            <a:r>
              <a:rPr lang="ro" sz="1200" b="1" i="0" u="none" spc="-55" baseline="0">
                <a:latin typeface="Arial"/>
                <a:cs typeface="Arial"/>
              </a:rPr>
              <a:t>Byte </a:t>
            </a:r>
            <a:r>
              <a:rPr lang="ro" sz="1200" b="1" i="0" u="none" spc="-15" baseline="0">
                <a:latin typeface="Arial"/>
                <a:cs typeface="Arial"/>
              </a:rPr>
              <a:t>offset</a:t>
            </a:r>
            <a:r>
              <a:rPr lang="ro" sz="1200" b="1" i="0" u="none" spc="-400" baseline="0">
                <a:latin typeface="Arial"/>
                <a:cs typeface="Arial"/>
              </a:rPr>
              <a:t> </a:t>
            </a:r>
            <a:r>
              <a:rPr lang="ro" sz="1200" b="1" i="0" u="none" spc="-95" baseline="0">
                <a:latin typeface="Arial"/>
                <a:cs typeface="Arial"/>
              </a:rPr>
              <a:t>4</a:t>
            </a:r>
            <a:endParaRPr sz="1200" b="1" dirty="0">
              <a:latin typeface="Arial"/>
              <a:cs typeface="Arial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AE776B0-822D-497B-ADA0-FF4CE1DF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SSDs și Prefetch</a:t>
            </a:r>
            <a:r>
              <a:rPr lang="ro" b="0" i="0" u="none" baseline="0"/>
              <a:t>	</a:t>
            </a:r>
            <a:endParaRPr lang="ro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Dacă se stabilește că sistemul de operare se află pe o unitate SSD (SSD), atunci prefetching-ul va fi dezactivat automat</a:t>
            </a:r>
          </a:p>
        </p:txBody>
      </p:sp>
      <p:pic>
        <p:nvPicPr>
          <p:cNvPr id="5" name="Picture 4" descr="ssd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615" y="2524634"/>
            <a:ext cx="3372835" cy="28669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467100" y="5752293"/>
            <a:ext cx="2209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ro" sz="800" b="1" i="0" u="none" baseline="0">
                <a:latin typeface="Arial" panose="020B0604020202020204" pitchFamily="34" charset="0"/>
                <a:cs typeface="Arial" panose="020B0604020202020204" pitchFamily="34" charset="0"/>
              </a:rPr>
              <a:t>Imagine de pe diskdoctors.com.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0D6680-8159-4938-9762-C59DEDB9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988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SuperFetch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Începând cu Vista, Microsoft a introdus SuperFetch ca o completare la Prefetch</a:t>
            </a:r>
          </a:p>
          <a:p>
            <a:pPr algn="l" rtl="0"/>
            <a:r>
              <a:rPr lang="ro" b="1" i="0" u="none" baseline="0"/>
              <a:t>Scopul a fost de a încărca aplicațiile mai rapid</a:t>
            </a:r>
          </a:p>
          <a:p>
            <a:pPr algn="l" rtl="0"/>
            <a:r>
              <a:rPr lang="ro" b="1" i="0" u="none" baseline="0"/>
              <a:t>Analizează modelele de utilizare a aplicațiilor și preîncărcă conținutul în cache, pe baza datei, orei, etc.</a:t>
            </a:r>
          </a:p>
          <a:p>
            <a:pPr algn="l" rtl="0"/>
            <a:r>
              <a:rPr lang="ro" b="1" i="0" u="none" baseline="0"/>
              <a:t>Constă dintr-o serie de baze de date "Ag * .db" din folderul Prefetch</a:t>
            </a:r>
          </a:p>
          <a:p>
            <a:pPr algn="l" rtl="0"/>
            <a:r>
              <a:rPr lang="ro" b="1" i="0" u="none" baseline="0"/>
              <a:t>Stabilește dacă drive-ul este un SSD și va dezactiva funcțiile SuperFetch, ReadyBoot și ReadyBoost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F06DB98-5668-4B38-8185-4A685F1618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ro" b="1" i="0" u="sng" baseline="0"/>
              <a:t>ReadyBoost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 rtl="0"/>
            <a:r>
              <a:rPr lang="ro" b="0" i="0" u="none" baseline="0"/>
              <a:t>Permite cache-ul de memorie pentru dispozitive externe de stocare</a:t>
            </a:r>
          </a:p>
          <a:p>
            <a:pPr algn="l" rtl="0"/>
            <a:r>
              <a:rPr lang="ro" b="0" i="0" u="none" baseline="0"/>
              <a:t>Limita de 32 GB per fișier cache</a:t>
            </a:r>
          </a:p>
          <a:p>
            <a:pPr algn="l" rtl="0"/>
            <a:r>
              <a:rPr lang="ro" b="0" i="0" u="none" baseline="0"/>
              <a:t>Toate datele sunt criptate pe dispozitiv cu AES-128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D985B62-4E88-4787-948B-BEE014F9A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rtl="0"/>
            <a:r>
              <a:rPr lang="ro" b="1" i="0" u="sng" baseline="0"/>
              <a:t>ReadyBoot</a:t>
            </a:r>
            <a:endParaRPr lang="ro" u="sng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B86403-A370-49B4-8392-871EC76967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r" rtl="0"/>
            <a:r>
              <a:rPr lang="ro" b="0" i="0" u="none" baseline="0"/>
              <a:t>Creat pentru a accelera procesul de încărcare</a:t>
            </a:r>
          </a:p>
          <a:p>
            <a:pPr algn="r" rtl="0"/>
            <a:r>
              <a:rPr lang="ro" b="0" i="0" u="none" baseline="0"/>
              <a:t>Creează cache-ul fișierelor de boot pe disc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ReadyBoost și ReadyBoot</a:t>
            </a:r>
            <a:endParaRPr lang="ro" dirty="0"/>
          </a:p>
        </p:txBody>
      </p:sp>
      <p:sp>
        <p:nvSpPr>
          <p:cNvPr id="5" name="object 5"/>
          <p:cNvSpPr/>
          <p:nvPr/>
        </p:nvSpPr>
        <p:spPr>
          <a:xfrm>
            <a:off x="4574667" y="3352800"/>
            <a:ext cx="4103497" cy="2365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Rezumat</a:t>
            </a:r>
            <a:endParaRPr lang="ro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o" b="1" i="0" u="none" baseline="0" dirty="0"/>
              <a:t>Fișierele prefetch pot fi esențiale în vânătoarea de programe malware  </a:t>
            </a:r>
          </a:p>
          <a:p>
            <a:pPr algn="l" rtl="0"/>
            <a:r>
              <a:rPr lang="ro" dirty="0"/>
              <a:t>A</a:t>
            </a:r>
            <a:r>
              <a:rPr lang="ro" b="1" i="0" u="none" baseline="0" dirty="0"/>
              <a:t>cestea ne permit să vedem aplicațiile care au fost executate pe un sistem, împreună cu detalii importante, cum ar fi  mărcile de timp și numărul de executări</a:t>
            </a:r>
          </a:p>
          <a:p>
            <a:pPr algn="l" rtl="0"/>
            <a:r>
              <a:rPr lang="ro" b="1" i="0" u="none" baseline="0" dirty="0"/>
              <a:t>Poate exista pentru fișierele care nu mai sunt pe un sistem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415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rtl="0">
              <a:buNone/>
            </a:pPr>
            <a:endParaRPr lang="ro" sz="4800" dirty="0"/>
          </a:p>
          <a:p>
            <a:pPr marL="0" indent="0" algn="ctr" rtl="0">
              <a:buNone/>
            </a:pPr>
            <a:endParaRPr lang="ro" sz="4800" dirty="0"/>
          </a:p>
          <a:p>
            <a:pPr marL="0" indent="0" algn="ctr" rtl="0">
              <a:buNone/>
            </a:pPr>
            <a:r>
              <a:rPr lang="ro" sz="4800" b="1" i="0" u="none" baseline="0"/>
              <a:t>Laboratorul 5 – Analiza Prefetch</a:t>
            </a:r>
            <a:endParaRPr lang="ro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042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Analiza fișierului prefetch</a:t>
            </a:r>
            <a:endParaRPr lang="ro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4E08CB-D88F-42F1-9771-B1D4A462A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Fișiere create în timpul executării de boot și de aplicație, concepute pentru a accelera încărcarea aplicației</a:t>
            </a:r>
          </a:p>
          <a:p>
            <a:pPr algn="l" rtl="0"/>
            <a:r>
              <a:rPr lang="ro" b="1" i="0" u="none" baseline="0"/>
              <a:t>Conțin informații valoroase pentru analistul criminalistic</a:t>
            </a:r>
          </a:p>
          <a:p>
            <a:endParaRPr lang="ro" dirty="0"/>
          </a:p>
        </p:txBody>
      </p:sp>
      <p:sp>
        <p:nvSpPr>
          <p:cNvPr id="4" name="object 4"/>
          <p:cNvSpPr/>
          <p:nvPr/>
        </p:nvSpPr>
        <p:spPr>
          <a:xfrm>
            <a:off x="414338" y="2900363"/>
            <a:ext cx="8321294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9575" y="2895600"/>
            <a:ext cx="8331200" cy="2219325"/>
          </a:xfrm>
          <a:custGeom>
            <a:avLst/>
            <a:gdLst/>
            <a:ahLst/>
            <a:cxnLst/>
            <a:rect l="l" t="t" r="r" b="b"/>
            <a:pathLst>
              <a:path w="8331200" h="2219325">
                <a:moveTo>
                  <a:pt x="0" y="2219325"/>
                </a:moveTo>
                <a:lnTo>
                  <a:pt x="8330819" y="2219325"/>
                </a:lnTo>
                <a:lnTo>
                  <a:pt x="8330819" y="0"/>
                </a:lnTo>
                <a:lnTo>
                  <a:pt x="0" y="0"/>
                </a:lnTo>
                <a:lnTo>
                  <a:pt x="0" y="2219325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Metadatele fișierului prefetch</a:t>
            </a:r>
            <a:endParaRPr lang="ro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D75CA6-0F50-4E79-A7AE-1C9746652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Fișierele prefetch conțin:</a:t>
            </a:r>
          </a:p>
          <a:p>
            <a:pPr lvl="1" algn="l" rtl="0"/>
            <a:r>
              <a:rPr lang="ro" b="1" i="0" u="none" baseline="0"/>
              <a:t>Calea de execuție</a:t>
            </a:r>
          </a:p>
          <a:p>
            <a:pPr lvl="1" algn="l" rtl="0"/>
            <a:r>
              <a:rPr lang="ro" b="1" i="0" u="none" baseline="0"/>
              <a:t>Numărul de runde</a:t>
            </a:r>
          </a:p>
          <a:p>
            <a:pPr lvl="1" algn="l" rtl="0"/>
            <a:r>
              <a:rPr lang="ro" b="1" i="0" u="none" baseline="0"/>
              <a:t>Numărul de serie al volumului</a:t>
            </a:r>
          </a:p>
          <a:p>
            <a:pPr lvl="1" algn="l" rtl="0"/>
            <a:r>
              <a:rPr lang="ro" b="1" i="0" u="none" baseline="0"/>
              <a:t>Fișiere accesate în timpul executării aplicației</a:t>
            </a:r>
          </a:p>
          <a:p>
            <a:pPr lvl="1" algn="l" rtl="0"/>
            <a:r>
              <a:rPr lang="ro" b="1" i="0" u="none" baseline="0"/>
              <a:t>Timpul creării, care poate indica prima dată de rulare</a:t>
            </a:r>
          </a:p>
          <a:p>
            <a:pPr lvl="1" algn="l" rtl="0"/>
            <a:r>
              <a:rPr lang="ro" b="1" i="0" u="none" baseline="0"/>
              <a:t>Timpul ultimei derulări</a:t>
            </a:r>
          </a:p>
          <a:p>
            <a:endParaRPr lang="ro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1D60167-4931-47E6-BA6A-407CBD079E47}" type="slidenum">
              <a:rPr/>
              <a:pPr algn="r" rtl="0"/>
              <a:t>3</a:t>
            </a:fld>
            <a:endParaRPr lang="r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Analiza fișierului prefetch</a:t>
            </a:r>
            <a:endParaRPr lang="ro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3D8E795-7616-4E6C-82F5-E7940BA99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Fișierele Prefetch se păstrează în:</a:t>
            </a:r>
            <a:br>
              <a:rPr lang="ro"/>
            </a:br>
            <a:r>
              <a:rPr lang="ro" b="1" i="0" u="none" baseline="0">
                <a:solidFill>
                  <a:schemeClr val="accent6">
                    <a:lumMod val="75000"/>
                  </a:schemeClr>
                </a:solidFill>
              </a:rPr>
              <a:t>C:\WINDOWS\Prefetch</a:t>
            </a:r>
          </a:p>
          <a:p>
            <a:pPr algn="l" rtl="0"/>
            <a:r>
              <a:rPr lang="ro" b="1" i="0" u="none" baseline="0"/>
              <a:t>XP/Vista/7 rețin 128 Prefetch files</a:t>
            </a:r>
          </a:p>
          <a:p>
            <a:pPr algn="l" rtl="0"/>
            <a:r>
              <a:rPr lang="ro" b="1" i="0" u="none" baseline="0"/>
              <a:t>8+ reține 1024 fișiere Prefetch</a:t>
            </a:r>
          </a:p>
          <a:p>
            <a:pPr algn="l" rtl="0"/>
            <a:r>
              <a:rPr lang="ro" b="1" i="0" u="none" baseline="0"/>
              <a:t>Numele fișierelor prefetch este un hibrid dintre numele  fișierului și al hash-ului căii de execuție, inclusiv argumentele liniei de comandă pentru DLL-uri și se termină cu .pf</a:t>
            </a:r>
          </a:p>
          <a:p>
            <a:pPr lvl="1" algn="l" rtl="0"/>
            <a:r>
              <a:rPr lang="ro" b="1" i="0" u="none" baseline="0"/>
              <a:t>(exename)-(hash_.pf</a:t>
            </a:r>
          </a:p>
          <a:p>
            <a:pPr lvl="1" algn="l" rtl="0"/>
            <a:r>
              <a:rPr lang="ro" b="1" i="0" u="none" baseline="0"/>
              <a:t>NC.EXE-06264562.pf</a:t>
            </a:r>
          </a:p>
          <a:p>
            <a:endParaRPr lang="ro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1D60167-4931-47E6-BA6A-407CBD079E47}" type="slidenum">
              <a:rPr/>
              <a:pPr algn="r" rtl="0"/>
              <a:t>4</a:t>
            </a:fld>
            <a:endParaRPr lang="ro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Analiza fișierului prefetch</a:t>
            </a:r>
            <a:endParaRPr lang="ro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4BC572-9FDD-4F56-95F6-4065550E6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Există trei tipuri de fișiere prefetch:</a:t>
            </a:r>
          </a:p>
          <a:p>
            <a:pPr lvl="1" algn="l" rtl="0"/>
            <a:r>
              <a:rPr lang="ro" b="1" i="0" u="none" baseline="0"/>
              <a:t>Boot trace</a:t>
            </a:r>
          </a:p>
          <a:p>
            <a:pPr lvl="2" algn="l" rtl="0"/>
            <a:r>
              <a:rPr lang="ro" b="1" i="0" u="none" baseline="0"/>
              <a:t>Folosite la pornirea sistemului</a:t>
            </a:r>
          </a:p>
          <a:p>
            <a:pPr lvl="3" algn="l" rtl="0"/>
            <a:r>
              <a:rPr lang="ro" b="1" i="0" u="none" baseline="0"/>
              <a:t>NTOSBOOT-BOODFAAD.pf</a:t>
            </a:r>
          </a:p>
          <a:p>
            <a:pPr lvl="1" algn="l" rtl="0"/>
            <a:r>
              <a:rPr lang="ro" b="1" i="0" u="none" baseline="0"/>
              <a:t>Aplicație</a:t>
            </a:r>
          </a:p>
          <a:p>
            <a:pPr lvl="2" algn="l" rtl="0"/>
            <a:r>
              <a:rPr lang="ro" b="1" i="0" u="none" baseline="0"/>
              <a:t>Windows &amp; alte programe</a:t>
            </a:r>
          </a:p>
          <a:p>
            <a:pPr lvl="3" algn="l" rtl="0"/>
            <a:r>
              <a:rPr lang="ro" b="1" i="0" u="none" baseline="0"/>
              <a:t>Notepad, Microsoft Word, malware</a:t>
            </a:r>
          </a:p>
          <a:p>
            <a:pPr lvl="1" algn="l" rtl="0"/>
            <a:r>
              <a:rPr lang="ro" b="1" i="0" u="none" baseline="0"/>
              <a:t>Aplicație Hosting</a:t>
            </a:r>
          </a:p>
          <a:p>
            <a:pPr lvl="2" algn="l" rtl="0"/>
            <a:r>
              <a:rPr lang="ro" b="1" i="0" u="none" baseline="0"/>
              <a:t>Fișiere folosite pentru pornirea altor procese</a:t>
            </a:r>
          </a:p>
          <a:p>
            <a:pPr lvl="3" algn="l" rtl="0"/>
            <a:r>
              <a:rPr lang="ro" b="1" i="0" u="none" baseline="0"/>
              <a:t>RUNDLL32.exe</a:t>
            </a:r>
          </a:p>
          <a:p>
            <a:pPr lvl="3" algn="l" rtl="0"/>
            <a:r>
              <a:rPr lang="ro" b="1" i="0" u="none" baseline="0"/>
              <a:t>DLLHOST.exe</a:t>
            </a:r>
          </a:p>
          <a:p>
            <a:pPr lvl="3" algn="l" rtl="0"/>
            <a:r>
              <a:rPr lang="ro" b="1" i="0" u="none" baseline="0"/>
              <a:t>MMC.exe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1D60167-4931-47E6-BA6A-407CBD079E47}" type="slidenum">
              <a:rPr/>
              <a:pPr algn="r" rtl="0"/>
              <a:t>5</a:t>
            </a:fld>
            <a:endParaRPr lang="ro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Analiza fișierului prefetch</a:t>
            </a:r>
            <a:endParaRPr lang="ro" dirty="0"/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84630941-9CF6-4C2F-A4ED-28D072677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ro" b="1" i="0" u="none" baseline="0"/>
              <a:t>Prefetching-ul este controlat de o cheie de registru:</a:t>
            </a:r>
          </a:p>
          <a:p>
            <a:pPr marL="228600" lvl="1" indent="0" algn="l" rtl="0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ro" b="1" i="0" u="none" baseline="0">
                <a:solidFill>
                  <a:schemeClr val="accent6">
                    <a:lumMod val="75000"/>
                  </a:schemeClr>
                </a:solidFill>
              </a:rPr>
              <a:t>- HKEY_LOCAL_MACHINE\SYSTEM\CurrentControlSet\Control\Session Manager\Memory Management\PrefetchParameters</a:t>
            </a:r>
            <a:endParaRPr lang="ro" dirty="0">
              <a:solidFill>
                <a:schemeClr val="accent6">
                  <a:lumMod val="75000"/>
                </a:schemeClr>
              </a:solidFill>
            </a:endParaRPr>
          </a:p>
          <a:p>
            <a:pPr algn="l" rtl="0"/>
            <a:r>
              <a:rPr lang="ro" b="1" i="0" u="none" baseline="0"/>
              <a:t>Tipul de prefetching se conține în valoarea EnablePrefetcher</a:t>
            </a:r>
            <a:endParaRPr lang="ro" dirty="0"/>
          </a:p>
          <a:p>
            <a:pPr lvl="1" algn="l" rtl="0"/>
            <a:r>
              <a:rPr lang="ro" b="1" i="0" u="none" baseline="0"/>
              <a:t>0: Prefetching-ul este dezactivat</a:t>
            </a:r>
          </a:p>
          <a:p>
            <a:pPr lvl="1" algn="l" rtl="0"/>
            <a:r>
              <a:rPr lang="ro" b="1" i="0" u="none" baseline="0"/>
              <a:t>1: Prefetching-ul aplicației este pornit</a:t>
            </a:r>
          </a:p>
          <a:p>
            <a:pPr lvl="1" algn="l" rtl="0"/>
            <a:r>
              <a:rPr lang="ro" b="1" i="0" u="none" baseline="0"/>
              <a:t>2: Prefetching-ul de boot este activat</a:t>
            </a:r>
          </a:p>
          <a:p>
            <a:pPr lvl="1" algn="l" rtl="0"/>
            <a:r>
              <a:rPr lang="ro" b="1" i="0" u="none" baseline="0"/>
              <a:t>3: Atât prefetching-ul aplicației cât și cel de boot sunt activate</a:t>
            </a:r>
          </a:p>
          <a:p>
            <a:pPr algn="l" rtl="0"/>
            <a:r>
              <a:rPr lang="ro" b="1" i="0" u="none" baseline="0"/>
              <a:t>În Windows XP, prefetching-ul aplicației și prefetching-ul de boot sunt pornite implicity default</a:t>
            </a:r>
          </a:p>
          <a:p>
            <a:pPr algn="l" rtl="0"/>
            <a:r>
              <a:rPr lang="ro" b="1" i="0" u="none" baseline="0"/>
              <a:t>Prefetching-ul în Windows Server 2003/2008 este pornit implicit</a:t>
            </a:r>
            <a:endParaRPr lang="ro" dirty="0"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1D60167-4931-47E6-BA6A-407CBD079E47}" type="slidenum">
              <a:rPr/>
              <a:pPr algn="r" rtl="0"/>
              <a:t>6</a:t>
            </a:fld>
            <a:endParaRPr lang="ro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Valoarea fișierelor prefetch</a:t>
            </a:r>
            <a:endParaRPr lang="r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7D4459-AD4A-4751-9849-19C9527AA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De ce ne preocupă fișierele Prefetch?</a:t>
            </a:r>
          </a:p>
          <a:p>
            <a:pPr lvl="1" algn="l" rtl="0"/>
            <a:r>
              <a:rPr lang="ro" b="1" i="0" u="none" baseline="0"/>
              <a:t>Pot păstra date despre malware executat pe un sistem</a:t>
            </a:r>
          </a:p>
          <a:p>
            <a:pPr lvl="1" algn="l" rtl="0"/>
            <a:r>
              <a:rPr lang="ro" b="1" i="0" u="none" baseline="0"/>
              <a:t>Pot afișa fișiere executate din medii detașabile</a:t>
            </a:r>
          </a:p>
          <a:p>
            <a:pPr lvl="1" algn="l" rtl="0"/>
            <a:r>
              <a:rPr lang="ro" b="1" i="0" u="none" baseline="0"/>
              <a:t>Ajută în analiza temporară a unui drive</a:t>
            </a:r>
          </a:p>
          <a:p>
            <a:pPr lvl="1" algn="l" rtl="0"/>
            <a:r>
              <a:rPr lang="ro" b="1" i="0" u="none" baseline="0"/>
              <a:t>Afișează potențiale fișiere de exfiltrație, deoarece toate fișierele accesate în primele zece secunde după execuție sunt înregistrate în fișierul Prefetch</a:t>
            </a:r>
          </a:p>
          <a:p>
            <a:pPr lvl="1" algn="l" rtl="0"/>
            <a:r>
              <a:rPr lang="ro" b="1" i="0" u="none" baseline="0"/>
              <a:t>Afișează de câte ori a fost executat un executabil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1D60167-4931-47E6-BA6A-407CBD079E47}" type="slidenum">
              <a:rPr/>
              <a:pPr algn="r" rtl="0"/>
              <a:t>7</a:t>
            </a:fld>
            <a:endParaRPr lang="ro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4825" y="1905000"/>
            <a:ext cx="8136890" cy="3175000"/>
          </a:xfrm>
          <a:custGeom>
            <a:avLst/>
            <a:gdLst/>
            <a:ahLst/>
            <a:cxnLst/>
            <a:rect l="l" t="t" r="r" b="b"/>
            <a:pathLst>
              <a:path w="8136890" h="3175000">
                <a:moveTo>
                  <a:pt x="7928952" y="0"/>
                </a:moveTo>
                <a:lnTo>
                  <a:pt x="207454" y="0"/>
                </a:lnTo>
                <a:lnTo>
                  <a:pt x="159889" y="5476"/>
                </a:lnTo>
                <a:lnTo>
                  <a:pt x="116224" y="21076"/>
                </a:lnTo>
                <a:lnTo>
                  <a:pt x="77705" y="45556"/>
                </a:lnTo>
                <a:lnTo>
                  <a:pt x="45577" y="77672"/>
                </a:lnTo>
                <a:lnTo>
                  <a:pt x="21087" y="116179"/>
                </a:lnTo>
                <a:lnTo>
                  <a:pt x="5479" y="159833"/>
                </a:lnTo>
                <a:lnTo>
                  <a:pt x="0" y="207390"/>
                </a:lnTo>
                <a:lnTo>
                  <a:pt x="0" y="2967507"/>
                </a:lnTo>
                <a:lnTo>
                  <a:pt x="5479" y="3015072"/>
                </a:lnTo>
                <a:lnTo>
                  <a:pt x="21087" y="3058737"/>
                </a:lnTo>
                <a:lnTo>
                  <a:pt x="45577" y="3097256"/>
                </a:lnTo>
                <a:lnTo>
                  <a:pt x="77705" y="3129384"/>
                </a:lnTo>
                <a:lnTo>
                  <a:pt x="116224" y="3153874"/>
                </a:lnTo>
                <a:lnTo>
                  <a:pt x="159889" y="3169482"/>
                </a:lnTo>
                <a:lnTo>
                  <a:pt x="207454" y="3174961"/>
                </a:lnTo>
                <a:lnTo>
                  <a:pt x="7928952" y="3174961"/>
                </a:lnTo>
                <a:lnTo>
                  <a:pt x="7976557" y="3169482"/>
                </a:lnTo>
                <a:lnTo>
                  <a:pt x="8020245" y="3153874"/>
                </a:lnTo>
                <a:lnTo>
                  <a:pt x="8058775" y="3129384"/>
                </a:lnTo>
                <a:lnTo>
                  <a:pt x="8090904" y="3097256"/>
                </a:lnTo>
                <a:lnTo>
                  <a:pt x="8115391" y="3058737"/>
                </a:lnTo>
                <a:lnTo>
                  <a:pt x="8130993" y="3015072"/>
                </a:lnTo>
                <a:lnTo>
                  <a:pt x="8136470" y="2967507"/>
                </a:lnTo>
                <a:lnTo>
                  <a:pt x="8136470" y="207390"/>
                </a:lnTo>
                <a:lnTo>
                  <a:pt x="8130993" y="159833"/>
                </a:lnTo>
                <a:lnTo>
                  <a:pt x="8115391" y="116179"/>
                </a:lnTo>
                <a:lnTo>
                  <a:pt x="8090904" y="77672"/>
                </a:lnTo>
                <a:lnTo>
                  <a:pt x="8058775" y="45556"/>
                </a:lnTo>
                <a:lnTo>
                  <a:pt x="8020245" y="21076"/>
                </a:lnTo>
                <a:lnTo>
                  <a:pt x="7976557" y="5476"/>
                </a:lnTo>
                <a:lnTo>
                  <a:pt x="7928952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4825" y="1905000"/>
            <a:ext cx="8136890" cy="3175000"/>
          </a:xfrm>
          <a:custGeom>
            <a:avLst/>
            <a:gdLst/>
            <a:ahLst/>
            <a:cxnLst/>
            <a:rect l="l" t="t" r="r" b="b"/>
            <a:pathLst>
              <a:path w="8136890" h="3175000">
                <a:moveTo>
                  <a:pt x="0" y="207390"/>
                </a:moveTo>
                <a:lnTo>
                  <a:pt x="5479" y="159833"/>
                </a:lnTo>
                <a:lnTo>
                  <a:pt x="21087" y="116179"/>
                </a:lnTo>
                <a:lnTo>
                  <a:pt x="45577" y="77672"/>
                </a:lnTo>
                <a:lnTo>
                  <a:pt x="77705" y="45556"/>
                </a:lnTo>
                <a:lnTo>
                  <a:pt x="116224" y="21076"/>
                </a:lnTo>
                <a:lnTo>
                  <a:pt x="159889" y="5476"/>
                </a:lnTo>
                <a:lnTo>
                  <a:pt x="207454" y="0"/>
                </a:lnTo>
                <a:lnTo>
                  <a:pt x="7928952" y="0"/>
                </a:lnTo>
                <a:lnTo>
                  <a:pt x="7976557" y="5476"/>
                </a:lnTo>
                <a:lnTo>
                  <a:pt x="8020245" y="21076"/>
                </a:lnTo>
                <a:lnTo>
                  <a:pt x="8058775" y="45556"/>
                </a:lnTo>
                <a:lnTo>
                  <a:pt x="8090904" y="77672"/>
                </a:lnTo>
                <a:lnTo>
                  <a:pt x="8115391" y="116179"/>
                </a:lnTo>
                <a:lnTo>
                  <a:pt x="8130993" y="159833"/>
                </a:lnTo>
                <a:lnTo>
                  <a:pt x="8136470" y="207390"/>
                </a:lnTo>
                <a:lnTo>
                  <a:pt x="8136470" y="2967507"/>
                </a:lnTo>
                <a:lnTo>
                  <a:pt x="8130993" y="3015072"/>
                </a:lnTo>
                <a:lnTo>
                  <a:pt x="8115391" y="3058737"/>
                </a:lnTo>
                <a:lnTo>
                  <a:pt x="8090904" y="3097256"/>
                </a:lnTo>
                <a:lnTo>
                  <a:pt x="8058775" y="3129384"/>
                </a:lnTo>
                <a:lnTo>
                  <a:pt x="8020245" y="3153874"/>
                </a:lnTo>
                <a:lnTo>
                  <a:pt x="7976557" y="3169482"/>
                </a:lnTo>
                <a:lnTo>
                  <a:pt x="7928952" y="3174961"/>
                </a:lnTo>
                <a:lnTo>
                  <a:pt x="207454" y="3174961"/>
                </a:lnTo>
                <a:lnTo>
                  <a:pt x="159889" y="3169482"/>
                </a:lnTo>
                <a:lnTo>
                  <a:pt x="116224" y="3153874"/>
                </a:lnTo>
                <a:lnTo>
                  <a:pt x="77705" y="3129384"/>
                </a:lnTo>
                <a:lnTo>
                  <a:pt x="45577" y="3097256"/>
                </a:lnTo>
                <a:lnTo>
                  <a:pt x="21087" y="3058737"/>
                </a:lnTo>
                <a:lnTo>
                  <a:pt x="5479" y="3015072"/>
                </a:lnTo>
                <a:lnTo>
                  <a:pt x="0" y="2967507"/>
                </a:lnTo>
                <a:lnTo>
                  <a:pt x="0" y="207390"/>
                </a:lnTo>
                <a:close/>
              </a:path>
            </a:pathLst>
          </a:custGeom>
          <a:ln w="19050">
            <a:solidFill>
              <a:srgbClr val="5C9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4624" y="2101241"/>
            <a:ext cx="7797292" cy="2802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Analiza fișierului prefetch</a:t>
            </a:r>
            <a:endParaRPr lang="ro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4CBA402-37B2-4600-8C83-FD2431CA1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Înregistrarea de mai jos arată programele executate de pe un dispozitiv USB</a:t>
            </a:r>
            <a:endParaRPr lang="ro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1D60167-4931-47E6-BA6A-407CBD079E47}" type="slidenum">
              <a:rPr/>
              <a:pPr algn="r" rtl="0"/>
              <a:t>8</a:t>
            </a:fld>
            <a:endParaRPr lang="ro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Analiza fișierului prefetch</a:t>
            </a:r>
            <a:endParaRPr lang="r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557C70-6C9E-448B-ACD0-785496B76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Instrumente utilizate pentru a analiza fișierele Prefetch</a:t>
            </a:r>
          </a:p>
          <a:p>
            <a:pPr lvl="1" algn="l" rtl="0"/>
            <a:r>
              <a:rPr lang="ro" b="1" i="0" u="none" baseline="0"/>
              <a:t>PECmd.exe (Eric Zimmerman)</a:t>
            </a:r>
          </a:p>
          <a:p>
            <a:pPr lvl="1" algn="l" rtl="0"/>
            <a:r>
              <a:rPr lang="ro" b="1" i="0" u="none" baseline="0"/>
              <a:t>WinPrefetchView (NirSoft)</a:t>
            </a:r>
          </a:p>
          <a:p>
            <a:pPr lvl="1" algn="l" rtl="0"/>
            <a:r>
              <a:rPr lang="ro" b="1" i="0" u="none" baseline="0"/>
              <a:t>Windows File Analyzer (WFA)</a:t>
            </a:r>
          </a:p>
          <a:p>
            <a:endParaRPr lang="ro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1D60167-4931-47E6-BA6A-407CBD079E47}" type="slidenum">
              <a:rPr/>
              <a:pPr algn="r" rtl="0"/>
              <a:t>9</a:t>
            </a:fld>
            <a:endParaRPr lang="ro" dirty="0"/>
          </a:p>
        </p:txBody>
      </p:sp>
      <p:sp>
        <p:nvSpPr>
          <p:cNvPr id="4" name="object 4"/>
          <p:cNvSpPr/>
          <p:nvPr/>
        </p:nvSpPr>
        <p:spPr>
          <a:xfrm>
            <a:off x="238125" y="3048000"/>
            <a:ext cx="8686165" cy="259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yber Template" id="{5C2D4547-837A-4312-A2A8-24D118BD6B42}" vid="{9B5E5E79-F7F1-463E-8E33-991E97B355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667</Words>
  <Application>Microsoft Office PowerPoint</Application>
  <PresentationFormat>On-screen Show (4:3)</PresentationFormat>
  <Paragraphs>103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Arial Unicode MS</vt:lpstr>
      <vt:lpstr>Calibri</vt:lpstr>
      <vt:lpstr>Theme1</vt:lpstr>
      <vt:lpstr>Analiza fișierelor prefetch/superfetch</vt:lpstr>
      <vt:lpstr>Analiza fișierului prefetch</vt:lpstr>
      <vt:lpstr>Metadatele fișierului prefetch</vt:lpstr>
      <vt:lpstr>Analiza fișierului prefetch</vt:lpstr>
      <vt:lpstr>Analiza fișierului prefetch</vt:lpstr>
      <vt:lpstr>Analiza fișierului prefetch</vt:lpstr>
      <vt:lpstr>Valoarea fișierelor prefetch</vt:lpstr>
      <vt:lpstr>Analiza fișierului prefetch</vt:lpstr>
      <vt:lpstr>Analiza fișierului prefetch</vt:lpstr>
      <vt:lpstr>Analiza fișierului prefetch</vt:lpstr>
      <vt:lpstr>SSDs și Prefetch </vt:lpstr>
      <vt:lpstr>SuperFetch</vt:lpstr>
      <vt:lpstr>ReadyBoost și ReadyBoot</vt:lpstr>
      <vt:lpstr>Rezumat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Prefetch / Superfetch Analysis</dc:title>
  <dc:creator>Paul</dc:creator>
  <cp:lastModifiedBy>Mircea</cp:lastModifiedBy>
  <cp:revision>23</cp:revision>
  <dcterms:created xsi:type="dcterms:W3CDTF">2017-01-25T15:41:08Z</dcterms:created>
  <dcterms:modified xsi:type="dcterms:W3CDTF">2021-01-19T21:48:41Z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2014-11-05T00:00:00Z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2017-01-25T00:00:00Z</vt:filetime>
  </property>
</Properties>
</file>