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0CC42-3050-4930-B9F8-AC0A6409EC4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A95E-197D-4128-8F22-973636928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324AA95E-197D-4128-8F22-973636928AFE}" type="slidenum">
              <a:rPr/>
              <a:pPr algn="l" rtl="0"/>
              <a:t>2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35705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5199"/>
            <a:ext cx="8229600" cy="1447800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0A406E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229600" cy="116204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n w="12700">
                  <a:solidFill>
                    <a:srgbClr val="0A406E"/>
                  </a:solidFill>
                </a:ln>
                <a:solidFill>
                  <a:srgbClr val="EAEAEA"/>
                </a:solidFill>
                <a:effectLst>
                  <a:outerShdw blurRad="25400" dist="25400" dir="2700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latin typeface="Arial Black" panose="020B0A04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C5BBB-AEE0-4BA0-AD55-A7D98479410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DC4D1-29E4-47D4-B2F5-C9E509FFD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2857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AFC55-6F5A-4CA2-829C-9084224034E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19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A9101-E326-4582-9A4E-42F58B0D6B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1/20/2021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36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15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009" y="320286"/>
            <a:ext cx="5968845" cy="457200"/>
          </a:xfrm>
          <a:prstGeom prst="rect">
            <a:avLst/>
          </a:prstGeom>
        </p:spPr>
        <p:txBody>
          <a:bodyPr vert="horz" lIns="0" tIns="91440" rIns="0" bIns="9144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455"/>
            <a:ext cx="82296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786BEB-F9D4-4A44-8F30-CA7C28BD6557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42187"/>
            <a:ext cx="30861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2187"/>
            <a:ext cx="2057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1A4C1-1F66-42BA-B70C-1476E5536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920009" y="26212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920009" y="777486"/>
            <a:ext cx="5968845" cy="45720"/>
          </a:xfrm>
          <a:prstGeom prst="rect">
            <a:avLst/>
          </a:pr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60000">
                <a:schemeClr val="tx2">
                  <a:lumMod val="60000"/>
                  <a:lumOff val="40000"/>
                </a:schemeClr>
              </a:gs>
              <a:gs pos="100000">
                <a:srgbClr val="082040"/>
              </a:gs>
            </a:gsLst>
            <a:lin ang="0" scaled="1"/>
          </a:gra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>
            <a:off x="0" y="6002136"/>
            <a:ext cx="9144000" cy="1047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" y="1374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2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bg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1688" indent="-17303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–"/>
        <a:defRPr sz="1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9963" indent="-168275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1" kern="1200">
          <a:solidFill>
            <a:srgbClr val="082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ro" b="1" i="0" u="none" baseline="0" dirty="0"/>
              <a:t>Analiza jurnalului</a:t>
            </a:r>
          </a:p>
        </p:txBody>
      </p:sp>
    </p:spTree>
    <p:extLst>
      <p:ext uri="{BB962C8B-B14F-4D97-AF65-F5344CB8AC3E}">
        <p14:creationId xmlns:p14="http://schemas.microsoft.com/office/powerpoint/2010/main" val="279014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Fișierele de jurnal Cisco PIX/ASA</a:t>
            </a:r>
            <a:endParaRPr lang="ro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Cisco firewalls folosesc un format variabil pentru înregistrarea evenimentelor</a:t>
            </a:r>
          </a:p>
          <a:p>
            <a:pPr lvl="1" algn="l" rtl="0"/>
            <a:r>
              <a:rPr lang="ro" b="1" i="0" u="none" baseline="0"/>
              <a:t>Formatul include</a:t>
            </a:r>
          </a:p>
          <a:p>
            <a:pPr lvl="2" algn="l" rtl="0"/>
            <a:r>
              <a:rPr lang="ro" b="1" i="0" u="none" baseline="0"/>
              <a:t>Data, ID eveniment, text de eveniment, sursă IP și port, IP destinație și port</a:t>
            </a:r>
          </a:p>
          <a:p>
            <a:pPr lvl="1" algn="l" rtl="0"/>
            <a:r>
              <a:rPr lang="ro" b="1" i="0" u="none" baseline="0"/>
              <a:t>ID-ul eveniment este un câmp de lungime variabilă</a:t>
            </a:r>
          </a:p>
          <a:p>
            <a:pPr lvl="1" algn="l" rtl="0"/>
            <a:r>
              <a:rPr lang="ro" b="1" i="0" u="none" baseline="0"/>
              <a:t>În funcție de ID-ul evenimentului; se poate include un câmp suplimentar</a:t>
            </a:r>
          </a:p>
          <a:p>
            <a:pPr algn="l" rtl="0"/>
            <a:r>
              <a:rPr lang="ro" b="1" i="0" u="none" baseline="0"/>
              <a:t>Căutările simple de caractere sunt eficiente; totuși, lungimea și câmpurile diferite ale evenimentului necesită expresii regulate mai complicate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Fișierele de jurnal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09AB1-60A8-4406-AC13-27C81C68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Jurnalul aplicației</a:t>
            </a:r>
          </a:p>
          <a:p>
            <a:pPr lvl="1" algn="l" rtl="0"/>
            <a:r>
              <a:rPr lang="ro" b="1" i="0" u="none" baseline="0"/>
              <a:t>Server web</a:t>
            </a:r>
          </a:p>
          <a:p>
            <a:pPr lvl="1" algn="l" rtl="0"/>
            <a:r>
              <a:rPr lang="ro" b="1" i="0" u="none" baseline="0"/>
              <a:t>SQL</a:t>
            </a:r>
          </a:p>
          <a:p>
            <a:pPr lvl="1" algn="l" rtl="0"/>
            <a:r>
              <a:rPr lang="ro" b="1" i="0" u="none" baseline="0"/>
              <a:t>Jurnalul de chat</a:t>
            </a:r>
          </a:p>
          <a:p>
            <a:pPr algn="l" rtl="0"/>
            <a:r>
              <a:rPr lang="ro" b="1" i="0" u="none" baseline="0"/>
              <a:t>Jurnalul infrastructurii de rețea</a:t>
            </a:r>
          </a:p>
          <a:p>
            <a:pPr lvl="1" algn="l" rtl="0"/>
            <a:r>
              <a:rPr lang="ro" b="1" i="0" u="none" baseline="0"/>
              <a:t>Firewall/IDS</a:t>
            </a:r>
          </a:p>
          <a:p>
            <a:pPr lvl="1" algn="l" rtl="0"/>
            <a:r>
              <a:rPr lang="ro" b="1" i="0" u="none" baseline="0"/>
              <a:t>NetFlow</a:t>
            </a:r>
            <a:endParaRPr lang="ro" dirty="0"/>
          </a:p>
          <a:p>
            <a:pPr lvl="1" algn="l" rtl="0"/>
            <a:r>
              <a:rPr lang="ro" b="1" i="0" u="none" baseline="0"/>
              <a:t>Packet data</a:t>
            </a:r>
          </a:p>
          <a:p>
            <a:pPr lvl="1" algn="l" rtl="0"/>
            <a:r>
              <a:rPr lang="ro" b="1" i="0" u="none" baseline="0"/>
              <a:t>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Prezentarea generală a analizei jurnalului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EC7F-6E1C-4AD8-9EA3-E44B5B17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Revizuirea jurnalelor de aplicații sau hardware pentru a determina starea acestora</a:t>
            </a:r>
          </a:p>
          <a:p>
            <a:pPr algn="l" rtl="0"/>
            <a:r>
              <a:rPr lang="ro" b="1" i="0" u="none" baseline="0"/>
              <a:t>Analiza în timp real a jurnalelor este efectuată de personal dedicat</a:t>
            </a:r>
          </a:p>
          <a:p>
            <a:pPr algn="l" rtl="0"/>
            <a:r>
              <a:rPr lang="ro" b="1" i="0" u="none" baseline="0"/>
              <a:t>Analiza jurnalului în majoritatea rețelelor de întreprinderi oferă indicatorul inițial de compromis</a:t>
            </a:r>
          </a:p>
          <a:p>
            <a:pPr lvl="1" algn="l" rtl="0"/>
            <a:r>
              <a:rPr lang="ro" b="1" i="0" u="none" baseline="0"/>
              <a:t>Printr-un singur eveniment semnificativ (alertă AV)</a:t>
            </a:r>
          </a:p>
          <a:p>
            <a:pPr lvl="1" algn="l" rtl="0"/>
            <a:r>
              <a:rPr lang="ro" b="1" i="0" u="none" baseline="0"/>
              <a:t>Pron corelarea fișierului de jurnal</a:t>
            </a:r>
          </a:p>
          <a:p>
            <a:pPr algn="l" rtl="0"/>
            <a:r>
              <a:rPr lang="ro" b="1" i="0" u="none" baseline="0"/>
              <a:t>Rețelele tipice ale întreprinderilor utilizează consolidarea jurnalului și corelarea pentru a asigura conștientizarea situației în rețea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CA285D-AC0F-4E73-81BE-0E868A64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09" y="320286"/>
            <a:ext cx="6852391" cy="457200"/>
          </a:xfrm>
        </p:spPr>
        <p:txBody>
          <a:bodyPr/>
          <a:lstStyle/>
          <a:p>
            <a:pPr algn="l" rtl="0"/>
            <a:r>
              <a:rPr lang="ro" b="1" i="0" u="none" baseline="0"/>
              <a:t>Configurarea tipică de înregistrare a întreprinderilor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017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5334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o" b="0" i="0" u="none" baseline="0"/>
              <a:t>Sistem de informații despre securitate și management eveinimente</a:t>
            </a:r>
            <a:endParaRPr lang="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 de jurnal consolidate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2A6B4-BBCE-435D-AB96-66092F2B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Syslog</a:t>
            </a:r>
          </a:p>
          <a:p>
            <a:pPr lvl="1" algn="l" rtl="0"/>
            <a:r>
              <a:rPr lang="ro" b="1" i="0" u="none" baseline="0"/>
              <a:t>Protocolul de rețea utilizat pentru transmiterea fișierelor de jurnal la un server centralizat dintr-o varietate de dispozitive</a:t>
            </a:r>
          </a:p>
          <a:p>
            <a:pPr lvl="1" algn="l" rtl="0"/>
            <a:r>
              <a:rPr lang="ro" b="1" i="0" u="none" baseline="0"/>
              <a:t>Formatul de înregistrare simplificat care include severitatea mesajului, data/ora și o categorie (facilitate) definită de utilizator,</a:t>
            </a:r>
          </a:p>
          <a:p>
            <a:pPr lvl="1" algn="l" rtl="0"/>
            <a:r>
              <a:rPr lang="ro" b="1" i="0" u="none" baseline="0"/>
              <a:t>Căutarea și stocarea simplă</a:t>
            </a:r>
          </a:p>
          <a:p>
            <a:pPr algn="l" rtl="0"/>
            <a:r>
              <a:rPr lang="ro" b="1" i="0" u="none" baseline="0"/>
              <a:t>Format syslog</a:t>
            </a:r>
          </a:p>
          <a:p>
            <a:pPr lvl="1" algn="l" rtl="0"/>
            <a:r>
              <a:rPr lang="ro" b="1" i="0" u="none" baseline="0"/>
              <a:t>Data, Adresa IP, Data apariției, ID-ul mesajului, Text</a:t>
            </a:r>
          </a:p>
          <a:p>
            <a:pPr lvl="2" algn="l" rtl="0"/>
            <a:r>
              <a:rPr lang="ro" b="1" i="0" u="none" baseline="0"/>
              <a:t>Prima dată este data la care evenimentul a fost recepționat de dispozitivul syslog</a:t>
            </a:r>
          </a:p>
          <a:p>
            <a:pPr lvl="2" algn="l" rtl="0"/>
            <a:r>
              <a:rPr lang="ro" b="1" i="0" u="none" baseline="0"/>
              <a:t>A doua dată este marcajul temporal al evenimentulu</a:t>
            </a:r>
          </a:p>
          <a:p>
            <a:pPr lvl="2" algn="l" rtl="0"/>
            <a:r>
              <a:rPr lang="ro" b="1" i="0" u="none" baseline="0"/>
              <a:t>ID-ul mesajului este un câmp extras</a:t>
            </a:r>
          </a:p>
          <a:p>
            <a:pPr lvl="2" algn="l" rtl="0"/>
            <a:r>
              <a:rPr lang="ro" b="1" i="0" u="none" baseline="0"/>
              <a:t>Textul este textul evenimentului de pe dispozitiv sau de pe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Fișiere log corelate</a:t>
            </a:r>
            <a:endParaRPr lang="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FAF0B-9678-4A24-BEBB-B830FC05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Sistem de informații despre securitate și management eveinimente (SIEM)</a:t>
            </a:r>
          </a:p>
          <a:p>
            <a:pPr lvl="1" algn="l" rtl="0"/>
            <a:r>
              <a:rPr lang="ro" b="1" i="0" u="none" baseline="0"/>
              <a:t>Sistem centralizat de corelare a jurnalelor și evenimentelor utilizat pentru a colecta și analiza hardware și software de securitate (evenimente antivirus, firewall, IDS și syslog)</a:t>
            </a:r>
          </a:p>
          <a:p>
            <a:pPr lvl="1" algn="l" rtl="0"/>
            <a:r>
              <a:rPr lang="ro" b="1" i="0" u="none" baseline="0"/>
              <a:t>Date de eveniment normalizate care agregă evenimentele în evenimente și priorități definite de utilizator</a:t>
            </a:r>
          </a:p>
          <a:p>
            <a:pPr lvl="2" algn="l" rtl="0"/>
            <a:r>
              <a:rPr lang="ro" b="1" i="0" u="none" baseline="0"/>
              <a:t>Nu există eveniment predefinit sau format de jurnal</a:t>
            </a:r>
          </a:p>
          <a:p>
            <a:pPr lvl="1" algn="l" rtl="0"/>
            <a:r>
              <a:rPr lang="ro" b="1" i="0" u="none" baseline="0"/>
              <a:t>Capacități extensive de stocare și interogare (bază de date)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Log Files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807F-456B-4512-8577-BF8179ED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În mod implicit, majoritatea aplicațiilor și hardware-ului vor înregistra activitate la un nivel util pentru investigații</a:t>
            </a:r>
          </a:p>
          <a:p>
            <a:pPr algn="l" rtl="0"/>
            <a:r>
              <a:rPr lang="ro" b="1" i="0" u="none" baseline="0"/>
              <a:t>Cele mai multe aplicații / hardware pot modifica nivelul înregistrărilor</a:t>
            </a:r>
          </a:p>
          <a:p>
            <a:pPr lvl="1" algn="l" rtl="0"/>
            <a:r>
              <a:rPr lang="ro" b="1" i="0" u="none" baseline="0"/>
              <a:t>Înregistrarea la nivelul de debug este recomandată doar pentru perioade scurte de timp din cauza resurselor de sistem necesare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Limitările tehnicilor de analiză</a:t>
            </a:r>
            <a:endParaRPr lang="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F3F8-E629-4539-AF42-C0860255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ro" b="1" i="0" u="none" baseline="0"/>
              <a:t>Fișierele de jurnal furnizate pentru analiză își pierd rapid contextul în afara mediului de viață al victimei</a:t>
            </a:r>
          </a:p>
          <a:p>
            <a:pPr lvl="1" algn="l" rtl="0"/>
            <a:r>
              <a:rPr lang="ro" b="1" i="0" u="none" baseline="0"/>
              <a:t>Regulile firewall-ului, modificările la tabelele de rutare, atenuarea ISP etc.</a:t>
            </a:r>
          </a:p>
          <a:p>
            <a:pPr lvl="1" algn="l" rtl="0"/>
            <a:r>
              <a:rPr lang="ro" b="1" i="0" u="none" baseline="0"/>
              <a:t>Karcajele temporale</a:t>
            </a:r>
          </a:p>
          <a:p>
            <a:pPr lvl="2" algn="l" rtl="0"/>
            <a:r>
              <a:rPr lang="ro" b="1" i="0" u="none" baseline="0"/>
              <a:t>Majoritatea organizațiilor folosesc UTC, dar unele aplicații și hardware folosesc ofset-uri</a:t>
            </a:r>
          </a:p>
          <a:p>
            <a:pPr lvl="1" algn="l" rtl="0"/>
            <a:r>
              <a:rPr lang="ro" b="1" i="0" u="none" baseline="0"/>
              <a:t>Configurarea/cunoașterea rețelei</a:t>
            </a:r>
          </a:p>
          <a:p>
            <a:pPr lvl="2" algn="l" rtl="0"/>
            <a:r>
              <a:rPr lang="ro" b="1" i="0" u="none" baseline="0"/>
              <a:t>DMZ, firewall, mail forwarders, etc.</a:t>
            </a:r>
          </a:p>
          <a:p>
            <a:pPr lvl="2" algn="l" rtl="0"/>
            <a:r>
              <a:rPr lang="ro" b="1" i="0" u="none" baseline="0"/>
              <a:t>De obicei, nu vor găsi lucruri pe care le-au pierdut</a:t>
            </a:r>
          </a:p>
          <a:p>
            <a:pPr lvl="1" algn="l" rtl="0"/>
            <a:r>
              <a:rPr lang="ro" b="1" i="0" u="none" baseline="0"/>
              <a:t>Serverele și hardware-ul conectate la internet sunt cercetate frecvent, așteptați mult "zgomot"</a:t>
            </a:r>
          </a:p>
          <a:p>
            <a:pPr algn="l" rtl="0"/>
            <a:r>
              <a:rPr lang="ro" b="1" i="0" u="none" baseline="0"/>
              <a:t>Dimensiunea fișierului de jurnal</a:t>
            </a:r>
          </a:p>
          <a:p>
            <a:pPr lvl="1" algn="l" rtl="0"/>
            <a:r>
              <a:rPr lang="ro" b="1" i="0" u="none" baseline="0"/>
              <a:t>Jurnalele zilnice tipice sunt voluminoase, &lt; 2 GB pe zi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Tehnicile de analiză</a:t>
            </a:r>
            <a:endParaRPr lang="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D1890-A5A4-4842-B884-0C00D7BE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Cea mai simplă și cea mai bună utilizare pentru fișierele jurnal este de a folosi indicațiile de intruziune pentru a construi interogări de căutare</a:t>
            </a:r>
          </a:p>
          <a:p>
            <a:pPr lvl="1" algn="l" rtl="0"/>
            <a:r>
              <a:rPr lang="ro" b="1" i="0" u="none" baseline="0"/>
              <a:t>Căutarea de șiruri sau greparea fișierelor de jurnal pentru adresele IP sau șirurile de interes</a:t>
            </a:r>
          </a:p>
          <a:p>
            <a:pPr algn="l" rtl="0"/>
            <a:r>
              <a:rPr lang="ro" b="1" i="0" u="none" baseline="0"/>
              <a:t>Analiza cronologiilor</a:t>
            </a:r>
          </a:p>
          <a:p>
            <a:pPr lvl="1" algn="l" rtl="0"/>
            <a:r>
              <a:rPr lang="ro" b="1" i="0" u="none" baseline="0"/>
              <a:t>Căutați jurnalele pentru evenimentele care preced un atac</a:t>
            </a:r>
          </a:p>
          <a:p>
            <a:pPr lvl="1" algn="l" rtl="0"/>
            <a:r>
              <a:rPr lang="ro" b="1" i="0" u="none" baseline="0"/>
              <a:t>Este important să rețineți că exploit-urile reușite ale sistemelor pot fi înregistrate ca o tranzacție valabilă</a:t>
            </a:r>
          </a:p>
          <a:p>
            <a:pPr algn="l" rtl="0"/>
            <a:r>
              <a:rPr lang="ro" b="1" i="0" u="none" baseline="0"/>
              <a:t>Expresii regulate</a:t>
            </a:r>
          </a:p>
          <a:p>
            <a:pPr lvl="1" algn="l" rtl="0"/>
            <a:r>
              <a:rPr lang="ro" b="1" i="0" u="none" baseline="0"/>
              <a:t>Folosite cel mai bine pentru date normalizate pentru a efectua interogări complexe bazate pe text ale fișierelor de jurnal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Jurnalele pe Web Server</a:t>
            </a:r>
            <a:endParaRPr lang="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6420E-8689-4A7F-8C4A-7DEB84C7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o" b="1" i="0" u="none" baseline="0"/>
              <a:t>Jurnalele pe Web Server</a:t>
            </a:r>
          </a:p>
          <a:p>
            <a:pPr lvl="1" algn="l" rtl="0"/>
            <a:r>
              <a:rPr lang="ro" b="1" i="0" u="none" baseline="0"/>
              <a:t>Formatul de registru obișnuit (Common Log format)</a:t>
            </a:r>
          </a:p>
          <a:p>
            <a:pPr lvl="2" algn="l" rtl="0">
              <a:buClr>
                <a:srgbClr val="082040"/>
              </a:buClr>
            </a:pPr>
            <a:r>
              <a:rPr lang="ro" b="1" i="1" u="none" baseline="0">
                <a:solidFill>
                  <a:schemeClr val="accent6">
                    <a:lumMod val="75000"/>
                  </a:schemeClr>
                </a:solidFill>
              </a:rPr>
              <a:t>remotehost rfc931 authuser [date] "request" status bytes</a:t>
            </a:r>
          </a:p>
          <a:p>
            <a:pPr lvl="2" algn="l" rtl="0">
              <a:buClr>
                <a:srgbClr val="082040"/>
              </a:buClr>
            </a:pPr>
            <a:r>
              <a:rPr lang="ro" b="1" i="1" u="none" baseline="0">
                <a:solidFill>
                  <a:schemeClr val="accent6">
                    <a:lumMod val="75000"/>
                  </a:schemeClr>
                </a:solidFill>
              </a:rPr>
              <a:t>rfc931</a:t>
            </a:r>
            <a:r>
              <a:rPr lang="ro" b="1" i="1" u="none" baseline="0"/>
              <a:t> </a:t>
            </a:r>
            <a:r>
              <a:rPr lang="ro" b="1" i="0" u="none" baseline="0"/>
              <a:t>este numele de fișier la distanță al utilizatorului</a:t>
            </a:r>
          </a:p>
          <a:p>
            <a:pPr algn="l" rtl="0"/>
            <a:r>
              <a:rPr lang="ro" b="1" i="0" u="none" baseline="0"/>
              <a:t>Căutați comenzi PUT sau POST cu coduri de stare de 200 (cu succes)</a:t>
            </a:r>
          </a:p>
          <a:p>
            <a:pPr algn="l" rtl="0"/>
            <a:r>
              <a:rPr lang="ro" b="1" i="0" u="none" baseline="0"/>
              <a:t>Obțineți cereri pentru fișiere de sistem</a:t>
            </a:r>
          </a:p>
          <a:p>
            <a:pPr algn="l" rtl="0"/>
            <a:r>
              <a:rPr lang="ro" b="1" i="0" u="none" baseline="0"/>
              <a:t>Serverele conectate la internet sunt cercetate frecvent, așteptați mult "zgomot"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1A4C1-1F66-42BA-B70C-1476E553603D}" type="slidenum">
              <a:rPr kumimoji="0" sz="900" b="0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 Template" id="{5C2D4547-837A-4312-A2A8-24D118BD6B42}" vid="{9B5E5E79-F7F1-463E-8E33-991E97B355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679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Arial Unicode MS</vt:lpstr>
      <vt:lpstr>Calibri</vt:lpstr>
      <vt:lpstr>Theme1</vt:lpstr>
      <vt:lpstr>Analiza jurnalului</vt:lpstr>
      <vt:lpstr>Prezentarea generală a analizei jurnalului</vt:lpstr>
      <vt:lpstr>Configurarea tipică de înregistrare a întreprinderilor</vt:lpstr>
      <vt:lpstr>Fișiere de jurnal consolidate</vt:lpstr>
      <vt:lpstr>Fișiere log corelate</vt:lpstr>
      <vt:lpstr>Log Files</vt:lpstr>
      <vt:lpstr>Limitările tehnicilor de analiză</vt:lpstr>
      <vt:lpstr>Tehnicile de analiză</vt:lpstr>
      <vt:lpstr>Jurnalele pe Web Server</vt:lpstr>
      <vt:lpstr>Fișierele de jurnal Cisco PIX/ASA</vt:lpstr>
      <vt:lpstr>Fișierele de jurnal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Analysis</dc:title>
  <dc:creator>Paul</dc:creator>
  <cp:lastModifiedBy>Mircea</cp:lastModifiedBy>
  <cp:revision>9</cp:revision>
  <dcterms:created xsi:type="dcterms:W3CDTF">2017-01-25T15:43:37Z</dcterms:created>
  <dcterms:modified xsi:type="dcterms:W3CDTF">2021-01-20T07:39:31Z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2017-01-25T00:00:00Z</vt:filetime>
  </property>
</Properties>
</file>