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46"/>
  </p:notesMasterIdLst>
  <p:sldIdLst>
    <p:sldId id="309" r:id="rId2"/>
    <p:sldId id="257" r:id="rId3"/>
    <p:sldId id="258" r:id="rId4"/>
    <p:sldId id="259" r:id="rId5"/>
    <p:sldId id="284" r:id="rId6"/>
    <p:sldId id="261" r:id="rId7"/>
    <p:sldId id="262" r:id="rId8"/>
    <p:sldId id="281" r:id="rId9"/>
    <p:sldId id="285" r:id="rId10"/>
    <p:sldId id="286" r:id="rId11"/>
    <p:sldId id="264" r:id="rId12"/>
    <p:sldId id="287" r:id="rId13"/>
    <p:sldId id="266" r:id="rId14"/>
    <p:sldId id="288" r:id="rId15"/>
    <p:sldId id="289" r:id="rId16"/>
    <p:sldId id="267" r:id="rId17"/>
    <p:sldId id="268" r:id="rId18"/>
    <p:sldId id="269" r:id="rId19"/>
    <p:sldId id="282" r:id="rId20"/>
    <p:sldId id="270" r:id="rId21"/>
    <p:sldId id="271" r:id="rId22"/>
    <p:sldId id="297" r:id="rId23"/>
    <p:sldId id="303" r:id="rId24"/>
    <p:sldId id="304" r:id="rId25"/>
    <p:sldId id="305" r:id="rId26"/>
    <p:sldId id="306" r:id="rId27"/>
    <p:sldId id="307" r:id="rId28"/>
    <p:sldId id="290" r:id="rId29"/>
    <p:sldId id="273" r:id="rId30"/>
    <p:sldId id="283" r:id="rId31"/>
    <p:sldId id="291" r:id="rId32"/>
    <p:sldId id="276" r:id="rId33"/>
    <p:sldId id="293" r:id="rId34"/>
    <p:sldId id="302" r:id="rId35"/>
    <p:sldId id="301" r:id="rId36"/>
    <p:sldId id="299" r:id="rId37"/>
    <p:sldId id="298" r:id="rId38"/>
    <p:sldId id="292" r:id="rId39"/>
    <p:sldId id="300" r:id="rId40"/>
    <p:sldId id="295" r:id="rId41"/>
    <p:sldId id="296" r:id="rId42"/>
    <p:sldId id="310" r:id="rId43"/>
    <p:sldId id="308" r:id="rId44"/>
    <p:sldId id="311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969"/>
    <a:srgbClr val="0B2447"/>
    <a:srgbClr val="143868"/>
    <a:srgbClr val="194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C4944-A9B8-4D94-8638-41685917FF5E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2EC4D-3CD7-4CE6-9F82-3222D06AB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05199"/>
            <a:ext cx="8229600" cy="1447800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0A406E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8229600" cy="116204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n w="12700">
                  <a:solidFill>
                    <a:srgbClr val="0A406E"/>
                  </a:solidFill>
                </a:ln>
                <a:solidFill>
                  <a:srgbClr val="EAEAEA"/>
                </a:solidFill>
                <a:effectLst>
                  <a:outerShdw blurRad="25400" dist="25400" dir="2700000" algn="tl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Arial Black" panose="020B0A04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566294-251E-48D2-9BDD-DC9E02A69746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DC4D1-29E4-47D4-B2F5-C9E509FFD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2857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8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C0DE7-2B47-48CF-874A-96B332EE074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15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13592F-535C-462C-840F-B014E49058E9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28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15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009" y="320286"/>
            <a:ext cx="5968845" cy="457200"/>
          </a:xfrm>
          <a:prstGeom prst="rect">
            <a:avLst/>
          </a:prstGeom>
        </p:spPr>
        <p:txBody>
          <a:bodyPr vert="horz" lIns="0" tIns="91440" rIns="0" bIns="9144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455"/>
            <a:ext cx="8229600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CCCD58-DE4F-4FC1-92E4-2C271ED73899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242187"/>
            <a:ext cx="30861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1A4C1-1F66-42BA-B70C-1476E5536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920009" y="26212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920009" y="77748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gray">
          <a:xfrm>
            <a:off x="0" y="6002136"/>
            <a:ext cx="9144000" cy="1047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" y="137406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2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bg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8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1688" indent="-17303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4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9963" indent="-168275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ro" b="1" i="0" u="none" baseline="0"/>
              <a:t>Fișierele de jurnal în Windows (Windows Log Files)</a:t>
            </a:r>
          </a:p>
        </p:txBody>
      </p:sp>
    </p:spTree>
    <p:extLst>
      <p:ext uri="{BB962C8B-B14F-4D97-AF65-F5344CB8AC3E}">
        <p14:creationId xmlns:p14="http://schemas.microsoft.com/office/powerpoint/2010/main" val="42490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Jurnalul de evenimente al</a:t>
            </a:r>
            <a:r>
              <a:rPr lang="ro" b="1" i="0" u="none" dirty="0"/>
              <a:t> aplicației</a:t>
            </a:r>
            <a:r>
              <a:rPr lang="ro" b="1" i="0" u="none" baseline="0" dirty="0"/>
              <a:t>: XP</a:t>
            </a:r>
            <a:endParaRPr lang="ro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A178FB-8DB0-4F33-B7DE-5E0F32F9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Conține evenimente înregistrate de programe</a:t>
            </a:r>
          </a:p>
          <a:p>
            <a:pPr algn="l" rtl="0"/>
            <a:r>
              <a:rPr lang="ro" b="1" i="0" u="none" baseline="0" dirty="0"/>
              <a:t>Dezvoltatorii aplicației</a:t>
            </a:r>
            <a:r>
              <a:rPr lang="ro" b="1" i="0" u="none" dirty="0"/>
              <a:t> determină dacă și ce va fi înregistrat </a:t>
            </a:r>
            <a:r>
              <a:rPr lang="ro" dirty="0"/>
              <a:t>în jurbalul aplicației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10</a:t>
            </a:fld>
            <a:endParaRPr lang="ro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2F68CD-1178-4F2C-86AA-8DF5B2D3D846}"/>
              </a:ext>
            </a:extLst>
          </p:cNvPr>
          <p:cNvGrpSpPr/>
          <p:nvPr/>
        </p:nvGrpSpPr>
        <p:grpSpPr>
          <a:xfrm>
            <a:off x="2191131" y="2495550"/>
            <a:ext cx="4762119" cy="3505200"/>
            <a:chOff x="1568322" y="2495550"/>
            <a:chExt cx="4762119" cy="3505200"/>
          </a:xfrm>
        </p:grpSpPr>
        <p:sp>
          <p:nvSpPr>
            <p:cNvPr id="2" name="object 2"/>
            <p:cNvSpPr/>
            <p:nvPr/>
          </p:nvSpPr>
          <p:spPr>
            <a:xfrm>
              <a:off x="1568322" y="2495550"/>
              <a:ext cx="4762119" cy="3505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0723" y="3028988"/>
              <a:ext cx="3429000" cy="228600"/>
            </a:xfrm>
            <a:custGeom>
              <a:avLst/>
              <a:gdLst/>
              <a:ahLst/>
              <a:cxnLst/>
              <a:rect l="l" t="t" r="r" b="b"/>
              <a:pathLst>
                <a:path w="3429000" h="228600">
                  <a:moveTo>
                    <a:pt x="0" y="228600"/>
                  </a:moveTo>
                  <a:lnTo>
                    <a:pt x="3429000" y="22860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0723" y="5010151"/>
              <a:ext cx="1219200" cy="228600"/>
            </a:xfrm>
            <a:custGeom>
              <a:avLst/>
              <a:gdLst/>
              <a:ahLst/>
              <a:cxnLst/>
              <a:rect l="l" t="t" r="r" b="b"/>
              <a:pathLst>
                <a:path w="1219200" h="228600">
                  <a:moveTo>
                    <a:pt x="0" y="228600"/>
                  </a:moveTo>
                  <a:lnTo>
                    <a:pt x="1219200" y="2286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2922" y="4857788"/>
              <a:ext cx="1905000" cy="152400"/>
            </a:xfrm>
            <a:custGeom>
              <a:avLst/>
              <a:gdLst/>
              <a:ahLst/>
              <a:cxnLst/>
              <a:rect l="l" t="t" r="r" b="b"/>
              <a:pathLst>
                <a:path w="1905000" h="152400">
                  <a:moveTo>
                    <a:pt x="0" y="152400"/>
                  </a:moveTo>
                  <a:lnTo>
                    <a:pt x="1905000" y="1524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113020" y="3663480"/>
            <a:ext cx="3837431" cy="66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2570" y="3771558"/>
            <a:ext cx="338328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 rtl="0">
              <a:lnSpc>
                <a:spcPct val="100000"/>
              </a:lnSpc>
            </a:pPr>
            <a:r>
              <a:rPr lang="ro" sz="1400" kern="0" dirty="0">
                <a:solidFill>
                  <a:srgbClr val="252525"/>
                </a:solidFill>
                <a:latin typeface="Arial"/>
                <a:cs typeface="Arial"/>
              </a:rPr>
              <a:t>De asemenea</a:t>
            </a:r>
            <a:r>
              <a:rPr lang="ro" sz="1400" b="0" i="0" u="none" kern="0" baseline="0" dirty="0">
                <a:solidFill>
                  <a:srgbClr val="252525"/>
                </a:solidFill>
                <a:latin typeface="Arial"/>
                <a:cs typeface="Arial"/>
              </a:rPr>
              <a:t> http://www.eventid.net pentru informații despre ID-urile evenimentelor</a:t>
            </a:r>
            <a:endParaRPr sz="1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2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EventID.net</a:t>
            </a:r>
            <a:endParaRPr lang="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28726"/>
            <a:ext cx="5029200" cy="4658363"/>
          </a:xfrm>
          <a:prstGeom prst="rect">
            <a:avLst/>
          </a:prstGeom>
          <a:ln>
            <a:solidFill>
              <a:srgbClr val="153969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6EAFB-7DC9-445D-A927-0CC0B413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" dirty="0"/>
              <a:t>Jurnalul de evenimente al aplicației </a:t>
            </a:r>
            <a:r>
              <a:rPr lang="ro" b="1" i="0" u="none" baseline="0" dirty="0"/>
              <a:t>: Win 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12</a:t>
            </a:fld>
            <a:endParaRPr lang="ro" dirty="0"/>
          </a:p>
        </p:txBody>
      </p:sp>
      <p:sp>
        <p:nvSpPr>
          <p:cNvPr id="3" name="object 3"/>
          <p:cNvSpPr/>
          <p:nvPr/>
        </p:nvSpPr>
        <p:spPr>
          <a:xfrm>
            <a:off x="1504950" y="1295400"/>
            <a:ext cx="6146800" cy="391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153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663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Proprietățile evenimentelor în aplicație</a:t>
            </a:r>
            <a:endParaRPr lang="ro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13</a:t>
            </a:fld>
            <a:endParaRPr lang="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295400"/>
            <a:ext cx="6673074" cy="4629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Jurnalul evenimentelor în sistem: XP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31F4E-1F4C-4B3F-95A4-3582AAED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dirty="0"/>
              <a:t>Conține evenimente </a:t>
            </a:r>
            <a:r>
              <a:rPr lang="ro-RO" sz="1800" dirty="0"/>
              <a:t>înregistrate </a:t>
            </a:r>
            <a:r>
              <a:rPr lang="vi-VN" sz="1800" dirty="0"/>
              <a:t>de componentele sistemului Windows</a:t>
            </a:r>
          </a:p>
          <a:p>
            <a:r>
              <a:rPr lang="vi-VN" sz="1800" dirty="0"/>
              <a:t>Windows predetermină evenimentele care sunt </a:t>
            </a:r>
            <a:r>
              <a:rPr lang="ro-RO" sz="1800" dirty="0"/>
              <a:t>incluse </a:t>
            </a:r>
            <a:r>
              <a:rPr lang="vi-VN" sz="1800" dirty="0"/>
              <a:t>în acest jurnal</a:t>
            </a:r>
            <a:endParaRPr lang="ro" sz="1800" b="1" i="0" u="none" baseline="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14</a:t>
            </a:fld>
            <a:endParaRPr lang="ro" dirty="0"/>
          </a:p>
        </p:txBody>
      </p:sp>
      <p:sp>
        <p:nvSpPr>
          <p:cNvPr id="4" name="object 4"/>
          <p:cNvSpPr/>
          <p:nvPr/>
        </p:nvSpPr>
        <p:spPr>
          <a:xfrm>
            <a:off x="760476" y="2362200"/>
            <a:ext cx="7631049" cy="328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55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" dirty="0"/>
              <a:t>Jurnalul evenimentelor în sistem Win </a:t>
            </a:r>
            <a:r>
              <a:rPr lang="ro" b="1" i="0" u="none" baseline="0" dirty="0"/>
              <a:t>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15</a:t>
            </a:fld>
            <a:endParaRPr lang="ro" dirty="0"/>
          </a:p>
        </p:txBody>
      </p:sp>
      <p:sp>
        <p:nvSpPr>
          <p:cNvPr id="3" name="object 3"/>
          <p:cNvSpPr/>
          <p:nvPr/>
        </p:nvSpPr>
        <p:spPr>
          <a:xfrm>
            <a:off x="1571625" y="1457325"/>
            <a:ext cx="6002654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153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68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" dirty="0"/>
              <a:t>Jurnalul evenimentelor în sistem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73E94-D8CD-46A2-8536-3EC00A6A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dirty="0"/>
              <a:t>Conține evenimente </a:t>
            </a:r>
            <a:r>
              <a:rPr lang="ro-RO" sz="1800" dirty="0"/>
              <a:t>înregistrate </a:t>
            </a:r>
            <a:r>
              <a:rPr lang="vi-VN" sz="1800" dirty="0"/>
              <a:t>de componentele sistemului Windows</a:t>
            </a:r>
          </a:p>
          <a:p>
            <a:r>
              <a:rPr lang="vi-VN" sz="1800" dirty="0"/>
              <a:t>Windows predetermină evenimentele care sunt </a:t>
            </a:r>
            <a:r>
              <a:rPr lang="ro-RO" sz="1800" dirty="0"/>
              <a:t>incluse </a:t>
            </a:r>
            <a:r>
              <a:rPr lang="vi-VN" sz="1800" dirty="0"/>
              <a:t>în acest jurnal</a:t>
            </a:r>
            <a:endParaRPr lang="ro" sz="1800" dirty="0"/>
          </a:p>
          <a:p>
            <a:pPr algn="l" rtl="0"/>
            <a:endParaRPr lang="ro" b="1" i="0" u="none" baseline="0" dirty="0"/>
          </a:p>
          <a:p>
            <a:endParaRPr lang="ro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16</a:t>
            </a:fld>
            <a:endParaRPr lang="r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38941" r="27501" b="6991"/>
          <a:stretch/>
        </p:blipFill>
        <p:spPr>
          <a:xfrm>
            <a:off x="1724025" y="2209800"/>
            <a:ext cx="5712878" cy="3696569"/>
          </a:xfrm>
          <a:prstGeom prst="rect">
            <a:avLst/>
          </a:prstGeom>
          <a:ln>
            <a:solidFill>
              <a:srgbClr val="153969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Proprietățile evenimentelor în sistem</a:t>
            </a:r>
            <a:endParaRPr lang="ro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17</a:t>
            </a:fld>
            <a:endParaRPr lang="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26" y="1295400"/>
            <a:ext cx="6646999" cy="46113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Jurnalul evenimentelor de securitate</a:t>
            </a:r>
            <a:endParaRPr lang="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E4C74C-57FB-4750-8DE6-FD9670D8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Înregistrează evenimente precum încercările de conectare, modificările de politică și evenimentele legate de utilizarea resurselor, cum ar fi ștergerea fișierelor</a:t>
            </a:r>
            <a:endParaRPr lang="ro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18</a:t>
            </a:fld>
            <a:endParaRPr lang="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2133601"/>
            <a:ext cx="5760720" cy="3861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Proprietățile evenimentelor de securitate</a:t>
            </a:r>
            <a:endParaRPr lang="ro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19</a:t>
            </a:fld>
            <a:endParaRPr lang="ro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BF8636-C7FD-4D6C-AF52-C8130330B508}"/>
              </a:ext>
            </a:extLst>
          </p:cNvPr>
          <p:cNvGrpSpPr/>
          <p:nvPr/>
        </p:nvGrpSpPr>
        <p:grpSpPr>
          <a:xfrm>
            <a:off x="1242201" y="1295400"/>
            <a:ext cx="6673074" cy="4629445"/>
            <a:chOff x="1242201" y="1371600"/>
            <a:chExt cx="6673074" cy="46294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201" y="1371600"/>
              <a:ext cx="6673074" cy="4629445"/>
            </a:xfrm>
            <a:prstGeom prst="rect">
              <a:avLst/>
            </a:prstGeom>
          </p:spPr>
        </p:pic>
        <p:sp>
          <p:nvSpPr>
            <p:cNvPr id="6" name="object 7"/>
            <p:cNvSpPr/>
            <p:nvPr/>
          </p:nvSpPr>
          <p:spPr>
            <a:xfrm>
              <a:off x="4061601" y="3962400"/>
              <a:ext cx="1905000" cy="152400"/>
            </a:xfrm>
            <a:custGeom>
              <a:avLst/>
              <a:gdLst/>
              <a:ahLst/>
              <a:cxnLst/>
              <a:rect l="l" t="t" r="r" b="b"/>
              <a:pathLst>
                <a:path w="1905000" h="152400">
                  <a:moveTo>
                    <a:pt x="0" y="152400"/>
                  </a:moveTo>
                  <a:lnTo>
                    <a:pt x="1905000" y="1524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4601" y="3962400"/>
              <a:ext cx="1600200" cy="152400"/>
            </a:xfrm>
            <a:custGeom>
              <a:avLst/>
              <a:gdLst/>
              <a:ahLst/>
              <a:cxnLst/>
              <a:rect l="l" t="t" r="r" b="b"/>
              <a:pathLst>
                <a:path w="1905000" h="152400">
                  <a:moveTo>
                    <a:pt x="0" y="152400"/>
                  </a:moveTo>
                  <a:lnTo>
                    <a:pt x="1905000" y="1524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683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Fișierele de jurnal în Windows (Windows Log Files)</a:t>
            </a:r>
            <a:endParaRPr lang="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535CA-B263-4DFD-B841-71AF4A2E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ro" b="1" i="0" u="none" baseline="0"/>
              <a:t>Fișierele de jurnal pot conține o multitudine de informații și pot juca un rol vital atunci când se investighează posibile cazuri de intruziune</a:t>
            </a:r>
          </a:p>
          <a:p>
            <a:pPr algn="l" rtl="0"/>
            <a:r>
              <a:rPr lang="ro" b="1" i="0" u="none" baseline="0"/>
              <a:t>Cruciale în efectuarea analizei temporale</a:t>
            </a:r>
          </a:p>
          <a:p>
            <a:pPr algn="l" rtl="0"/>
            <a:r>
              <a:rPr lang="ro" b="1" i="0" u="none" baseline="0"/>
              <a:t>Înregistrare și setări specifice sistemului de operare</a:t>
            </a:r>
          </a:p>
          <a:p>
            <a:pPr algn="l" rtl="0"/>
            <a:r>
              <a:rPr lang="ro" b="1" i="0" u="none" baseline="0"/>
              <a:t>Tipuri diferite de fișiere de jurnal:</a:t>
            </a:r>
          </a:p>
          <a:p>
            <a:pPr lvl="1" algn="l" rtl="0"/>
            <a:r>
              <a:rPr lang="ro" b="1" i="0" u="none" baseline="0"/>
              <a:t>Windows Event Logs</a:t>
            </a:r>
          </a:p>
          <a:p>
            <a:pPr lvl="1" algn="l" rtl="0"/>
            <a:r>
              <a:rPr lang="ro" b="1" i="0" u="none" baseline="0"/>
              <a:t>Dr. Watson Logs</a:t>
            </a:r>
          </a:p>
          <a:p>
            <a:pPr lvl="1" algn="l" rtl="0"/>
            <a:r>
              <a:rPr lang="ro" b="1" i="0" u="none" baseline="0"/>
              <a:t>Windows Error Reporting (WER)</a:t>
            </a:r>
          </a:p>
          <a:p>
            <a:pPr lvl="1" algn="l" rtl="0"/>
            <a:r>
              <a:rPr lang="ro" b="1" i="0" u="none" baseline="0"/>
              <a:t>Internet Information Services (IIS) Logs</a:t>
            </a:r>
          </a:p>
          <a:p>
            <a:pPr lvl="1" algn="l" rtl="0"/>
            <a:r>
              <a:rPr lang="ro" b="1" i="0" u="none" baseline="0"/>
              <a:t>Apache Web Server Logs</a:t>
            </a:r>
          </a:p>
          <a:p>
            <a:pPr lvl="1" algn="l" rtl="0"/>
            <a:r>
              <a:rPr lang="ro" b="1" i="0" u="none" baseline="0"/>
              <a:t>FTP Logs</a:t>
            </a:r>
          </a:p>
          <a:p>
            <a:pPr lvl="1" algn="l" rtl="0"/>
            <a:r>
              <a:rPr lang="ro" b="1" i="0" u="none" baseline="0"/>
              <a:t>Firewall/IDS Logs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6D8521-BD2F-4FFE-B30B-FC417347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dirty="0"/>
              <a:t>Tipurile de conectare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3D43B-2A3D-4AF6-B750-492AE830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Evenimentele de conectare de succes declanșează ID-urile de evenimente 528 sau 540 în XP, 4624 în 7+</a:t>
            </a:r>
          </a:p>
          <a:p>
            <a:r>
              <a:rPr lang="vi-VN" dirty="0"/>
              <a:t>De asemenea, include tipul de logare</a:t>
            </a:r>
            <a:endParaRPr lang="ro" b="1" i="0" u="none" baseline="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20</a:t>
            </a:fld>
            <a:endParaRPr lang="ro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00565"/>
              </p:ext>
            </p:extLst>
          </p:nvPr>
        </p:nvGraphicFramePr>
        <p:xfrm>
          <a:off x="1295399" y="2640593"/>
          <a:ext cx="7239001" cy="314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355">
                <a:tc>
                  <a:txBody>
                    <a:bodyPr/>
                    <a:lstStyle/>
                    <a:p>
                      <a:pPr marL="100330" algn="ctr" rtl="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Tipul de logare</a:t>
                      </a:r>
                      <a:endParaRPr sz="1200" b="1" kern="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36220" algn="ctr" rtl="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Titlu</a:t>
                      </a:r>
                      <a:endParaRPr sz="1200" b="1" kern="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R="518795" algn="ctr" rtl="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Descrierea</a:t>
                      </a:r>
                      <a:endParaRPr sz="1200" b="1" kern="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4">
                <a:tc>
                  <a:txBody>
                    <a:bodyPr/>
                    <a:lstStyle/>
                    <a:p>
                      <a:pPr marL="93980" algn="ctr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ro" sz="1200" b="1" i="0" u="none" kern="0" spc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3622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Interactiv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4921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utilizator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conectat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din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consola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acest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computer</a:t>
                      </a:r>
                      <a:endParaRPr lang="ro" sz="1200" b="1" i="0" u="none" kern="0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84">
                <a:tc>
                  <a:txBody>
                    <a:bodyPr/>
                    <a:lstStyle/>
                    <a:p>
                      <a:pPr marL="92710" algn="ctr" rtl="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ro" sz="1200" b="1" i="0" u="none" kern="0" spc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36854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Rețea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33655" indent="-7493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utilizator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 computer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conectat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acest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computer din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rețea</a:t>
                      </a:r>
                      <a:endParaRPr sz="1200" b="1" kern="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56">
                <a:tc>
                  <a:txBody>
                    <a:bodyPr/>
                    <a:lstStyle/>
                    <a:p>
                      <a:pPr marL="92710" algn="ctr" rtl="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ro" sz="1200" b="1" i="0" u="none" kern="0" spc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200" b="1" kern="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36854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sz="1200" b="1" kern="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33655" lvl="0" indent="-7493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Tipul de logare</a:t>
                      </a:r>
                      <a:r>
                        <a:rPr lang="ro-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o-RO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r>
                        <a:rPr lang="ro-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este utilizat de serverele batch, unde procesele pot fi executate în numele unui utilizator fără intervenția lor directă</a:t>
                      </a:r>
                      <a:endParaRPr lang="ro" sz="1200" b="1" kern="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84">
                <a:tc>
                  <a:txBody>
                    <a:bodyPr/>
                    <a:lstStyle/>
                    <a:p>
                      <a:pPr marL="94615" algn="ctr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ro" sz="1200" b="1" i="0" u="none" kern="0" spc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3812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Serviciu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51815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serviciu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fost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inițiat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Managerul</a:t>
                      </a:r>
                      <a:r>
                        <a:rPr lang="en-US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control al </a:t>
                      </a:r>
                      <a:r>
                        <a:rPr lang="en-US" sz="1200" b="1" i="0" u="none" kern="0" spc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serviciului</a:t>
                      </a:r>
                      <a:endParaRPr sz="1200" b="1" kern="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84">
                <a:tc>
                  <a:txBody>
                    <a:bodyPr/>
                    <a:lstStyle/>
                    <a:p>
                      <a:pPr marL="93980" algn="ctr" rtl="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3749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Deblocată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207010" indent="-36766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vi-VN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Această stație de lucru a fost deblocată</a:t>
                      </a:r>
                      <a:endParaRPr sz="1200" b="1" kern="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437">
                <a:tc>
                  <a:txBody>
                    <a:bodyPr/>
                    <a:lstStyle/>
                    <a:p>
                      <a:pPr marL="93345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3558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Interactiv la distanță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163830" indent="190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vi-VN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Conecta</a:t>
                      </a:r>
                      <a:r>
                        <a:rPr lang="ro-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 folosind </a:t>
                      </a:r>
                      <a:r>
                        <a:rPr lang="vi-VN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 Services sau Remote Desktop Protocol</a:t>
                      </a:r>
                      <a:endParaRPr lang="ro" sz="1200" b="1" i="0" u="none" kern="0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437">
                <a:tc>
                  <a:txBody>
                    <a:bodyPr/>
                    <a:lstStyle/>
                    <a:p>
                      <a:pPr marL="9334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23558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Interactiv cache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163830" lvl="0" indent="190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b="1" i="0" u="none" kern="0" spc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utilizator conectat la acest computer cu acreditări de rețea stocate local pe computer</a:t>
                      </a:r>
                      <a:endParaRPr lang="ro" sz="1200" b="1" kern="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Jurnalul</a:t>
            </a:r>
            <a:r>
              <a:rPr lang="ro" b="1" i="0" u="none" dirty="0"/>
              <a:t> evenimentelor de securitate</a:t>
            </a:r>
            <a:endParaRPr lang="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519DB-B458-42C7-91DB-541C1462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ID-ul evenimentului 528, care arată o conectare reușită pentru utilizatorul "Travis" de la adresa IP 192.168.0.155 la 3 ianuarie 2008</a:t>
            </a:r>
            <a:endParaRPr lang="ro" b="1" i="0" u="none" baseline="0" dirty="0"/>
          </a:p>
          <a:p>
            <a:r>
              <a:rPr lang="vi-VN" dirty="0"/>
              <a:t>Observați </a:t>
            </a:r>
            <a:r>
              <a:rPr lang="ro-RO" dirty="0"/>
              <a:t>tip de </a:t>
            </a:r>
            <a:r>
              <a:rPr lang="ro-RO" dirty="0" err="1"/>
              <a:t>logon</a:t>
            </a:r>
            <a:r>
              <a:rPr lang="ro-RO" dirty="0"/>
              <a:t> </a:t>
            </a:r>
            <a:r>
              <a:rPr lang="vi-VN" dirty="0"/>
              <a:t>10,</a:t>
            </a:r>
            <a:endParaRPr lang="ro-RO" dirty="0"/>
          </a:p>
          <a:p>
            <a:pPr>
              <a:buNone/>
            </a:pPr>
            <a:r>
              <a:rPr lang="vi-VN" dirty="0"/>
              <a:t>care afișează o conexiune</a:t>
            </a:r>
            <a:endParaRPr lang="ro-RO" dirty="0"/>
          </a:p>
          <a:p>
            <a:pPr>
              <a:buNone/>
            </a:pPr>
            <a:r>
              <a:rPr lang="vi-VN" dirty="0"/>
              <a:t>la distanță la computer WIN-DC2</a:t>
            </a:r>
            <a:endParaRPr lang="ro" b="1" i="0" u="none" baseline="0" dirty="0"/>
          </a:p>
          <a:p>
            <a:endParaRPr lang="ro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21</a:t>
            </a:fld>
            <a:endParaRPr lang="ro" dirty="0"/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4648200" y="2133600"/>
            <a:ext cx="4236720" cy="28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153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Jurnalele RDP</a:t>
            </a:r>
            <a:endParaRPr lang="ro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Știm deja despre logările de tip 10 din Jurnalul de evenimente de securitate pentru sesiunile RDP</a:t>
            </a:r>
          </a:p>
          <a:p>
            <a:r>
              <a:rPr lang="vi-VN" dirty="0"/>
              <a:t>Căutați identificatorul de conectare nereușit 4625 pentru încercări de forță brute</a:t>
            </a:r>
          </a:p>
          <a:p>
            <a:r>
              <a:rPr lang="vi-VN" dirty="0"/>
              <a:t>Dar aceste jurnale se </a:t>
            </a:r>
            <a:r>
              <a:rPr lang="ro-RO" dirty="0"/>
              <a:t>actualizează</a:t>
            </a:r>
            <a:r>
              <a:rPr lang="vi-VN" dirty="0"/>
              <a:t> destul de repede, astfel încât să aveți doar câteva zile sau săptămâni de informații de conectare</a:t>
            </a:r>
          </a:p>
          <a:p>
            <a:r>
              <a:rPr lang="vi-VN" dirty="0"/>
              <a:t>Din fericire, există alte jurnale </a:t>
            </a:r>
            <a:r>
              <a:rPr lang="ro-RO" dirty="0"/>
              <a:t>Terminal Services</a:t>
            </a:r>
            <a:r>
              <a:rPr lang="vi-VN" dirty="0"/>
              <a:t>!</a:t>
            </a:r>
            <a:endParaRPr lang="ro" b="1" i="0" u="none" baseline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0D1D-988D-4E3B-92FC-993E0F4F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720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Jurnalele Terminal Services</a:t>
            </a:r>
            <a:endParaRPr lang="ro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dirty="0"/>
              <a:t>În </a:t>
            </a:r>
            <a:r>
              <a:rPr lang="ro" b="1" i="0" u="none" baseline="0" dirty="0"/>
              <a:t>C:\Windows\system32\winevt\Logs, există alte</a:t>
            </a:r>
            <a:r>
              <a:rPr lang="ro" b="1" i="0" u="none" dirty="0"/>
              <a:t> jurnale care prezintă interes</a:t>
            </a:r>
            <a:r>
              <a:rPr lang="ro" b="1" i="0" u="none" baseline="0" dirty="0"/>
              <a:t>:</a:t>
            </a:r>
          </a:p>
          <a:p>
            <a:pPr marL="228600" lvl="1" indent="0" algn="ctr" rtl="0">
              <a:buNone/>
            </a:pPr>
            <a:r>
              <a:rPr lang="ro" b="1" i="0" u="none" baseline="0" dirty="0">
                <a:solidFill>
                  <a:schemeClr val="accent6">
                    <a:lumMod val="75000"/>
                  </a:schemeClr>
                </a:solidFill>
              </a:rPr>
              <a:t>Microsoft-Windows-TerminalServices-RemoteConnectionManager%4Operational.evtx</a:t>
            </a:r>
          </a:p>
          <a:p>
            <a:pPr marL="228600" lvl="1" indent="0" algn="ctr" rtl="0">
              <a:buNone/>
            </a:pPr>
            <a:r>
              <a:rPr lang="ro" b="1" i="0" u="none" baseline="0" dirty="0">
                <a:solidFill>
                  <a:schemeClr val="accent6">
                    <a:lumMod val="75000"/>
                  </a:schemeClr>
                </a:solidFill>
              </a:rPr>
              <a:t>Microsoft-Windows-TerminalServices-LocalSessionManager%4Operational.evtx</a:t>
            </a:r>
          </a:p>
          <a:p>
            <a:r>
              <a:rPr lang="vi-VN" dirty="0"/>
              <a:t>Înregistrările </a:t>
            </a:r>
            <a:r>
              <a:rPr lang="ro-RO" dirty="0"/>
              <a:t>datează </a:t>
            </a:r>
            <a:r>
              <a:rPr lang="vi-VN" dirty="0"/>
              <a:t>de obicei </a:t>
            </a:r>
            <a:r>
              <a:rPr lang="ro-RO" dirty="0"/>
              <a:t>cu </a:t>
            </a:r>
            <a:r>
              <a:rPr lang="vi-VN" dirty="0"/>
              <a:t>mult </a:t>
            </a:r>
            <a:r>
              <a:rPr lang="ro-RO" dirty="0"/>
              <a:t>timp în urmă</a:t>
            </a:r>
            <a:r>
              <a:rPr lang="vi-VN" dirty="0"/>
              <a:t>; deoarece</a:t>
            </a:r>
            <a:r>
              <a:rPr lang="ro-RO" dirty="0"/>
              <a:t> în </a:t>
            </a:r>
            <a:r>
              <a:rPr lang="vi-VN" dirty="0"/>
              <a:t>acest jurnal nu se scri</a:t>
            </a:r>
            <a:r>
              <a:rPr lang="ro-RO" dirty="0"/>
              <a:t>e atât de mult</a:t>
            </a:r>
            <a:endParaRPr lang="ro" b="1" i="0" u="none" baseline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78B6-D427-46CF-8DF9-7EC4D64B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95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D004C6-780A-4FE2-B871-6AE795A2A18D}"/>
              </a:ext>
            </a:extLst>
          </p:cNvPr>
          <p:cNvSpPr/>
          <p:nvPr/>
        </p:nvSpPr>
        <p:spPr>
          <a:xfrm>
            <a:off x="920009" y="253611"/>
            <a:ext cx="5814166" cy="609600"/>
          </a:xfrm>
          <a:prstGeom prst="rect">
            <a:avLst/>
          </a:prstGeom>
          <a:gradFill flip="none" rotWithShape="1">
            <a:gsLst>
              <a:gs pos="0">
                <a:srgbClr val="194880"/>
              </a:gs>
              <a:gs pos="40000">
                <a:srgbClr val="143868"/>
              </a:gs>
              <a:gs pos="100000">
                <a:srgbClr val="0B2447"/>
              </a:gs>
            </a:gsLst>
            <a:lin ang="0" scaled="1"/>
            <a:tileRect/>
          </a:gradFill>
        </p:spPr>
        <p:txBody>
          <a:bodyPr wrap="square" lIns="0" tIns="0" rIns="0" bIns="0">
            <a:noAutofit/>
          </a:bodyPr>
          <a:lstStyle/>
          <a:p>
            <a:pPr algn="l" rtl="0">
              <a:lnSpc>
                <a:spcPts val="2400"/>
              </a:lnSpc>
            </a:pPr>
            <a:endParaRPr lang="ro" sz="24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6B1C31-052F-4F7D-A5BD-0186876F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sz="2400" b="1" i="0" u="none" baseline="0"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Microsoft-Windows-TerminalServices-RemoteConnectionManager</a:t>
            </a:r>
            <a:endParaRPr lang="ro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Evenimentul 1149 indică o autentificare reușită a utilizatorului, conținând User, Domain și Source </a:t>
            </a:r>
            <a:r>
              <a:rPr lang="ro-RO" dirty="0" err="1"/>
              <a:t>Adress</a:t>
            </a:r>
            <a:r>
              <a:rPr lang="vi-VN" dirty="0"/>
              <a:t> pentru </a:t>
            </a:r>
            <a:r>
              <a:rPr lang="ro-RO" dirty="0"/>
              <a:t>conectare</a:t>
            </a:r>
            <a:endParaRPr lang="vi-VN" dirty="0"/>
          </a:p>
          <a:p>
            <a:r>
              <a:rPr lang="vi-VN" dirty="0"/>
              <a:t>Aceste jurnale pot ajuta la identificarea contului de utilizator care poate fi compromis</a:t>
            </a:r>
            <a:endParaRPr lang="ro" b="1" i="0" u="none" baseline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E8664E-A563-4A22-B0B8-75CF2B48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671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dp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5004"/>
            <a:ext cx="8839200" cy="4213947"/>
          </a:xfrm>
          <a:prstGeom prst="rect">
            <a:avLst/>
          </a:prstGeom>
          <a:ln>
            <a:solidFill>
              <a:srgbClr val="153969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895600" y="3859604"/>
            <a:ext cx="1371600" cy="457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"/>
          </a:p>
        </p:txBody>
      </p:sp>
      <p:sp>
        <p:nvSpPr>
          <p:cNvPr id="6" name="Rectangle 5"/>
          <p:cNvSpPr/>
          <p:nvPr/>
        </p:nvSpPr>
        <p:spPr>
          <a:xfrm>
            <a:off x="2819400" y="2488004"/>
            <a:ext cx="3505200" cy="152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"/>
          </a:p>
        </p:txBody>
      </p:sp>
      <p:sp>
        <p:nvSpPr>
          <p:cNvPr id="7" name="TextBox 6"/>
          <p:cNvSpPr txBox="1"/>
          <p:nvPr/>
        </p:nvSpPr>
        <p:spPr>
          <a:xfrm>
            <a:off x="3343275" y="5695950"/>
            <a:ext cx="24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o" sz="1200" b="1" i="0" u="none" baseline="0">
                <a:latin typeface="Arial" panose="020B0604020202020204" pitchFamily="34" charset="0"/>
                <a:cs typeface="Arial" panose="020B0604020202020204" pitchFamily="34" charset="0"/>
              </a:rPr>
              <a:t>Image from www.dig-it.com.au.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13FA9-5029-4FAE-AF69-27274F5B1BED}"/>
              </a:ext>
            </a:extLst>
          </p:cNvPr>
          <p:cNvSpPr/>
          <p:nvPr/>
        </p:nvSpPr>
        <p:spPr>
          <a:xfrm>
            <a:off x="900959" y="244086"/>
            <a:ext cx="5814166" cy="609600"/>
          </a:xfrm>
          <a:prstGeom prst="rect">
            <a:avLst/>
          </a:prstGeom>
          <a:gradFill flip="none" rotWithShape="1">
            <a:gsLst>
              <a:gs pos="0">
                <a:srgbClr val="194880"/>
              </a:gs>
              <a:gs pos="40000">
                <a:srgbClr val="143868"/>
              </a:gs>
              <a:gs pos="100000">
                <a:srgbClr val="0B2447"/>
              </a:gs>
            </a:gsLst>
            <a:lin ang="0" scaled="1"/>
            <a:tileRect/>
          </a:gradFill>
        </p:spPr>
        <p:txBody>
          <a:bodyPr wrap="square" lIns="0" tIns="0" rIns="0" bIns="0">
            <a:noAutofit/>
          </a:bodyPr>
          <a:lstStyle/>
          <a:p>
            <a:pPr algn="l" rtl="0">
              <a:lnSpc>
                <a:spcPts val="2400"/>
              </a:lnSpc>
            </a:pPr>
            <a:endParaRPr lang="ro" sz="24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79F6540-9A03-4F7E-B1C7-205E5DE6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sz="2400" b="1" i="0" u="none" baseline="0"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Microsoft-Windows-TerminalServices-RemoteConnectionManager</a:t>
            </a:r>
            <a:endParaRPr lang="ro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936AB2-D62E-4E68-876A-2085F26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83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E7EC94-B8D5-43F9-AAA4-1FCA0CC6984A}"/>
              </a:ext>
            </a:extLst>
          </p:cNvPr>
          <p:cNvSpPr/>
          <p:nvPr/>
        </p:nvSpPr>
        <p:spPr>
          <a:xfrm>
            <a:off x="891434" y="238125"/>
            <a:ext cx="5814166" cy="609600"/>
          </a:xfrm>
          <a:prstGeom prst="rect">
            <a:avLst/>
          </a:prstGeom>
          <a:gradFill flip="none" rotWithShape="1">
            <a:gsLst>
              <a:gs pos="0">
                <a:srgbClr val="194880"/>
              </a:gs>
              <a:gs pos="40000">
                <a:srgbClr val="143868"/>
              </a:gs>
              <a:gs pos="100000">
                <a:srgbClr val="0B2447"/>
              </a:gs>
            </a:gsLst>
            <a:lin ang="0" scaled="1"/>
            <a:tileRect/>
          </a:gradFill>
        </p:spPr>
        <p:txBody>
          <a:bodyPr wrap="square" lIns="0" tIns="0" rIns="0" bIns="0">
            <a:noAutofit/>
          </a:bodyPr>
          <a:lstStyle/>
          <a:p>
            <a:pPr algn="l" rtl="0">
              <a:lnSpc>
                <a:spcPts val="2400"/>
              </a:lnSpc>
            </a:pPr>
            <a:endParaRPr lang="ro" sz="24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09" y="320286"/>
            <a:ext cx="5968845" cy="457200"/>
          </a:xfrm>
        </p:spPr>
        <p:txBody>
          <a:bodyPr/>
          <a:lstStyle/>
          <a:p>
            <a:pPr algn="l" rtl="0"/>
            <a:r>
              <a:rPr lang="ro" sz="2400" b="1" i="0" u="none" baseline="0"/>
              <a:t>Microsoft-Windows-TerminalServices-LocalSessionManager</a:t>
            </a:r>
            <a:endParaRPr lang="ro" sz="2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dirty="0"/>
              <a:t>Evenimentele cu ID </a:t>
            </a:r>
            <a:r>
              <a:rPr lang="ro" b="1" i="0" u="none" baseline="0" dirty="0"/>
              <a:t>21–25 prezintă interes</a:t>
            </a:r>
          </a:p>
          <a:p>
            <a:pPr lvl="1"/>
            <a:r>
              <a:rPr lang="en-US" dirty="0"/>
              <a:t>21: </a:t>
            </a:r>
            <a:r>
              <a:rPr lang="ro-RO" dirty="0"/>
              <a:t>Conectarea </a:t>
            </a:r>
            <a:r>
              <a:rPr lang="en-US" dirty="0"/>
              <a:t>a </a:t>
            </a:r>
            <a:r>
              <a:rPr lang="en-US" dirty="0" err="1"/>
              <a:t>reușit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sesiunile</a:t>
            </a:r>
            <a:r>
              <a:rPr lang="en-US" dirty="0"/>
              <a:t> interactive</a:t>
            </a:r>
          </a:p>
          <a:p>
            <a:pPr lvl="1"/>
            <a:r>
              <a:rPr lang="en-US" dirty="0"/>
              <a:t>22: Shell a </a:t>
            </a:r>
            <a:r>
              <a:rPr lang="en-US" dirty="0" err="1"/>
              <a:t>început</a:t>
            </a:r>
            <a:endParaRPr lang="en-US" dirty="0"/>
          </a:p>
          <a:p>
            <a:pPr lvl="1"/>
            <a:r>
              <a:rPr lang="en-US" dirty="0"/>
              <a:t>23-24: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ro-RO" dirty="0"/>
              <a:t>despre </a:t>
            </a:r>
            <a:r>
              <a:rPr lang="en-US" dirty="0"/>
              <a:t>logout de </a:t>
            </a:r>
            <a:r>
              <a:rPr lang="en-US" dirty="0" err="1"/>
              <a:t>succes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deconectare</a:t>
            </a:r>
            <a:r>
              <a:rPr lang="en-US" dirty="0"/>
              <a:t> </a:t>
            </a:r>
            <a:r>
              <a:rPr lang="en-US" dirty="0" err="1"/>
              <a:t>sesiune</a:t>
            </a:r>
            <a:endParaRPr lang="en-US" dirty="0"/>
          </a:p>
          <a:p>
            <a:pPr lvl="1"/>
            <a:r>
              <a:rPr lang="en-US" dirty="0"/>
              <a:t>25: </a:t>
            </a:r>
            <a:r>
              <a:rPr lang="en-US" dirty="0" err="1"/>
              <a:t>Reconectarea</a:t>
            </a:r>
            <a:r>
              <a:rPr lang="en-US" dirty="0"/>
              <a:t> </a:t>
            </a:r>
            <a:r>
              <a:rPr lang="en-US" dirty="0" err="1"/>
              <a:t>sesiunii</a:t>
            </a:r>
            <a:r>
              <a:rPr lang="en-US" dirty="0"/>
              <a:t> a </a:t>
            </a:r>
            <a:r>
              <a:rPr lang="en-US" dirty="0" err="1"/>
              <a:t>reușit</a:t>
            </a:r>
            <a:endParaRPr lang="ro" b="1" i="0" u="none" baseline="0" dirty="0"/>
          </a:p>
          <a:p>
            <a:r>
              <a:rPr lang="vi-VN" dirty="0"/>
              <a:t>Aceste jurnale conțin ID-uri de sesiune și pot fi folosite pentru a urmări durata de conectare pentru sesiuni individuale</a:t>
            </a:r>
            <a:endParaRPr lang="ro" b="1" i="0" u="none" baseline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44C96-2200-4EDB-8D0F-743B9421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10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9237E5-9923-4E15-B48C-24DDE2C43B9F}"/>
              </a:ext>
            </a:extLst>
          </p:cNvPr>
          <p:cNvSpPr/>
          <p:nvPr/>
        </p:nvSpPr>
        <p:spPr>
          <a:xfrm>
            <a:off x="891434" y="238125"/>
            <a:ext cx="5814166" cy="609600"/>
          </a:xfrm>
          <a:prstGeom prst="rect">
            <a:avLst/>
          </a:prstGeom>
          <a:gradFill flip="none" rotWithShape="1">
            <a:gsLst>
              <a:gs pos="0">
                <a:srgbClr val="194880"/>
              </a:gs>
              <a:gs pos="40000">
                <a:srgbClr val="143868"/>
              </a:gs>
              <a:gs pos="100000">
                <a:srgbClr val="0B2447"/>
              </a:gs>
            </a:gsLst>
            <a:lin ang="0" scaled="1"/>
            <a:tileRect/>
          </a:gradFill>
        </p:spPr>
        <p:txBody>
          <a:bodyPr wrap="square" lIns="0" tIns="0" rIns="0" bIns="0">
            <a:noAutofit/>
          </a:bodyPr>
          <a:lstStyle/>
          <a:p>
            <a:pPr algn="l" rtl="0">
              <a:lnSpc>
                <a:spcPts val="2400"/>
              </a:lnSpc>
            </a:pPr>
            <a:endParaRPr lang="ro" sz="24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sz="2400" b="1" i="0" u="none" baseline="0"/>
              <a:t>Microsoft-Windows-TerminalServices-LocalSessionManager</a:t>
            </a:r>
            <a:endParaRPr lang="ro" sz="2400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Observați că conectărie la consolă</a:t>
            </a:r>
            <a:r>
              <a:rPr lang="ro" b="1" i="0" u="none" dirty="0"/>
              <a:t> de asemenea sunt înregistrate</a:t>
            </a:r>
            <a:endParaRPr lang="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E4BD10-ECAF-4A81-9C1B-6AE33FDB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/>
            <a:fld id="{AE41A4C1-1F66-42BA-B70C-1476E553603D}" type="slidenum">
              <a:rPr/>
              <a:pPr lvl="0" algn="r" rtl="0"/>
              <a:t>27</a:t>
            </a:fld>
            <a:endParaRPr lang="ro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228810-CF4F-4622-A92C-1DD916FBA604}"/>
              </a:ext>
            </a:extLst>
          </p:cNvPr>
          <p:cNvGrpSpPr/>
          <p:nvPr/>
        </p:nvGrpSpPr>
        <p:grpSpPr>
          <a:xfrm>
            <a:off x="1447800" y="2286000"/>
            <a:ext cx="6604000" cy="3868716"/>
            <a:chOff x="1095375" y="1228725"/>
            <a:chExt cx="6959600" cy="4325916"/>
          </a:xfrm>
        </p:grpSpPr>
        <p:pic>
          <p:nvPicPr>
            <p:cNvPr id="4" name="Picture 3" descr="rdp2.jpe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375" y="1228725"/>
              <a:ext cx="6959600" cy="4325916"/>
            </a:xfrm>
            <a:prstGeom prst="rect">
              <a:avLst/>
            </a:prstGeom>
            <a:ln>
              <a:solidFill>
                <a:srgbClr val="153969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2314575" y="3971925"/>
              <a:ext cx="1371600" cy="3810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2175" y="2905125"/>
              <a:ext cx="2895600" cy="1524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"/>
            </a:p>
          </p:txBody>
        </p:sp>
      </p:grpSp>
    </p:spTree>
    <p:extLst>
      <p:ext uri="{BB962C8B-B14F-4D97-AF65-F5344CB8AC3E}">
        <p14:creationId xmlns:p14="http://schemas.microsoft.com/office/powerpoint/2010/main" val="3236546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Găsirea jurnalelor șterse: XP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06A716-B87A-42D8-9314-A5F30F02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" b="1" i="0" u="none" baseline="0" dirty="0"/>
              <a:t>Atunci c</a:t>
            </a:r>
            <a:r>
              <a:rPr lang="vi-VN" dirty="0"/>
              <a:t>ând un jurnal atinge limita de mărime și evenimentele noi trebuie să fie scrise, intrările mai vechi sunt </a:t>
            </a:r>
            <a:r>
              <a:rPr lang="ro-RO" dirty="0"/>
              <a:t>șterse</a:t>
            </a:r>
            <a:endParaRPr lang="ro" b="1" i="0" u="none" baseline="0" dirty="0"/>
          </a:p>
          <a:p>
            <a:pPr lvl="1" algn="l" rtl="0"/>
            <a:r>
              <a:rPr lang="ro" b="1" i="0" u="none" baseline="0" dirty="0"/>
              <a:t>Este posibilă și ștergerea de către utilizator</a:t>
            </a:r>
          </a:p>
          <a:p>
            <a:r>
              <a:rPr lang="vi-VN" dirty="0"/>
              <a:t>Prin urmare, înregistrările de jurnal de evenimente șterse pot fi scoase din spațiul nealocat</a:t>
            </a:r>
          </a:p>
          <a:p>
            <a:r>
              <a:rPr lang="vi-VN" dirty="0"/>
              <a:t>În XP:</a:t>
            </a:r>
            <a:endParaRPr lang="ro" b="1" i="0" u="none" baseline="0" dirty="0"/>
          </a:p>
          <a:p>
            <a:pPr lvl="1"/>
            <a:r>
              <a:rPr lang="vi-VN" dirty="0"/>
              <a:t>Antetul jurnalului de evenimente este conținut în primii 48 de </a:t>
            </a:r>
            <a:r>
              <a:rPr lang="ro-RO" dirty="0"/>
              <a:t>baiți </a:t>
            </a:r>
            <a:r>
              <a:rPr lang="vi-VN" dirty="0"/>
              <a:t>ai unui fișier </a:t>
            </a:r>
            <a:r>
              <a:rPr lang="ro-RO" dirty="0"/>
              <a:t>de jurnal</a:t>
            </a:r>
            <a:r>
              <a:rPr lang="vi-VN" dirty="0"/>
              <a:t> de evenimente</a:t>
            </a:r>
          </a:p>
          <a:p>
            <a:pPr lvl="1"/>
            <a:r>
              <a:rPr lang="vi-VN" dirty="0"/>
              <a:t>La offset 4 pentru 4 </a:t>
            </a:r>
            <a:r>
              <a:rPr lang="ro-RO" dirty="0"/>
              <a:t>baiți </a:t>
            </a:r>
            <a:r>
              <a:rPr lang="vi-VN" dirty="0"/>
              <a:t>există "numărul Magic“</a:t>
            </a:r>
            <a:endParaRPr lang="ro" b="1" i="0" u="none" baseline="0" dirty="0"/>
          </a:p>
          <a:p>
            <a:pPr lvl="2" algn="l" rtl="0"/>
            <a:r>
              <a:rPr lang="ro" b="1" i="0" u="none" baseline="0" dirty="0"/>
              <a:t>4C 66 4C 65 în hexizecimal, LfLe la traduce</a:t>
            </a:r>
            <a:r>
              <a:rPr lang="ro" dirty="0"/>
              <a:t>re în </a:t>
            </a:r>
            <a:r>
              <a:rPr lang="ro" b="1" i="0" u="none" baseline="0" dirty="0"/>
              <a:t>ASCII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28</a:t>
            </a:fld>
            <a:endParaRPr lang="ro" dirty="0"/>
          </a:p>
        </p:txBody>
      </p:sp>
      <p:sp>
        <p:nvSpPr>
          <p:cNvPr id="4" name="object 4"/>
          <p:cNvSpPr/>
          <p:nvPr/>
        </p:nvSpPr>
        <p:spPr>
          <a:xfrm>
            <a:off x="1918397" y="4936090"/>
            <a:ext cx="5323078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762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Antetul jurnalului de evenimente în 7+</a:t>
            </a:r>
            <a:endParaRPr lang="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16E7-974F-4352-9ED9-F135A707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Antetul</a:t>
            </a:r>
            <a:r>
              <a:rPr lang="en-US" dirty="0"/>
              <a:t> </a:t>
            </a:r>
            <a:r>
              <a:rPr lang="en-US" dirty="0" err="1"/>
              <a:t>jurnalului</a:t>
            </a:r>
            <a:r>
              <a:rPr lang="en-US" dirty="0"/>
              <a:t> de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conținut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primii</a:t>
            </a:r>
            <a:r>
              <a:rPr lang="en-US" dirty="0"/>
              <a:t> 48 de </a:t>
            </a:r>
            <a:r>
              <a:rPr lang="ro-RO" dirty="0"/>
              <a:t>baiți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fișier</a:t>
            </a:r>
            <a:r>
              <a:rPr lang="en-US" dirty="0"/>
              <a:t> </a:t>
            </a:r>
            <a:r>
              <a:rPr lang="ro-RO" dirty="0"/>
              <a:t>de jurnal</a:t>
            </a:r>
            <a:r>
              <a:rPr lang="en-US" dirty="0"/>
              <a:t> de </a:t>
            </a:r>
            <a:r>
              <a:rPr lang="en-US" dirty="0" err="1"/>
              <a:t>evenimente</a:t>
            </a:r>
            <a:endParaRPr lang="ro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29</a:t>
            </a:fld>
            <a:endParaRPr lang="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93" y="1981200"/>
            <a:ext cx="4519613" cy="3702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Windows Event Logs</a:t>
            </a:r>
            <a:endParaRPr lang="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566AC-502F-4EE9-B76C-6F3828FA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Înregistrează evenimente care se produc pe un sistem Windows</a:t>
            </a:r>
          </a:p>
          <a:p>
            <a:pPr algn="l" rtl="0"/>
            <a:r>
              <a:rPr lang="ro" b="1" i="0" u="none" baseline="0"/>
              <a:t>Stocate într-un format dedicat; trebuie să vizualizați evenimentele în Windows Event Viewer sau un instrument terț, cum ar fi Event Log Explorer</a:t>
            </a:r>
          </a:p>
          <a:p>
            <a:pPr algn="l" rtl="0"/>
            <a:r>
              <a:rPr lang="ro" b="1" i="0" u="none" baseline="0"/>
              <a:t>Windows 7+ a trecut la un format structurat XML, care permite ca evenimentele să fie înregistrate mai precis pentru o interpretare mai ușoară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E4CDBB-BDD1-4627-9475-947B2C18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Găsirea jurnalelor șterse: 7+</a:t>
            </a:r>
            <a:endParaRPr lang="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C7E19-914C-408D-AB8C-9DCA7B31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La offset 0 pentru 7 baiți: 0x456c6646696c65, care este ElfFile în ASCII</a:t>
            </a:r>
            <a:endParaRPr lang="ro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30</a:t>
            </a:fld>
            <a:endParaRPr lang="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524247"/>
            <a:ext cx="8321158" cy="1190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077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Jurnalele Dr. Watson</a:t>
            </a:r>
            <a:endParaRPr lang="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B921C9-DCDA-4294-B20F-376887D6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În Windows XP, când apare o eroare de program, jurnalul Dr. Watson colectează informații despre sistem și eroarea programului pentru depanare</a:t>
            </a:r>
          </a:p>
          <a:p>
            <a:r>
              <a:rPr lang="vi-VN" dirty="0"/>
              <a:t>Jurnalul conține informații precum aplicația nereușită, marca de timp, calea de aplicare, sarcinile care rulează în momentul eșecului, modulele utilizate etc.</a:t>
            </a:r>
          </a:p>
          <a:p>
            <a:r>
              <a:rPr lang="vi-VN" dirty="0"/>
              <a:t>Poate fi utilă în timpul analizei cronologiei ca având legătură cu comportamentul ilicit și dovezile de malware</a:t>
            </a:r>
          </a:p>
          <a:p>
            <a:r>
              <a:rPr lang="vi-VN" dirty="0"/>
              <a:t>Există în directorul:</a:t>
            </a:r>
          </a:p>
          <a:p>
            <a:pPr marL="228600" lvl="1" indent="0" algn="l" rtl="0">
              <a:buNone/>
            </a:pPr>
            <a:r>
              <a:rPr lang="ro" b="1" i="0" u="none" baseline="0" dirty="0">
                <a:solidFill>
                  <a:schemeClr val="accent6">
                    <a:lumMod val="75000"/>
                  </a:schemeClr>
                </a:solidFill>
              </a:rPr>
              <a:t>C:\Documents and Settings\All Users\Application Data\ Microsoft\Dr Watson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1D60167-4931-47E6-BA6A-407CBD079E47}" type="slidenum">
              <a:rPr/>
              <a:pPr algn="r" rtl="0"/>
              <a:t>31</a:t>
            </a:fld>
            <a:endParaRPr lang="ro" dirty="0"/>
          </a:p>
        </p:txBody>
      </p:sp>
    </p:spTree>
    <p:extLst>
      <p:ext uri="{BB962C8B-B14F-4D97-AF65-F5344CB8AC3E}">
        <p14:creationId xmlns:p14="http://schemas.microsoft.com/office/powerpoint/2010/main" val="1433303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Raportarea erorilor</a:t>
            </a:r>
            <a:r>
              <a:rPr lang="ro" b="1" i="0" u="none" dirty="0"/>
              <a:t> în </a:t>
            </a:r>
            <a:r>
              <a:rPr lang="ro" b="1" i="0" u="none" baseline="0" dirty="0"/>
              <a:t>Windows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E9A5F5-8F30-4CDF-9802-071762B4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-RO" dirty="0"/>
              <a:t>Rap</a:t>
            </a:r>
            <a:r>
              <a:rPr lang="vi-VN" dirty="0"/>
              <a:t>ortarea erorilor Windows a înlocuit jurnalele Dr. Watson începând cu Vista</a:t>
            </a:r>
          </a:p>
          <a:p>
            <a:r>
              <a:rPr lang="vi-VN" dirty="0"/>
              <a:t>Pot fi găsite în </a:t>
            </a:r>
            <a:r>
              <a:rPr lang="ro" b="1" i="0" u="none" baseline="0" dirty="0">
                <a:solidFill>
                  <a:schemeClr val="accent6">
                    <a:lumMod val="75000"/>
                  </a:schemeClr>
                </a:solidFill>
              </a:rPr>
              <a:t>C:\ProgramData\Microsoft\ Windows\WER\ReportArchive</a:t>
            </a:r>
            <a:r>
              <a:rPr lang="ro" b="1" i="0" u="none" baseline="0" dirty="0"/>
              <a:t> or </a:t>
            </a:r>
            <a:r>
              <a:rPr lang="ro" b="1" i="0" u="none" baseline="0" dirty="0">
                <a:solidFill>
                  <a:schemeClr val="accent6">
                    <a:lumMod val="75000"/>
                  </a:schemeClr>
                </a:solidFill>
              </a:rPr>
              <a:t>ReportQueue</a:t>
            </a:r>
            <a:endParaRPr lang="ro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1" y="3577613"/>
            <a:ext cx="8587736" cy="16002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979416" y="3289756"/>
            <a:ext cx="31851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ro" sz="1400" b="1" i="0" u="none" baseline="0">
                <a:latin typeface="Arial" panose="020B0604020202020204" pitchFamily="34" charset="0"/>
                <a:cs typeface="Arial" panose="020B0604020202020204" pitchFamily="34" charset="0"/>
              </a:rPr>
              <a:t>dir *.*dmp /s to find WER Dump Files: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0DCDC5-35FE-4985-9680-7AA2DB68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Jurnalele Anti-Virus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ED0DB9-1273-4C62-99E3-B6011D35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Majoritatea mașinilor de astăzi utilizează un fel de produs antivirus</a:t>
            </a:r>
          </a:p>
          <a:p>
            <a:r>
              <a:rPr lang="vi-VN" dirty="0"/>
              <a:t>Fiecare produs este diferit în tipurile de jurnale pe care le stochează și poate produce o mulțime de informații, inclusiv numele fișierului, </a:t>
            </a:r>
            <a:r>
              <a:rPr lang="ro-RO" dirty="0"/>
              <a:t>marca temporală a infectării</a:t>
            </a:r>
            <a:r>
              <a:rPr lang="vi-VN" dirty="0"/>
              <a:t>, utilizatorul logat, acțiunile întreprinse etc.</a:t>
            </a:r>
          </a:p>
          <a:p>
            <a:r>
              <a:rPr lang="vi-VN" dirty="0"/>
              <a:t>Mulți creează un director de carantină sau un virus pentru a stoca malware înainte de ștergere; o infecție ar fi putut avea loc înainte de actualizarea definiției AV care </a:t>
            </a:r>
            <a:r>
              <a:rPr lang="ro-RO" dirty="0"/>
              <a:t>a condus </a:t>
            </a:r>
            <a:r>
              <a:rPr lang="vi-VN" dirty="0"/>
              <a:t>la carantină</a:t>
            </a:r>
            <a:endParaRPr lang="ro" b="1" i="0" u="none" baseline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74C305-E1C2-4D15-B643-E791ACF3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3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dirty="0"/>
              <a:t>Carantina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Malware poate fi găsit în</a:t>
            </a:r>
            <a:r>
              <a:rPr lang="ro" b="1" i="0" u="none" dirty="0"/>
              <a:t> carantină</a:t>
            </a:r>
            <a:endParaRPr lang="ro" b="1" i="0" u="none" baseline="0" dirty="0"/>
          </a:p>
          <a:p>
            <a:pPr algn="l" rtl="0"/>
            <a:r>
              <a:rPr lang="ro" b="1" i="0" u="none" baseline="0" dirty="0"/>
              <a:t>Poate</a:t>
            </a:r>
            <a:r>
              <a:rPr lang="ro" b="1" i="0" u="none" dirty="0"/>
              <a:t> conține componente la etapa unu/doi</a:t>
            </a:r>
            <a:endParaRPr lang="ro" dirty="0"/>
          </a:p>
        </p:txBody>
      </p:sp>
      <p:pic>
        <p:nvPicPr>
          <p:cNvPr id="4" name="Picture 3" descr="microsoft-security-essentials-alert-revie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70760"/>
            <a:ext cx="5029200" cy="3520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0874" y="5860015"/>
            <a:ext cx="120225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ro"/>
            </a:defPPr>
            <a:lvl1pPr algn="ctr"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o" sz="800" b="1" i="0" u="none" baseline="0"/>
              <a:t>Image from kodyaz.com.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4D14E4-229F-4C9F-B2C4-70E1A40B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727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Corelarea jurnalelor</a:t>
            </a:r>
            <a:endParaRPr lang="ro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Artefactele din mai multe jurnale pot fi culminate pentru a spune povestea</a:t>
            </a:r>
            <a:r>
              <a:rPr lang="ro-RO" dirty="0"/>
              <a:t> completă</a:t>
            </a:r>
            <a:endParaRPr lang="vi-VN" dirty="0"/>
          </a:p>
          <a:p>
            <a:r>
              <a:rPr lang="vi-VN" dirty="0"/>
              <a:t>În următoarele câteva </a:t>
            </a:r>
            <a:r>
              <a:rPr lang="ro-RO" dirty="0" err="1"/>
              <a:t>slide-uri</a:t>
            </a:r>
            <a:r>
              <a:rPr lang="vi-VN" dirty="0"/>
              <a:t>, vom arăta cum au fost folosite jurnalele identificate în timpul analizei unui sistem Windows XP pentru a picta imaginea</a:t>
            </a:r>
            <a:endParaRPr lang="r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7499-A03B-4807-BBB9-0510AD4F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664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Jurnalul evenimentelor de securitate</a:t>
            </a:r>
            <a:endParaRPr lang="ro" dirty="0"/>
          </a:p>
        </p:txBody>
      </p:sp>
      <p:sp>
        <p:nvSpPr>
          <p:cNvPr id="5" name="object 4"/>
          <p:cNvSpPr>
            <a:spLocks noChangeAspect="1"/>
          </p:cNvSpPr>
          <p:nvPr/>
        </p:nvSpPr>
        <p:spPr>
          <a:xfrm>
            <a:off x="1009650" y="1268241"/>
            <a:ext cx="7132320" cy="473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5C6F7-9E69-4CD4-96C8-85F1EA46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056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" dirty="0"/>
              <a:t>Jurnalul evenimentelor de sistem</a:t>
            </a:r>
          </a:p>
        </p:txBody>
      </p:sp>
      <p:sp>
        <p:nvSpPr>
          <p:cNvPr id="5" name="object 4"/>
          <p:cNvSpPr/>
          <p:nvPr/>
        </p:nvSpPr>
        <p:spPr>
          <a:xfrm>
            <a:off x="381000" y="1238250"/>
            <a:ext cx="83820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21C56-24AF-4633-8883-E32837F5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577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</a:t>
            </a:r>
            <a:r>
              <a:rPr lang="en-US" b="1" i="0" u="none" baseline="0" dirty="0"/>
              <a:t>u</a:t>
            </a:r>
            <a:r>
              <a:rPr lang="ro" b="1" i="0" u="none" baseline="0" dirty="0"/>
              <a:t>rnalul Dr. Watson </a:t>
            </a:r>
            <a:endParaRPr lang="ro" dirty="0"/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2655570" y="1228727"/>
            <a:ext cx="3840480" cy="4748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1539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4D23A-23E6-433F-949C-95E3BBC6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429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Jurnalul</a:t>
            </a:r>
            <a:r>
              <a:rPr lang="ro" b="1" i="0" u="none" dirty="0"/>
              <a:t> </a:t>
            </a:r>
            <a:r>
              <a:rPr lang="ro" b="1" i="0" u="none" baseline="0" dirty="0"/>
              <a:t>McAfee</a:t>
            </a:r>
            <a:endParaRPr lang="ro" dirty="0"/>
          </a:p>
        </p:txBody>
      </p:sp>
      <p:pic>
        <p:nvPicPr>
          <p:cNvPr id="4" name="Picture 3" descr="mcaf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09725"/>
            <a:ext cx="8253649" cy="1892300"/>
          </a:xfrm>
          <a:prstGeom prst="rect">
            <a:avLst/>
          </a:prstGeom>
          <a:ln>
            <a:solidFill>
              <a:srgbClr val="153969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9923C-6532-4408-9208-0B623385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51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Windows Event Logs</a:t>
            </a:r>
            <a:endParaRPr lang="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C7F73C-4106-4180-BE08-E605210E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ro" b="1" i="0" u="none" baseline="0" dirty="0"/>
              <a:t>Fiecare înregistrare din jurnal este clasificată după tip și conține date de antet și o descriere a evenimentului</a:t>
            </a:r>
          </a:p>
          <a:p>
            <a:pPr algn="l" rtl="0"/>
            <a:r>
              <a:rPr lang="ro" b="1" i="0" u="none" baseline="0" dirty="0"/>
              <a:t>Antetul evenimentului conține informații utile:</a:t>
            </a:r>
          </a:p>
          <a:p>
            <a:pPr lvl="1" algn="l" rtl="0"/>
            <a:r>
              <a:rPr lang="ro" b="1" i="0" u="none" baseline="0" dirty="0"/>
              <a:t>Data și ora</a:t>
            </a:r>
          </a:p>
          <a:p>
            <a:pPr lvl="1" algn="l" rtl="0"/>
            <a:r>
              <a:rPr lang="ro" b="1" i="0" u="none" baseline="0" dirty="0"/>
              <a:t>Utilizatorul conectat</a:t>
            </a:r>
          </a:p>
          <a:p>
            <a:pPr lvl="1" algn="l" rtl="0"/>
            <a:r>
              <a:rPr lang="ro" b="1" i="0" u="none" baseline="0" dirty="0"/>
              <a:t>Numele computerului</a:t>
            </a:r>
          </a:p>
          <a:p>
            <a:pPr lvl="1"/>
            <a:r>
              <a:rPr lang="ro-RO" dirty="0"/>
              <a:t>ID-ul unui </a:t>
            </a:r>
            <a:r>
              <a:rPr lang="vi-VN" dirty="0"/>
              <a:t>eveniment, care descrie tipul evenimentului</a:t>
            </a:r>
          </a:p>
          <a:p>
            <a:pPr lvl="1"/>
            <a:r>
              <a:rPr lang="vi-VN" dirty="0"/>
              <a:t>Sursa evenimentului; adică aplicația sau serviciul care a înregistrat evenimentul</a:t>
            </a:r>
          </a:p>
          <a:p>
            <a:pPr lvl="1"/>
            <a:r>
              <a:rPr lang="vi-VN" dirty="0"/>
              <a:t>Tipul evenimentului; de exemplu, ero</a:t>
            </a:r>
            <a:r>
              <a:rPr lang="ro-RO" dirty="0"/>
              <a:t>a</a:t>
            </a:r>
            <a:r>
              <a:rPr lang="vi-VN" dirty="0"/>
              <a:t>r</a:t>
            </a:r>
            <a:r>
              <a:rPr lang="ro-RO" dirty="0"/>
              <a:t>e</a:t>
            </a:r>
            <a:r>
              <a:rPr lang="vi-VN" dirty="0"/>
              <a:t>, avertiz</a:t>
            </a:r>
            <a:r>
              <a:rPr lang="ro-RO" dirty="0"/>
              <a:t>are</a:t>
            </a:r>
            <a:r>
              <a:rPr lang="vi-VN" dirty="0"/>
              <a:t>, informații, </a:t>
            </a:r>
            <a:r>
              <a:rPr lang="ro-RO" dirty="0"/>
              <a:t>verificare cu succes sau eșec</a:t>
            </a:r>
            <a:endParaRPr lang="ro" b="1" i="0" u="none" baseline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5B928D9-ACCE-4E80-878F-042B603B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6385" y="1233487"/>
            <a:ext cx="6035040" cy="4754880"/>
          </a:xfrm>
          <a:custGeom>
            <a:avLst/>
            <a:gdLst/>
            <a:ahLst/>
            <a:cxnLst/>
            <a:rect l="l" t="t" r="r" b="b"/>
            <a:pathLst>
              <a:path w="6220459" h="4965700">
                <a:moveTo>
                  <a:pt x="6062345" y="0"/>
                </a:moveTo>
                <a:lnTo>
                  <a:pt x="157733" y="0"/>
                </a:lnTo>
                <a:lnTo>
                  <a:pt x="107874" y="8040"/>
                </a:lnTo>
                <a:lnTo>
                  <a:pt x="64574" y="30431"/>
                </a:lnTo>
                <a:lnTo>
                  <a:pt x="30431" y="64574"/>
                </a:lnTo>
                <a:lnTo>
                  <a:pt x="8040" y="107874"/>
                </a:lnTo>
                <a:lnTo>
                  <a:pt x="0" y="157734"/>
                </a:lnTo>
                <a:lnTo>
                  <a:pt x="0" y="4807686"/>
                </a:lnTo>
                <a:lnTo>
                  <a:pt x="8040" y="4857547"/>
                </a:lnTo>
                <a:lnTo>
                  <a:pt x="30431" y="4900850"/>
                </a:lnTo>
                <a:lnTo>
                  <a:pt x="64574" y="4934997"/>
                </a:lnTo>
                <a:lnTo>
                  <a:pt x="107874" y="4957391"/>
                </a:lnTo>
                <a:lnTo>
                  <a:pt x="157733" y="4965433"/>
                </a:lnTo>
                <a:lnTo>
                  <a:pt x="6062345" y="4965433"/>
                </a:lnTo>
                <a:lnTo>
                  <a:pt x="6112204" y="4957391"/>
                </a:lnTo>
                <a:lnTo>
                  <a:pt x="6155504" y="4934997"/>
                </a:lnTo>
                <a:lnTo>
                  <a:pt x="6189647" y="4900850"/>
                </a:lnTo>
                <a:lnTo>
                  <a:pt x="6212038" y="4857547"/>
                </a:lnTo>
                <a:lnTo>
                  <a:pt x="6220079" y="4807686"/>
                </a:lnTo>
                <a:lnTo>
                  <a:pt x="6220079" y="157734"/>
                </a:lnTo>
                <a:lnTo>
                  <a:pt x="6212038" y="107874"/>
                </a:lnTo>
                <a:lnTo>
                  <a:pt x="6189647" y="64574"/>
                </a:lnTo>
                <a:lnTo>
                  <a:pt x="6155504" y="30431"/>
                </a:lnTo>
                <a:lnTo>
                  <a:pt x="6112204" y="8040"/>
                </a:lnTo>
                <a:lnTo>
                  <a:pt x="60623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48EC5F-DCF9-4F01-B058-758A9D296F44}"/>
              </a:ext>
            </a:extLst>
          </p:cNvPr>
          <p:cNvGrpSpPr/>
          <p:nvPr/>
        </p:nvGrpSpPr>
        <p:grpSpPr>
          <a:xfrm>
            <a:off x="1602105" y="1269509"/>
            <a:ext cx="5943600" cy="4682836"/>
            <a:chOff x="1463294" y="1285875"/>
            <a:chExt cx="5943600" cy="4682836"/>
          </a:xfrm>
        </p:grpSpPr>
        <p:sp>
          <p:nvSpPr>
            <p:cNvPr id="3" name="object 3"/>
            <p:cNvSpPr>
              <a:spLocks noChangeAspect="1"/>
            </p:cNvSpPr>
            <p:nvPr/>
          </p:nvSpPr>
          <p:spPr>
            <a:xfrm>
              <a:off x="1463294" y="1285875"/>
              <a:ext cx="5943600" cy="4682836"/>
            </a:xfrm>
            <a:custGeom>
              <a:avLst/>
              <a:gdLst/>
              <a:ahLst/>
              <a:cxnLst/>
              <a:rect l="l" t="t" r="r" b="b"/>
              <a:pathLst>
                <a:path w="6220459" h="4965700">
                  <a:moveTo>
                    <a:pt x="0" y="157734"/>
                  </a:moveTo>
                  <a:lnTo>
                    <a:pt x="8040" y="107874"/>
                  </a:lnTo>
                  <a:lnTo>
                    <a:pt x="30431" y="64574"/>
                  </a:lnTo>
                  <a:lnTo>
                    <a:pt x="64574" y="30431"/>
                  </a:lnTo>
                  <a:lnTo>
                    <a:pt x="107874" y="8040"/>
                  </a:lnTo>
                  <a:lnTo>
                    <a:pt x="157733" y="0"/>
                  </a:lnTo>
                  <a:lnTo>
                    <a:pt x="6062345" y="0"/>
                  </a:lnTo>
                  <a:lnTo>
                    <a:pt x="6112204" y="8040"/>
                  </a:lnTo>
                  <a:lnTo>
                    <a:pt x="6155504" y="30431"/>
                  </a:lnTo>
                  <a:lnTo>
                    <a:pt x="6189647" y="64574"/>
                  </a:lnTo>
                  <a:lnTo>
                    <a:pt x="6212038" y="107874"/>
                  </a:lnTo>
                  <a:lnTo>
                    <a:pt x="6220079" y="157734"/>
                  </a:lnTo>
                  <a:lnTo>
                    <a:pt x="6220079" y="4807686"/>
                  </a:lnTo>
                  <a:lnTo>
                    <a:pt x="6212038" y="4857547"/>
                  </a:lnTo>
                  <a:lnTo>
                    <a:pt x="6189647" y="4900850"/>
                  </a:lnTo>
                  <a:lnTo>
                    <a:pt x="6155504" y="4934997"/>
                  </a:lnTo>
                  <a:lnTo>
                    <a:pt x="6112204" y="4957391"/>
                  </a:lnTo>
                  <a:lnTo>
                    <a:pt x="6062345" y="4965433"/>
                  </a:lnTo>
                  <a:lnTo>
                    <a:pt x="157733" y="4965433"/>
                  </a:lnTo>
                  <a:lnTo>
                    <a:pt x="107874" y="4957391"/>
                  </a:lnTo>
                  <a:lnTo>
                    <a:pt x="64574" y="4934997"/>
                  </a:lnTo>
                  <a:lnTo>
                    <a:pt x="30431" y="4900850"/>
                  </a:lnTo>
                  <a:lnTo>
                    <a:pt x="8040" y="4857547"/>
                  </a:lnTo>
                  <a:lnTo>
                    <a:pt x="0" y="4807686"/>
                  </a:lnTo>
                  <a:lnTo>
                    <a:pt x="0" y="157734"/>
                  </a:lnTo>
                  <a:close/>
                </a:path>
              </a:pathLst>
            </a:custGeom>
            <a:ln w="19050">
              <a:solidFill>
                <a:srgbClr val="5C99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>
              <a:spLocks noChangeAspect="1"/>
            </p:cNvSpPr>
            <p:nvPr/>
          </p:nvSpPr>
          <p:spPr>
            <a:xfrm>
              <a:off x="1551877" y="1424942"/>
              <a:ext cx="5486400" cy="41928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Corelarea Jurnalelor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F67CAF-23D8-485D-9310-36A7638E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537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" dirty="0"/>
              <a:t>Corelarea Jurnalelor (cont</a:t>
            </a:r>
            <a:r>
              <a:rPr lang="ro" b="1" i="0" u="none" baseline="0" dirty="0"/>
              <a:t>.)</a:t>
            </a: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4C603478-0B96-4F6A-B8A4-33E32D4E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În timpul unei investigații, utilizatorul Travis a susținut </a:t>
            </a:r>
            <a:r>
              <a:rPr lang="ro-RO" dirty="0"/>
              <a:t>că</a:t>
            </a:r>
            <a:r>
              <a:rPr lang="vi-VN" dirty="0"/>
              <a:t> cineva </a:t>
            </a:r>
            <a:r>
              <a:rPr lang="ro-RO" dirty="0"/>
              <a:t>i-a spart serverul </a:t>
            </a:r>
            <a:r>
              <a:rPr lang="vi-VN" dirty="0"/>
              <a:t>și a plasat o aplicație de accesare a parolei (</a:t>
            </a:r>
            <a:r>
              <a:rPr lang="vi-VN" dirty="0">
                <a:solidFill>
                  <a:srgbClr val="FF0000"/>
                </a:solidFill>
              </a:rPr>
              <a:t>PWDUMP</a:t>
            </a:r>
            <a:r>
              <a:rPr lang="vi-VN" dirty="0"/>
              <a:t>) pe un server</a:t>
            </a:r>
          </a:p>
          <a:p>
            <a:r>
              <a:rPr lang="vi-VN" dirty="0"/>
              <a:t>Folosind jurnalele de evenimente de securitate discutate anterior, a devenit evident că utilizatorul Travis </a:t>
            </a:r>
            <a:r>
              <a:rPr lang="ro-RO" dirty="0"/>
              <a:t>s-a </a:t>
            </a:r>
            <a:r>
              <a:rPr lang="vi-VN" dirty="0"/>
              <a:t>conectat pe server prin RDP de la </a:t>
            </a:r>
            <a:r>
              <a:rPr lang="ro-RO" dirty="0"/>
              <a:t>stația sa </a:t>
            </a:r>
            <a:r>
              <a:rPr lang="vi-VN" dirty="0"/>
              <a:t>de lucru în dimineața zilei de </a:t>
            </a:r>
            <a:r>
              <a:rPr lang="vi-VN" dirty="0">
                <a:solidFill>
                  <a:srgbClr val="FF0000"/>
                </a:solidFill>
              </a:rPr>
              <a:t>3 ianuarie 2008</a:t>
            </a:r>
            <a:r>
              <a:rPr lang="vi-VN" dirty="0"/>
              <a:t>, în aceeași zi în care a apărut fișierul </a:t>
            </a:r>
            <a:r>
              <a:rPr lang="vi-VN" dirty="0">
                <a:solidFill>
                  <a:srgbClr val="FF0000"/>
                </a:solidFill>
              </a:rPr>
              <a:t>PWDUMP</a:t>
            </a:r>
            <a:r>
              <a:rPr lang="vi-VN" dirty="0"/>
              <a:t> pe sistem</a:t>
            </a:r>
            <a:endParaRPr lang="ro" b="1" i="0" u="none" baseline="0" dirty="0"/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A3E91710-0A37-4503-9FCC-EF491484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093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" dirty="0"/>
              <a:t>Corelarea Jurnalelor (cont</a:t>
            </a:r>
            <a:r>
              <a:rPr lang="ro" b="1" i="0" u="none" baseline="0" dirty="0"/>
              <a:t>.)</a:t>
            </a: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4C603478-0B96-4F6A-B8A4-33E32D4E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Jurnalul de evenimente al sistemului a arătat că aplicația a fost lansată la data de </a:t>
            </a:r>
            <a:r>
              <a:rPr lang="vi-VN" dirty="0">
                <a:solidFill>
                  <a:srgbClr val="FF0000"/>
                </a:solidFill>
              </a:rPr>
              <a:t>3 ianuarie 2008</a:t>
            </a:r>
            <a:r>
              <a:rPr lang="vi-VN" dirty="0"/>
              <a:t>, la </a:t>
            </a:r>
            <a:r>
              <a:rPr lang="vi-VN" dirty="0">
                <a:solidFill>
                  <a:srgbClr val="FF0000"/>
                </a:solidFill>
              </a:rPr>
              <a:t>12:50:4</a:t>
            </a:r>
            <a:r>
              <a:rPr lang="vi-VN" dirty="0"/>
              <a:t>9 și a inclus SID-ul utilizatorului Travis (</a:t>
            </a:r>
            <a:r>
              <a:rPr lang="vi-VN" dirty="0">
                <a:solidFill>
                  <a:srgbClr val="FF0000"/>
                </a:solidFill>
              </a:rPr>
              <a:t>S-1-5-21-507992206-3690231741-4062213295-1114</a:t>
            </a:r>
            <a:r>
              <a:rPr lang="vi-VN" dirty="0"/>
              <a:t>), legând-l de executarea aplicației</a:t>
            </a:r>
          </a:p>
          <a:p>
            <a:r>
              <a:rPr lang="vi-VN" dirty="0"/>
              <a:t>În acelasi timp, eroarea aplicatiei LSASS a fost inregistrata in Dr. Watson (</a:t>
            </a:r>
            <a:r>
              <a:rPr lang="ro-RO" dirty="0"/>
              <a:t>despre </a:t>
            </a:r>
            <a:r>
              <a:rPr lang="vi-VN" dirty="0">
                <a:solidFill>
                  <a:srgbClr val="FF0000"/>
                </a:solidFill>
              </a:rPr>
              <a:t>PWDUMP</a:t>
            </a:r>
            <a:r>
              <a:rPr lang="vi-VN" dirty="0"/>
              <a:t> </a:t>
            </a:r>
            <a:r>
              <a:rPr lang="ro-RO" dirty="0"/>
              <a:t>se cunoștea că afectează </a:t>
            </a:r>
            <a:r>
              <a:rPr lang="vi-VN" dirty="0"/>
              <a:t>serviciul LSASS)</a:t>
            </a:r>
          </a:p>
          <a:p>
            <a:r>
              <a:rPr lang="vi-VN" dirty="0"/>
              <a:t>Intrarea în jurnalul McAfee AV arată crearea pwservice.exe în fișierul AccessProtectionLog.txt la ora </a:t>
            </a:r>
            <a:r>
              <a:rPr lang="vi-VN" dirty="0">
                <a:solidFill>
                  <a:srgbClr val="FF0000"/>
                </a:solidFill>
              </a:rPr>
              <a:t>12:51:20</a:t>
            </a:r>
            <a:endParaRPr lang="ro" b="1" i="0" u="none" baseline="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C7C21-03AF-4465-9688-2EA9C730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Rezumat</a:t>
            </a:r>
            <a:endParaRPr lang="ro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Jurnalele de evenimente și alte jurnale de Windows pot fi esențiale într-o investigație criminalistică</a:t>
            </a:r>
          </a:p>
          <a:p>
            <a:r>
              <a:rPr lang="vi-VN" dirty="0"/>
              <a:t>Evenimentele șterse pot fi sculptate din </a:t>
            </a:r>
            <a:r>
              <a:rPr lang="ro-RO" dirty="0"/>
              <a:t>spațiul </a:t>
            </a:r>
            <a:r>
              <a:rPr lang="vi-VN" dirty="0"/>
              <a:t>nealocat</a:t>
            </a:r>
          </a:p>
          <a:p>
            <a:r>
              <a:rPr lang="vi-VN" dirty="0"/>
              <a:t>Începând cu Windows 7, există multe, multe alte fișiere </a:t>
            </a:r>
            <a:r>
              <a:rPr lang="ro-RO" dirty="0"/>
              <a:t>de jurnal</a:t>
            </a:r>
            <a:endParaRPr lang="ro" b="1" i="0" u="none" baseline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70DD-B370-49D9-AD03-1CC3E252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04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endParaRPr lang="ro" sz="4800" dirty="0"/>
          </a:p>
          <a:p>
            <a:pPr marL="0" indent="0" algn="ctr" rtl="0">
              <a:buNone/>
            </a:pPr>
            <a:endParaRPr lang="ro" sz="4800" dirty="0"/>
          </a:p>
          <a:p>
            <a:pPr marL="0" indent="0" algn="ctr" rtl="0">
              <a:buNone/>
            </a:pPr>
            <a:r>
              <a:rPr lang="ro" sz="4800" b="1" i="0" u="none" baseline="0" dirty="0"/>
              <a:t>Laboratorul 7 – Analiza </a:t>
            </a:r>
            <a:r>
              <a:rPr lang="ro" sz="4800" b="1" i="0" u="none" baseline="0"/>
              <a:t>Jurnalului de </a:t>
            </a:r>
            <a:r>
              <a:rPr lang="ro" sz="4800" b="1" i="0" u="none" baseline="0" dirty="0"/>
              <a:t>Evenimente Windows </a:t>
            </a:r>
            <a:endParaRPr lang="ro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04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Jurnalele în Windows XP</a:t>
            </a:r>
            <a:endParaRPr lang="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7F15B-05AC-4ADC-8ED3-28C0C7F9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Există</a:t>
            </a:r>
            <a:r>
              <a:rPr lang="ro" b="1" i="0" u="none" dirty="0"/>
              <a:t> 3 tipuri principale</a:t>
            </a:r>
            <a:r>
              <a:rPr lang="ro" b="1" i="0" u="none" baseline="0" dirty="0"/>
              <a:t>:</a:t>
            </a:r>
          </a:p>
          <a:p>
            <a:pPr lvl="1"/>
            <a:r>
              <a:rPr lang="en-US" dirty="0" err="1"/>
              <a:t>Jurnal</a:t>
            </a:r>
            <a:r>
              <a:rPr lang="en-US" dirty="0"/>
              <a:t> de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ro-RO" dirty="0"/>
              <a:t>al </a:t>
            </a:r>
            <a:r>
              <a:rPr lang="en-US" dirty="0" err="1"/>
              <a:t>aplicație</a:t>
            </a:r>
            <a:r>
              <a:rPr lang="ro-RO" dirty="0"/>
              <a:t>i</a:t>
            </a:r>
            <a:endParaRPr lang="en-US" dirty="0"/>
          </a:p>
          <a:p>
            <a:pPr lvl="1"/>
            <a:r>
              <a:rPr lang="en-US" dirty="0" err="1"/>
              <a:t>Jurnalul</a:t>
            </a:r>
            <a:r>
              <a:rPr lang="en-US" dirty="0"/>
              <a:t> de </a:t>
            </a:r>
            <a:r>
              <a:rPr lang="en-US" dirty="0" err="1"/>
              <a:t>evenimente</a:t>
            </a:r>
            <a:r>
              <a:rPr lang="en-US" dirty="0"/>
              <a:t> al </a:t>
            </a:r>
            <a:r>
              <a:rPr lang="en-US" dirty="0" err="1"/>
              <a:t>sistemului</a:t>
            </a:r>
            <a:endParaRPr lang="en-US" dirty="0"/>
          </a:p>
          <a:p>
            <a:pPr lvl="1"/>
            <a:r>
              <a:rPr lang="en-US" dirty="0" err="1"/>
              <a:t>Jurnal</a:t>
            </a:r>
            <a:r>
              <a:rPr lang="en-US" dirty="0"/>
              <a:t> de </a:t>
            </a:r>
            <a:r>
              <a:rPr lang="en-US" dirty="0" err="1"/>
              <a:t>evenimente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(nu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activat</a:t>
            </a:r>
            <a:r>
              <a:rPr lang="en-US" dirty="0"/>
              <a:t> implicit)</a:t>
            </a:r>
            <a:endParaRPr lang="ro" b="1" i="0" u="none" baseline="0" dirty="0"/>
          </a:p>
          <a:p>
            <a:pPr algn="l" rtl="0"/>
            <a:r>
              <a:rPr lang="ro" b="1" i="0" u="none" baseline="0" dirty="0"/>
              <a:t>Situat</a:t>
            </a:r>
            <a:r>
              <a:rPr lang="ro" b="1" i="0" u="none" dirty="0"/>
              <a:t> în</a:t>
            </a:r>
            <a:r>
              <a:rPr lang="ro" b="1" i="0" u="none" baseline="0" dirty="0"/>
              <a:t>n </a:t>
            </a:r>
            <a:r>
              <a:rPr lang="ro" b="1" i="0" u="none" baseline="0" dirty="0">
                <a:solidFill>
                  <a:schemeClr val="accent6">
                    <a:lumMod val="75000"/>
                  </a:schemeClr>
                </a:solidFill>
              </a:rPr>
              <a:t>C:\Windows\System32\config</a:t>
            </a:r>
          </a:p>
          <a:p>
            <a:pPr algn="l" rtl="0"/>
            <a:r>
              <a:rPr lang="ro" b="1" i="0" u="none" baseline="0" dirty="0"/>
              <a:t>Dimensiunea prestabilită 512 KB</a:t>
            </a:r>
          </a:p>
          <a:p>
            <a:pPr algn="l" rtl="0"/>
            <a:r>
              <a:rPr lang="ro" b="1" i="0" u="none" baseline="0" dirty="0"/>
              <a:t>Extensia este </a:t>
            </a:r>
            <a:r>
              <a:rPr lang="ro" b="1" i="0" u="none" baseline="0" dirty="0">
                <a:solidFill>
                  <a:schemeClr val="accent6">
                    <a:lumMod val="75000"/>
                  </a:schemeClr>
                </a:solidFill>
              </a:rPr>
              <a:t>evt</a:t>
            </a:r>
            <a:endParaRPr lang="r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E65EDC-8559-4039-95F9-275A9883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89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Jurnalele în Windows 7+ </a:t>
            </a:r>
            <a:endParaRPr lang="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BDA79D-E86C-49AA-A081-D769D7D4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Jurnalele acum situate în </a:t>
            </a:r>
            <a:r>
              <a:rPr lang="ro" b="1" i="0" u="none" baseline="0" dirty="0">
                <a:solidFill>
                  <a:schemeClr val="accent6">
                    <a:lumMod val="75000"/>
                  </a:schemeClr>
                </a:solidFill>
              </a:rPr>
              <a:t>C:\Windows\System32\winevt\Logs</a:t>
            </a:r>
          </a:p>
          <a:p>
            <a:pPr algn="l" rtl="0"/>
            <a:r>
              <a:rPr lang="ro" b="1" i="0" u="none" baseline="0" dirty="0"/>
              <a:t>Dimensiunea implicită 20 MB</a:t>
            </a:r>
          </a:p>
          <a:p>
            <a:pPr algn="l" rtl="0"/>
            <a:r>
              <a:rPr lang="ro" b="1" i="0" u="none" baseline="0" dirty="0"/>
              <a:t>Extensia este </a:t>
            </a:r>
            <a:r>
              <a:rPr lang="ro" b="1" i="0" u="none" baseline="0" dirty="0">
                <a:solidFill>
                  <a:schemeClr val="accent6">
                    <a:lumMod val="75000"/>
                  </a:schemeClr>
                </a:solidFill>
              </a:rPr>
              <a:t>evtx</a:t>
            </a:r>
            <a:endParaRPr lang="ro" dirty="0">
              <a:solidFill>
                <a:schemeClr val="accent6">
                  <a:lumMod val="75000"/>
                </a:schemeClr>
              </a:solidFill>
            </a:endParaRPr>
          </a:p>
          <a:p>
            <a:pPr algn="l" rtl="0"/>
            <a:r>
              <a:rPr lang="ro" b="1" i="0" u="none" baseline="0" dirty="0"/>
              <a:t>Au fost modificate numelrele</a:t>
            </a:r>
            <a:r>
              <a:rPr lang="ro" b="1" i="0" u="none" dirty="0"/>
              <a:t> D de eveniment</a:t>
            </a:r>
            <a:endParaRPr lang="ro" b="1" i="0" u="none" baseline="0" dirty="0"/>
          </a:p>
          <a:p>
            <a:pPr algn="l" rtl="0"/>
            <a:r>
              <a:rPr lang="ro" b="1" i="0" u="none" baseline="0" dirty="0"/>
              <a:t>Microsoft a adăugat peste 100 jurnale noi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5E418F-6074-4544-AD41-BCE50CD6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Vizualizatorul de evenimente</a:t>
            </a:r>
            <a:r>
              <a:rPr lang="ro" b="1" i="0" u="none" dirty="0"/>
              <a:t> </a:t>
            </a:r>
            <a:r>
              <a:rPr lang="ro" b="1" i="0" u="none" baseline="0" dirty="0"/>
              <a:t>Windows</a:t>
            </a:r>
            <a:endParaRPr lang="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371600"/>
            <a:ext cx="8869680" cy="46055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C6BAE-1555-45EE-B61D-A6EA60F7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" dirty="0"/>
              <a:t>Vizualizatorul de evenimente Windows (cont</a:t>
            </a:r>
            <a:r>
              <a:rPr lang="ro" b="1" i="0" u="none" baseline="0" dirty="0"/>
              <a:t>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772400" cy="5270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5"/>
          <p:cNvSpPr/>
          <p:nvPr/>
        </p:nvSpPr>
        <p:spPr>
          <a:xfrm>
            <a:off x="3429001" y="5290226"/>
            <a:ext cx="1295400" cy="190500"/>
          </a:xfrm>
          <a:custGeom>
            <a:avLst/>
            <a:gdLst/>
            <a:ahLst/>
            <a:cxnLst/>
            <a:rect l="l" t="t" r="r" b="b"/>
            <a:pathLst>
              <a:path w="3429000" h="228600">
                <a:moveTo>
                  <a:pt x="0" y="228600"/>
                </a:moveTo>
                <a:lnTo>
                  <a:pt x="3429000" y="228600"/>
                </a:lnTo>
                <a:lnTo>
                  <a:pt x="3429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1981201" y="5480726"/>
            <a:ext cx="914400" cy="137898"/>
          </a:xfrm>
          <a:custGeom>
            <a:avLst/>
            <a:gdLst/>
            <a:ahLst/>
            <a:cxnLst/>
            <a:rect l="l" t="t" r="r" b="b"/>
            <a:pathLst>
              <a:path w="3429000" h="228600">
                <a:moveTo>
                  <a:pt x="0" y="228600"/>
                </a:moveTo>
                <a:lnTo>
                  <a:pt x="3429000" y="228600"/>
                </a:lnTo>
                <a:lnTo>
                  <a:pt x="3429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1981201" y="5252126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3429000" h="228600">
                <a:moveTo>
                  <a:pt x="0" y="228600"/>
                </a:moveTo>
                <a:lnTo>
                  <a:pt x="3429000" y="228600"/>
                </a:lnTo>
                <a:lnTo>
                  <a:pt x="3429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762000" y="1975526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3429000" h="228600">
                <a:moveTo>
                  <a:pt x="0" y="228600"/>
                </a:moveTo>
                <a:lnTo>
                  <a:pt x="3429000" y="228600"/>
                </a:lnTo>
                <a:lnTo>
                  <a:pt x="3429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6391579" y="2489876"/>
            <a:ext cx="1295400" cy="190500"/>
          </a:xfrm>
          <a:custGeom>
            <a:avLst/>
            <a:gdLst/>
            <a:ahLst/>
            <a:cxnLst/>
            <a:rect l="l" t="t" r="r" b="b"/>
            <a:pathLst>
              <a:path w="3429000" h="228600">
                <a:moveTo>
                  <a:pt x="0" y="228600"/>
                </a:moveTo>
                <a:lnTo>
                  <a:pt x="3429000" y="228600"/>
                </a:lnTo>
                <a:lnTo>
                  <a:pt x="3429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38850-21FB-4E83-B762-7F611837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79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 dirty="0"/>
              <a:t>Capacitățile de filtrare</a:t>
            </a:r>
            <a:endParaRPr lang="ro" dirty="0"/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2200275" y="1238238"/>
            <a:ext cx="4754880" cy="4771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5937-3AC3-4659-9223-3005E2C4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0822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 Template" id="{5C2D4547-837A-4312-A2A8-24D118BD6B42}" vid="{9B5E5E79-F7F1-463E-8E33-991E97B355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1541</Words>
  <Application>Microsoft Office PowerPoint</Application>
  <PresentationFormat>On-screen Show (4:3)</PresentationFormat>
  <Paragraphs>212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Arial Unicode MS</vt:lpstr>
      <vt:lpstr>Calibri</vt:lpstr>
      <vt:lpstr>Theme1</vt:lpstr>
      <vt:lpstr>Fișierele de jurnal în Windows (Windows Log Files)</vt:lpstr>
      <vt:lpstr>Fișierele de jurnal în Windows (Windows Log Files)</vt:lpstr>
      <vt:lpstr>Windows Event Logs</vt:lpstr>
      <vt:lpstr>Windows Event Logs</vt:lpstr>
      <vt:lpstr>Jurnalele în Windows XP</vt:lpstr>
      <vt:lpstr>Jurnalele în Windows 7+ </vt:lpstr>
      <vt:lpstr>Vizualizatorul de evenimente Windows</vt:lpstr>
      <vt:lpstr>Vizualizatorul de evenimente Windows (cont.)</vt:lpstr>
      <vt:lpstr>Capacitățile de filtrare</vt:lpstr>
      <vt:lpstr>Jurnalul de evenimente al aplicației: XP</vt:lpstr>
      <vt:lpstr>EventID.net</vt:lpstr>
      <vt:lpstr>Jurnalul de evenimente al aplicației : Win 7</vt:lpstr>
      <vt:lpstr>Proprietățile evenimentelor în aplicație</vt:lpstr>
      <vt:lpstr>Jurnalul evenimentelor în sistem: XP</vt:lpstr>
      <vt:lpstr>Jurnalul evenimentelor în sistem Win 7</vt:lpstr>
      <vt:lpstr>Jurnalul evenimentelor în sistem</vt:lpstr>
      <vt:lpstr>Proprietățile evenimentelor în sistem</vt:lpstr>
      <vt:lpstr>Jurnalul evenimentelor de securitate</vt:lpstr>
      <vt:lpstr>Proprietățile evenimentelor de securitate</vt:lpstr>
      <vt:lpstr>Tipurile de conectare</vt:lpstr>
      <vt:lpstr>Jurnalul evenimentelor de securitate</vt:lpstr>
      <vt:lpstr>Jurnalele RDP</vt:lpstr>
      <vt:lpstr>Jurnalele Terminal Services</vt:lpstr>
      <vt:lpstr>Microsoft-Windows-TerminalServices-RemoteConnectionManager</vt:lpstr>
      <vt:lpstr>Microsoft-Windows-TerminalServices-RemoteConnectionManager</vt:lpstr>
      <vt:lpstr>Microsoft-Windows-TerminalServices-LocalSessionManager</vt:lpstr>
      <vt:lpstr>Microsoft-Windows-TerminalServices-LocalSessionManager</vt:lpstr>
      <vt:lpstr>Găsirea jurnalelor șterse: XP</vt:lpstr>
      <vt:lpstr>Antetul jurnalului de evenimente în 7+</vt:lpstr>
      <vt:lpstr>Găsirea jurnalelor șterse: 7+</vt:lpstr>
      <vt:lpstr>Jurnalele Dr. Watson</vt:lpstr>
      <vt:lpstr>Raportarea erorilor în Windows</vt:lpstr>
      <vt:lpstr>Jurnalele Anti-Virus</vt:lpstr>
      <vt:lpstr>Carantina</vt:lpstr>
      <vt:lpstr>Corelarea jurnalelor</vt:lpstr>
      <vt:lpstr>Jurnalul evenimentelor de securitate</vt:lpstr>
      <vt:lpstr>Jurnalul evenimentelor de sistem</vt:lpstr>
      <vt:lpstr>Jurnalul Dr. Watson </vt:lpstr>
      <vt:lpstr>Jurnalul McAfee</vt:lpstr>
      <vt:lpstr>Corelarea Jurnalelor</vt:lpstr>
      <vt:lpstr>Corelarea Jurnalelor (cont.)</vt:lpstr>
      <vt:lpstr>Corelarea Jurnalelor (cont.)</vt:lpstr>
      <vt:lpstr>Rezumat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Log Files</dc:title>
  <dc:creator>Paul</dc:creator>
  <cp:lastModifiedBy>Mircea</cp:lastModifiedBy>
  <cp:revision>54</cp:revision>
  <dcterms:created xsi:type="dcterms:W3CDTF">2017-01-25T15:44:09Z</dcterms:created>
  <dcterms:modified xsi:type="dcterms:W3CDTF">2021-01-19T22:21:54Z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2017-01-25T00:00:00Z</vt:filetime>
  </property>
</Properties>
</file>