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85" r:id="rId4"/>
    <p:sldId id="294" r:id="rId5"/>
    <p:sldId id="290" r:id="rId6"/>
    <p:sldId id="298" r:id="rId7"/>
    <p:sldId id="295" r:id="rId8"/>
    <p:sldId id="300" r:id="rId9"/>
    <p:sldId id="296" r:id="rId10"/>
    <p:sldId id="299" r:id="rId11"/>
    <p:sldId id="29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8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3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3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9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5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4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7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3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E48-CE7A-4CF4-88B1-17B6AE7922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iming/SI_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liming/SI_project_client" TargetMode="External"/><Relationship Id="rId4" Type="http://schemas.openxmlformats.org/officeDocument/2006/relationships/hyperlink" Target="https://github.com/Gliming/SI_project_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44.34.223.59:8080/" TargetMode="External"/><Relationship Id="rId7" Type="http://schemas.openxmlformats.org/officeDocument/2006/relationships/hyperlink" Target="http://202.120.40.8:3072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202.120.40.8:30721/zipkin/" TargetMode="External"/><Relationship Id="rId5" Type="http://schemas.openxmlformats.org/officeDocument/2006/relationships/hyperlink" Target="http://144.34.223.59:3000/" TargetMode="External"/><Relationship Id="rId4" Type="http://schemas.openxmlformats.org/officeDocument/2006/relationships/hyperlink" Target="http://144.34.223.59:909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358517" y="3151282"/>
            <a:ext cx="4856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“互应”团购</a:t>
            </a:r>
            <a:r>
              <a:rPr lang="en-US" altLang="zh-CN" sz="40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APP</a:t>
            </a:r>
            <a:endParaRPr lang="zh-CN" altLang="en-US" sz="4000" b="1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35975" y="4637842"/>
            <a:ext cx="5028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小组成员：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118037910043 </a:t>
            </a:r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庄树隽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118037910040 </a:t>
            </a:r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殷豪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118037910055 </a:t>
            </a:r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李令成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118037930078 </a:t>
            </a:r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孙晓鹏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308223" y="3550072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53" y="connsiteY0-154"/>
              </a:cxn>
              <a:cxn ang="0">
                <a:pos x="connsiteX1-155" y="connsiteY1-156"/>
              </a:cxn>
              <a:cxn ang="0">
                <a:pos x="connsiteX2-157" y="connsiteY2-158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9" name="任意多边形 18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技术方案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61" name="TextBox 25">
            <a:extLst>
              <a:ext uri="{FF2B5EF4-FFF2-40B4-BE49-F238E27FC236}">
                <a16:creationId xmlns:a16="http://schemas.microsoft.com/office/drawing/2014/main" id="{0E7F59C5-3DE0-E944-A8F1-91875BA9BBA6}"/>
              </a:ext>
            </a:extLst>
          </p:cNvPr>
          <p:cNvSpPr txBox="1"/>
          <p:nvPr/>
        </p:nvSpPr>
        <p:spPr>
          <a:xfrm>
            <a:off x="557360" y="2595154"/>
            <a:ext cx="5131571" cy="23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1.     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部署</a:t>
            </a:r>
            <a:r>
              <a:rPr lang="en-US" altLang="zh-CN" sz="1865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kubernetes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cluster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2.     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将应用部署在</a:t>
            </a:r>
            <a:r>
              <a:rPr lang="en-US" altLang="zh-CN" sz="1865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docker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中成为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container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并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push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到</a:t>
            </a:r>
            <a:r>
              <a:rPr lang="en-US" altLang="zh-CN" sz="1865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docker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hub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3.     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1865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ReplicationController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Service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组合部署</a:t>
            </a:r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image</a:t>
            </a:r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。实现简单地自动部署快速更新的功能。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56" y="876436"/>
            <a:ext cx="6029192" cy="59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2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9" name="任意多边形 18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GitHub</a:t>
              </a:r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仓库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61" name="TextBox 25">
            <a:extLst>
              <a:ext uri="{FF2B5EF4-FFF2-40B4-BE49-F238E27FC236}">
                <a16:creationId xmlns:a16="http://schemas.microsoft.com/office/drawing/2014/main" id="{0E7F59C5-3DE0-E944-A8F1-91875BA9BBA6}"/>
              </a:ext>
            </a:extLst>
          </p:cNvPr>
          <p:cNvSpPr txBox="1"/>
          <p:nvPr/>
        </p:nvSpPr>
        <p:spPr>
          <a:xfrm>
            <a:off x="1358198" y="2101240"/>
            <a:ext cx="8661467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地址：</a:t>
            </a:r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865" b="1" dirty="0"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https://github.com/Gliming/SI_Project</a:t>
            </a:r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子仓库：</a:t>
            </a:r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hlinkClick r:id="rId4"/>
              </a:rPr>
              <a:t>https://github.com/Gliming/SI_project_server</a:t>
            </a:r>
            <a:endParaRPr lang="en-US" altLang="zh-CN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hlinkClick r:id="rId5"/>
              </a:rPr>
              <a:t>https://github.com/Gliming/SI_project_client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*注：</a:t>
            </a:r>
            <a:r>
              <a:rPr lang="en-US" altLang="zh-CN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人小组</a:t>
            </a:r>
            <a:endParaRPr lang="en-US" sz="1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4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6611885" y="1862089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背景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简介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562347" y="2761083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可行性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分析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578471" y="3695076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问卷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分析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528933" y="4594070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技术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方案</a:t>
            </a:r>
          </a:p>
        </p:txBody>
      </p:sp>
      <p:sp>
        <p:nvSpPr>
          <p:cNvPr id="85" name="Freeform 5"/>
          <p:cNvSpPr/>
          <p:nvPr/>
        </p:nvSpPr>
        <p:spPr bwMode="auto">
          <a:xfrm>
            <a:off x="6562347" y="239778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6542672" y="334562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6542671" y="428814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6509258" y="518713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4493045" y="2983162"/>
            <a:ext cx="1386140" cy="2272793"/>
            <a:chOff x="3186355" y="3415833"/>
            <a:chExt cx="1322199" cy="1739005"/>
          </a:xfrm>
        </p:grpSpPr>
        <p:sp>
          <p:nvSpPr>
            <p:cNvPr id="89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4626" y="-533849"/>
            <a:ext cx="3592268" cy="6589863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493814" y="2238602"/>
            <a:ext cx="4963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外卖价格过高</a:t>
            </a:r>
            <a:endParaRPr lang="en-US" altLang="zh-CN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配送费过高</a:t>
            </a:r>
            <a:endParaRPr lang="en-US" altLang="zh-CN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配送不及时</a:t>
            </a:r>
            <a:endParaRPr lang="en-US" altLang="zh-CN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菜品种类少</a:t>
            </a:r>
            <a:endParaRPr lang="en-US" altLang="zh-CN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售后保障缺失</a:t>
            </a:r>
            <a:endParaRPr lang="en-US" altLang="zh-CN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en-US" altLang="zh-CN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……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4752895" y="1485707"/>
            <a:ext cx="6445028" cy="3030686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  <a:cxn ang="0">
                <a:pos x="connsiteX4-137" y="connsiteY4-138"/>
              </a:cxn>
              <a:cxn ang="0">
                <a:pos x="connsiteX5-139" y="connsiteY5-140"/>
              </a:cxn>
              <a:cxn ang="0">
                <a:pos x="connsiteX6-141" y="connsiteY6-142"/>
              </a:cxn>
              <a:cxn ang="0">
                <a:pos x="connsiteX7-143" y="connsiteY7-144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98931" y="2151615"/>
            <a:ext cx="4086581" cy="4729556"/>
            <a:chOff x="4427538" y="954088"/>
            <a:chExt cx="3333750" cy="3729038"/>
          </a:xfrm>
        </p:grpSpPr>
        <p:sp>
          <p:nvSpPr>
            <p:cNvPr id="26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06303" y="1689950"/>
            <a:ext cx="327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外卖类软件存在的不足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8A310A-2154-BB4B-80A4-A6E60FF5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20" y="2509080"/>
            <a:ext cx="3771851" cy="2926559"/>
          </a:xfrm>
          <a:prstGeom prst="rect">
            <a:avLst/>
          </a:prstGeom>
        </p:spPr>
      </p:pic>
      <p:sp>
        <p:nvSpPr>
          <p:cNvPr id="151" name="Freeform 56"/>
          <p:cNvSpPr/>
          <p:nvPr/>
        </p:nvSpPr>
        <p:spPr bwMode="auto">
          <a:xfrm>
            <a:off x="1395867" y="2354317"/>
            <a:ext cx="4197497" cy="3401129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8" name="任意多边形 147"/>
          <p:cNvSpPr/>
          <p:nvPr/>
        </p:nvSpPr>
        <p:spPr>
          <a:xfrm rot="3257185">
            <a:off x="5677479" y="2815404"/>
            <a:ext cx="882269" cy="1227194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任意多边形 148"/>
          <p:cNvSpPr/>
          <p:nvPr/>
        </p:nvSpPr>
        <p:spPr>
          <a:xfrm rot="3257185">
            <a:off x="5296369" y="4278273"/>
            <a:ext cx="1306024" cy="1339402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Freeform 86"/>
          <p:cNvSpPr>
            <a:spLocks noEditPoints="1"/>
          </p:cNvSpPr>
          <p:nvPr/>
        </p:nvSpPr>
        <p:spPr bwMode="auto">
          <a:xfrm>
            <a:off x="4689548" y="3156857"/>
            <a:ext cx="727987" cy="736090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153" name="Freeform 86"/>
          <p:cNvSpPr>
            <a:spLocks noEditPoints="1"/>
          </p:cNvSpPr>
          <p:nvPr/>
        </p:nvSpPr>
        <p:spPr bwMode="auto">
          <a:xfrm>
            <a:off x="4720289" y="4808691"/>
            <a:ext cx="666504" cy="778052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7112967" y="3228945"/>
            <a:ext cx="391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配送费太高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024906" y="4902937"/>
            <a:ext cx="391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外卖价格明显高于门店价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9" name="任意多边形 18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订单实例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31"/>
          <p:cNvSpPr/>
          <p:nvPr/>
        </p:nvSpPr>
        <p:spPr>
          <a:xfrm rot="5400000">
            <a:off x="4301035" y="647506"/>
            <a:ext cx="3421408" cy="691126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  <a:gd name="connsiteX0-783" fmla="*/ 84755 w 673460"/>
              <a:gd name="connsiteY0-784" fmla="*/ 13918 h 568883"/>
              <a:gd name="connsiteX1-785" fmla="*/ 672364 w 673460"/>
              <a:gd name="connsiteY1-786" fmla="*/ 14845 h 568883"/>
              <a:gd name="connsiteX2-787" fmla="*/ 673460 w 673460"/>
              <a:gd name="connsiteY2-788" fmla="*/ 540528 h 568883"/>
              <a:gd name="connsiteX3-789" fmla="*/ 43142 w 673460"/>
              <a:gd name="connsiteY3-790" fmla="*/ 525832 h 568883"/>
              <a:gd name="connsiteX4-791" fmla="*/ 84755 w 673460"/>
              <a:gd name="connsiteY4-792" fmla="*/ 13918 h 568883"/>
              <a:gd name="connsiteX0-793" fmla="*/ 84755 w 673460"/>
              <a:gd name="connsiteY0-794" fmla="*/ 13918 h 559604"/>
              <a:gd name="connsiteX1-795" fmla="*/ 672364 w 673460"/>
              <a:gd name="connsiteY1-796" fmla="*/ 14845 h 559604"/>
              <a:gd name="connsiteX2-797" fmla="*/ 673460 w 673460"/>
              <a:gd name="connsiteY2-798" fmla="*/ 540528 h 559604"/>
              <a:gd name="connsiteX3-799" fmla="*/ 43142 w 673460"/>
              <a:gd name="connsiteY3-800" fmla="*/ 525832 h 559604"/>
              <a:gd name="connsiteX4-801" fmla="*/ 84755 w 673460"/>
              <a:gd name="connsiteY4-802" fmla="*/ 13918 h 559604"/>
              <a:gd name="connsiteX0-803" fmla="*/ 84755 w 675575"/>
              <a:gd name="connsiteY0-804" fmla="*/ 13918 h 562548"/>
              <a:gd name="connsiteX1-805" fmla="*/ 672364 w 675575"/>
              <a:gd name="connsiteY1-806" fmla="*/ 14845 h 562548"/>
              <a:gd name="connsiteX2-807" fmla="*/ 675575 w 675575"/>
              <a:gd name="connsiteY2-808" fmla="*/ 545971 h 562548"/>
              <a:gd name="connsiteX3-809" fmla="*/ 43142 w 675575"/>
              <a:gd name="connsiteY3-810" fmla="*/ 525832 h 562548"/>
              <a:gd name="connsiteX4-811" fmla="*/ 84755 w 675575"/>
              <a:gd name="connsiteY4-812" fmla="*/ 13918 h 562548"/>
              <a:gd name="connsiteX0-813" fmla="*/ 84755 w 680821"/>
              <a:gd name="connsiteY0-814" fmla="*/ 13918 h 562548"/>
              <a:gd name="connsiteX1-815" fmla="*/ 680821 w 680821"/>
              <a:gd name="connsiteY1-816" fmla="*/ 14845 h 562548"/>
              <a:gd name="connsiteX2-817" fmla="*/ 675575 w 680821"/>
              <a:gd name="connsiteY2-818" fmla="*/ 545971 h 562548"/>
              <a:gd name="connsiteX3-819" fmla="*/ 43142 w 680821"/>
              <a:gd name="connsiteY3-820" fmla="*/ 525832 h 562548"/>
              <a:gd name="connsiteX4-821" fmla="*/ 84755 w 680821"/>
              <a:gd name="connsiteY4-822" fmla="*/ 13918 h 562548"/>
              <a:gd name="connsiteX0-823" fmla="*/ 72868 w 690076"/>
              <a:gd name="connsiteY0-824" fmla="*/ 20358 h 559916"/>
              <a:gd name="connsiteX1-825" fmla="*/ 690076 w 690076"/>
              <a:gd name="connsiteY1-826" fmla="*/ 12213 h 559916"/>
              <a:gd name="connsiteX2-827" fmla="*/ 684830 w 690076"/>
              <a:gd name="connsiteY2-828" fmla="*/ 543339 h 559916"/>
              <a:gd name="connsiteX3-829" fmla="*/ 52397 w 690076"/>
              <a:gd name="connsiteY3-830" fmla="*/ 523200 h 559916"/>
              <a:gd name="connsiteX4-831" fmla="*/ 72868 w 690076"/>
              <a:gd name="connsiteY4-832" fmla="*/ 20358 h 559916"/>
              <a:gd name="connsiteX0-833" fmla="*/ 72868 w 690076"/>
              <a:gd name="connsiteY0-834" fmla="*/ 22718 h 562276"/>
              <a:gd name="connsiteX1-835" fmla="*/ 690076 w 690076"/>
              <a:gd name="connsiteY1-836" fmla="*/ 14573 h 562276"/>
              <a:gd name="connsiteX2-837" fmla="*/ 684830 w 690076"/>
              <a:gd name="connsiteY2-838" fmla="*/ 545699 h 562276"/>
              <a:gd name="connsiteX3-839" fmla="*/ 52397 w 690076"/>
              <a:gd name="connsiteY3-840" fmla="*/ 525560 h 562276"/>
              <a:gd name="connsiteX4-841" fmla="*/ 72868 w 690076"/>
              <a:gd name="connsiteY4-842" fmla="*/ 22718 h 562276"/>
              <a:gd name="connsiteX0-843" fmla="*/ 59152 w 676360"/>
              <a:gd name="connsiteY0-844" fmla="*/ 22718 h 562276"/>
              <a:gd name="connsiteX1-845" fmla="*/ 676360 w 676360"/>
              <a:gd name="connsiteY1-846" fmla="*/ 14573 h 562276"/>
              <a:gd name="connsiteX2-847" fmla="*/ 671114 w 676360"/>
              <a:gd name="connsiteY2-848" fmla="*/ 545699 h 562276"/>
              <a:gd name="connsiteX3-849" fmla="*/ 38681 w 676360"/>
              <a:gd name="connsiteY3-850" fmla="*/ 525560 h 562276"/>
              <a:gd name="connsiteX4-851" fmla="*/ 103808 w 676360"/>
              <a:gd name="connsiteY4-852" fmla="*/ 279153 h 562276"/>
              <a:gd name="connsiteX5-853" fmla="*/ 59152 w 676360"/>
              <a:gd name="connsiteY5-854" fmla="*/ 22718 h 562276"/>
              <a:gd name="connsiteX0-855" fmla="*/ 41341 w 658549"/>
              <a:gd name="connsiteY0-856" fmla="*/ 22718 h 562276"/>
              <a:gd name="connsiteX1-857" fmla="*/ 658549 w 658549"/>
              <a:gd name="connsiteY1-858" fmla="*/ 14573 h 562276"/>
              <a:gd name="connsiteX2-859" fmla="*/ 653303 w 658549"/>
              <a:gd name="connsiteY2-860" fmla="*/ 545699 h 562276"/>
              <a:gd name="connsiteX3-861" fmla="*/ 20870 w 658549"/>
              <a:gd name="connsiteY3-862" fmla="*/ 525560 h 562276"/>
              <a:gd name="connsiteX4-863" fmla="*/ 85997 w 658549"/>
              <a:gd name="connsiteY4-864" fmla="*/ 279153 h 562276"/>
              <a:gd name="connsiteX5-865" fmla="*/ 41341 w 658549"/>
              <a:gd name="connsiteY5-866" fmla="*/ 22718 h 562276"/>
              <a:gd name="connsiteX0-867" fmla="*/ 23542 w 640750"/>
              <a:gd name="connsiteY0-868" fmla="*/ 22718 h 562276"/>
              <a:gd name="connsiteX1-869" fmla="*/ 640750 w 640750"/>
              <a:gd name="connsiteY1-870" fmla="*/ 14573 h 562276"/>
              <a:gd name="connsiteX2-871" fmla="*/ 635504 w 640750"/>
              <a:gd name="connsiteY2-872" fmla="*/ 545699 h 562276"/>
              <a:gd name="connsiteX3-873" fmla="*/ 3071 w 640750"/>
              <a:gd name="connsiteY3-874" fmla="*/ 525560 h 562276"/>
              <a:gd name="connsiteX4-875" fmla="*/ 68198 w 640750"/>
              <a:gd name="connsiteY4-876" fmla="*/ 279153 h 562276"/>
              <a:gd name="connsiteX5-877" fmla="*/ 23542 w 640750"/>
              <a:gd name="connsiteY5-878" fmla="*/ 22718 h 562276"/>
              <a:gd name="connsiteX0-879" fmla="*/ 24044 w 641252"/>
              <a:gd name="connsiteY0-880" fmla="*/ 22718 h 562276"/>
              <a:gd name="connsiteX1-881" fmla="*/ 641252 w 641252"/>
              <a:gd name="connsiteY1-882" fmla="*/ 14573 h 562276"/>
              <a:gd name="connsiteX2-883" fmla="*/ 636006 w 641252"/>
              <a:gd name="connsiteY2-884" fmla="*/ 545699 h 562276"/>
              <a:gd name="connsiteX3-885" fmla="*/ 3573 w 641252"/>
              <a:gd name="connsiteY3-886" fmla="*/ 525560 h 562276"/>
              <a:gd name="connsiteX4-887" fmla="*/ 68700 w 641252"/>
              <a:gd name="connsiteY4-888" fmla="*/ 279153 h 562276"/>
              <a:gd name="connsiteX5-889" fmla="*/ 24044 w 641252"/>
              <a:gd name="connsiteY5-890" fmla="*/ 22718 h 562276"/>
              <a:gd name="connsiteX0-891" fmla="*/ 31476 w 648684"/>
              <a:gd name="connsiteY0-892" fmla="*/ 22718 h 562276"/>
              <a:gd name="connsiteX1-893" fmla="*/ 648684 w 648684"/>
              <a:gd name="connsiteY1-894" fmla="*/ 14573 h 562276"/>
              <a:gd name="connsiteX2-895" fmla="*/ 643438 w 648684"/>
              <a:gd name="connsiteY2-896" fmla="*/ 545699 h 562276"/>
              <a:gd name="connsiteX3-897" fmla="*/ 11005 w 648684"/>
              <a:gd name="connsiteY3-898" fmla="*/ 525560 h 562276"/>
              <a:gd name="connsiteX4-899" fmla="*/ 76132 w 648684"/>
              <a:gd name="connsiteY4-900" fmla="*/ 279153 h 562276"/>
              <a:gd name="connsiteX5-901" fmla="*/ 31476 w 648684"/>
              <a:gd name="connsiteY5-902" fmla="*/ 22718 h 562276"/>
            </a:gdLst>
            <a:ahLst/>
            <a:cxnLst>
              <a:cxn ang="0">
                <a:pos x="connsiteX0-891" y="connsiteY0-892"/>
              </a:cxn>
              <a:cxn ang="0">
                <a:pos x="connsiteX1-893" y="connsiteY1-894"/>
              </a:cxn>
              <a:cxn ang="0">
                <a:pos x="connsiteX2-895" y="connsiteY2-896"/>
              </a:cxn>
              <a:cxn ang="0">
                <a:pos x="connsiteX3-897" y="connsiteY3-898"/>
              </a:cxn>
              <a:cxn ang="0">
                <a:pos x="connsiteX4-899" y="connsiteY4-900"/>
              </a:cxn>
              <a:cxn ang="0">
                <a:pos x="connsiteX5-901" y="connsiteY5-902"/>
              </a:cxn>
            </a:cxnLst>
            <a:rect l="l" t="t" r="r" b="b"/>
            <a:pathLst>
              <a:path w="648684" h="562276">
                <a:moveTo>
                  <a:pt x="31476" y="22718"/>
                </a:moveTo>
                <a:cubicBezTo>
                  <a:pt x="149400" y="4275"/>
                  <a:pt x="424155" y="-13389"/>
                  <a:pt x="648684" y="14573"/>
                </a:cubicBezTo>
                <a:cubicBezTo>
                  <a:pt x="609553" y="92898"/>
                  <a:pt x="618372" y="432838"/>
                  <a:pt x="643438" y="545699"/>
                </a:cubicBezTo>
                <a:cubicBezTo>
                  <a:pt x="542091" y="567277"/>
                  <a:pt x="109269" y="574431"/>
                  <a:pt x="11005" y="525560"/>
                </a:cubicBezTo>
                <a:cubicBezTo>
                  <a:pt x="-33861" y="453465"/>
                  <a:pt x="72720" y="362960"/>
                  <a:pt x="76132" y="279153"/>
                </a:cubicBezTo>
                <a:cubicBezTo>
                  <a:pt x="79544" y="195346"/>
                  <a:pt x="-41749" y="78155"/>
                  <a:pt x="31476" y="22718"/>
                </a:cubicBezTo>
                <a:close/>
              </a:path>
            </a:pathLst>
          </a:custGeom>
          <a:solidFill>
            <a:srgbClr val="9DC3E6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椭圆 31"/>
          <p:cNvSpPr/>
          <p:nvPr/>
        </p:nvSpPr>
        <p:spPr>
          <a:xfrm rot="16200000" flipH="1">
            <a:off x="5860006" y="2207827"/>
            <a:ext cx="3489396" cy="343367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</a:gdLst>
            <a:ahLst/>
            <a:cxnLst>
              <a:cxn ang="0">
                <a:pos x="connsiteX0-763" y="connsiteY0-764"/>
              </a:cxn>
              <a:cxn ang="0">
                <a:pos x="connsiteX1-765" y="connsiteY1-766"/>
              </a:cxn>
              <a:cxn ang="0">
                <a:pos x="connsiteX2-767" y="connsiteY2-768"/>
              </a:cxn>
              <a:cxn ang="0">
                <a:pos x="connsiteX3-769" y="connsiteY3-770"/>
              </a:cxn>
              <a:cxn ang="0">
                <a:pos x="connsiteX4-771" y="connsiteY4-772"/>
              </a:cxn>
            </a:cxnLst>
            <a:rect l="l" t="t" r="r" b="b"/>
            <a:pathLst>
              <a:path w="661574" h="567351">
                <a:moveTo>
                  <a:pt x="72869" y="23576"/>
                </a:moveTo>
                <a:cubicBezTo>
                  <a:pt x="184450" y="15112"/>
                  <a:pt x="500961" y="-25493"/>
                  <a:pt x="660478" y="24503"/>
                </a:cubicBezTo>
                <a:cubicBezTo>
                  <a:pt x="621347" y="102828"/>
                  <a:pt x="636508" y="437325"/>
                  <a:pt x="661574" y="550186"/>
                </a:cubicBezTo>
                <a:cubicBezTo>
                  <a:pt x="560227" y="571764"/>
                  <a:pt x="148547" y="585268"/>
                  <a:pt x="52398" y="512809"/>
                </a:cubicBezTo>
                <a:cubicBezTo>
                  <a:pt x="-13816" y="401434"/>
                  <a:pt x="-27876" y="101288"/>
                  <a:pt x="72869" y="2357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31"/>
          <p:cNvSpPr/>
          <p:nvPr/>
        </p:nvSpPr>
        <p:spPr>
          <a:xfrm rot="5400000">
            <a:off x="2661848" y="2237052"/>
            <a:ext cx="3489396" cy="337522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</a:gdLst>
            <a:ahLst/>
            <a:cxnLst>
              <a:cxn ang="0">
                <a:pos x="connsiteX0-773" y="connsiteY0-774"/>
              </a:cxn>
              <a:cxn ang="0">
                <a:pos x="connsiteX1-775" y="connsiteY1-776"/>
              </a:cxn>
              <a:cxn ang="0">
                <a:pos x="connsiteX2-777" y="connsiteY2-778"/>
              </a:cxn>
              <a:cxn ang="0">
                <a:pos x="connsiteX3-779" y="connsiteY3-780"/>
              </a:cxn>
              <a:cxn ang="0">
                <a:pos x="connsiteX4-781" y="connsiteY4-782"/>
              </a:cxn>
            </a:cxnLst>
            <a:rect l="l" t="t" r="r" b="b"/>
            <a:pathLst>
              <a:path w="661574" h="557693">
                <a:moveTo>
                  <a:pt x="72869" y="13918"/>
                </a:moveTo>
                <a:cubicBezTo>
                  <a:pt x="184450" y="5454"/>
                  <a:pt x="435949" y="-13117"/>
                  <a:pt x="660478" y="14845"/>
                </a:cubicBezTo>
                <a:cubicBezTo>
                  <a:pt x="621347" y="93170"/>
                  <a:pt x="636508" y="427667"/>
                  <a:pt x="661574" y="540528"/>
                </a:cubicBezTo>
                <a:cubicBezTo>
                  <a:pt x="560227" y="562106"/>
                  <a:pt x="148547" y="575610"/>
                  <a:pt x="52398" y="503151"/>
                </a:cubicBezTo>
                <a:cubicBezTo>
                  <a:pt x="-13816" y="391776"/>
                  <a:pt x="-27876" y="91630"/>
                  <a:pt x="72869" y="139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050906" y="3347865"/>
            <a:ext cx="2790061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itchFamily="2" charset="-122"/>
              </a:rPr>
              <a:t>价格高</a:t>
            </a:r>
            <a:endParaRPr lang="en-US" altLang="zh-CN" sz="18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itchFamily="2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itchFamily="2" charset="-122"/>
              </a:rPr>
              <a:t>配送贵</a:t>
            </a:r>
            <a:endParaRPr lang="en-US" altLang="zh-CN" sz="18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itchFamily="2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itchFamily="2" charset="-122"/>
              </a:rPr>
              <a:t>送达时间不可预测</a:t>
            </a:r>
            <a:endParaRPr lang="en-US" altLang="zh-CN" sz="18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327682" y="236859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40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单独购买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486449" y="23335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40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团购拼单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294163" y="3353514"/>
            <a:ext cx="2790061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itchFamily="2" charset="-122"/>
              </a:rPr>
              <a:t>量大从优</a:t>
            </a:r>
            <a:endParaRPr lang="en-US" altLang="zh-CN" sz="18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itchFamily="2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itchFamily="2" charset="-122"/>
              </a:rPr>
              <a:t>平摊运费</a:t>
            </a:r>
            <a:endParaRPr lang="en-US" altLang="zh-CN" sz="18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itchFamily="2" charset="-122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itchFamily="2" charset="-122"/>
              </a:rPr>
              <a:t>固定时段送达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9300878" y="3599387"/>
            <a:ext cx="1962209" cy="2165328"/>
            <a:chOff x="4427538" y="954088"/>
            <a:chExt cx="3333750" cy="3729038"/>
          </a:xfrm>
        </p:grpSpPr>
        <p:sp>
          <p:nvSpPr>
            <p:cNvPr id="11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978132" y="2685144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56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7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8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EE45015-E1BB-B14C-BCEC-C28E486A9F7A}"/>
              </a:ext>
            </a:extLst>
          </p:cNvPr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08" name="任意多边形 18">
              <a:extLst>
                <a:ext uri="{FF2B5EF4-FFF2-40B4-BE49-F238E27FC236}">
                  <a16:creationId xmlns:a16="http://schemas.microsoft.com/office/drawing/2014/main" id="{30F675E6-EECB-3649-909C-C6BAA55ECD86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4126F6F2-F130-1545-A690-C2512B32E574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11" name="Freeform 92">
                <a:extLst>
                  <a:ext uri="{FF2B5EF4-FFF2-40B4-BE49-F238E27FC236}">
                    <a16:creationId xmlns:a16="http://schemas.microsoft.com/office/drawing/2014/main" id="{33F2F95D-7C7B-4D4B-AD8C-35886AA7C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3">
                <a:extLst>
                  <a:ext uri="{FF2B5EF4-FFF2-40B4-BE49-F238E27FC236}">
                    <a16:creationId xmlns:a16="http://schemas.microsoft.com/office/drawing/2014/main" id="{95A761CB-9EBE-3847-9C2E-D5486E855E9A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94">
                <a:extLst>
                  <a:ext uri="{FF2B5EF4-FFF2-40B4-BE49-F238E27FC236}">
                    <a16:creationId xmlns:a16="http://schemas.microsoft.com/office/drawing/2014/main" id="{F1079FE1-BA3F-904E-AA2D-FAB1B85F7483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95">
                <a:extLst>
                  <a:ext uri="{FF2B5EF4-FFF2-40B4-BE49-F238E27FC236}">
                    <a16:creationId xmlns:a16="http://schemas.microsoft.com/office/drawing/2014/main" id="{B861A1A6-6A22-9B4F-A620-BD0630D93099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96">
                <a:extLst>
                  <a:ext uri="{FF2B5EF4-FFF2-40B4-BE49-F238E27FC236}">
                    <a16:creationId xmlns:a16="http://schemas.microsoft.com/office/drawing/2014/main" id="{DAFD5C0A-198E-DE49-B2C8-B35B6D0D22C7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7">
                <a:extLst>
                  <a:ext uri="{FF2B5EF4-FFF2-40B4-BE49-F238E27FC236}">
                    <a16:creationId xmlns:a16="http://schemas.microsoft.com/office/drawing/2014/main" id="{9410A90D-B31B-884B-8549-50DF146B7F98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8">
                <a:extLst>
                  <a:ext uri="{FF2B5EF4-FFF2-40B4-BE49-F238E27FC236}">
                    <a16:creationId xmlns:a16="http://schemas.microsoft.com/office/drawing/2014/main" id="{191B17AF-E8DE-8142-B0AB-E34BB864EC32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9">
                <a:extLst>
                  <a:ext uri="{FF2B5EF4-FFF2-40B4-BE49-F238E27FC236}">
                    <a16:creationId xmlns:a16="http://schemas.microsoft.com/office/drawing/2014/main" id="{8DB0838F-EB9D-2046-BAFD-3953564496A8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0">
                <a:extLst>
                  <a:ext uri="{FF2B5EF4-FFF2-40B4-BE49-F238E27FC236}">
                    <a16:creationId xmlns:a16="http://schemas.microsoft.com/office/drawing/2014/main" id="{6385EB9D-B3D1-EE49-BF52-05F01C8429CB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1">
                <a:extLst>
                  <a:ext uri="{FF2B5EF4-FFF2-40B4-BE49-F238E27FC236}">
                    <a16:creationId xmlns:a16="http://schemas.microsoft.com/office/drawing/2014/main" id="{B15E60C0-6689-DC44-A1D4-A47B369DA493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2">
                <a:extLst>
                  <a:ext uri="{FF2B5EF4-FFF2-40B4-BE49-F238E27FC236}">
                    <a16:creationId xmlns:a16="http://schemas.microsoft.com/office/drawing/2014/main" id="{3DB06F08-4FB4-C546-930E-D0C16644F844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3">
                <a:extLst>
                  <a:ext uri="{FF2B5EF4-FFF2-40B4-BE49-F238E27FC236}">
                    <a16:creationId xmlns:a16="http://schemas.microsoft.com/office/drawing/2014/main" id="{6729AB28-CE41-B348-A7E2-9CEE649F13B4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04">
                <a:extLst>
                  <a:ext uri="{FF2B5EF4-FFF2-40B4-BE49-F238E27FC236}">
                    <a16:creationId xmlns:a16="http://schemas.microsoft.com/office/drawing/2014/main" id="{4D809223-9BF1-5B43-AE97-7F0AFF25C6DB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05">
                <a:extLst>
                  <a:ext uri="{FF2B5EF4-FFF2-40B4-BE49-F238E27FC236}">
                    <a16:creationId xmlns:a16="http://schemas.microsoft.com/office/drawing/2014/main" id="{2BB4536A-B08B-C346-AD2F-1972E318347D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06">
                <a:extLst>
                  <a:ext uri="{FF2B5EF4-FFF2-40B4-BE49-F238E27FC236}">
                    <a16:creationId xmlns:a16="http://schemas.microsoft.com/office/drawing/2014/main" id="{BEDDBC28-E23F-9E47-A1BA-2ABC73CF54EC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07">
                <a:extLst>
                  <a:ext uri="{FF2B5EF4-FFF2-40B4-BE49-F238E27FC236}">
                    <a16:creationId xmlns:a16="http://schemas.microsoft.com/office/drawing/2014/main" id="{D0D2D74D-63E0-024D-974C-4B784DF89277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8">
                <a:extLst>
                  <a:ext uri="{FF2B5EF4-FFF2-40B4-BE49-F238E27FC236}">
                    <a16:creationId xmlns:a16="http://schemas.microsoft.com/office/drawing/2014/main" id="{67263D64-A5EE-8D4C-872F-188A99E5B324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9">
                <a:extLst>
                  <a:ext uri="{FF2B5EF4-FFF2-40B4-BE49-F238E27FC236}">
                    <a16:creationId xmlns:a16="http://schemas.microsoft.com/office/drawing/2014/main" id="{D9C2F3BA-8467-F342-B96F-A170D13D28BA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0">
                <a:extLst>
                  <a:ext uri="{FF2B5EF4-FFF2-40B4-BE49-F238E27FC236}">
                    <a16:creationId xmlns:a16="http://schemas.microsoft.com/office/drawing/2014/main" id="{2900D9DB-D389-EA42-B25F-88EE9D4AC23D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1">
                <a:extLst>
                  <a:ext uri="{FF2B5EF4-FFF2-40B4-BE49-F238E27FC236}">
                    <a16:creationId xmlns:a16="http://schemas.microsoft.com/office/drawing/2014/main" id="{8829320F-1EFB-564A-AC59-F01EC232D4A3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2">
                <a:extLst>
                  <a:ext uri="{FF2B5EF4-FFF2-40B4-BE49-F238E27FC236}">
                    <a16:creationId xmlns:a16="http://schemas.microsoft.com/office/drawing/2014/main" id="{C39107F0-105D-FE40-8BAE-AC24AC2BF741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3">
                <a:extLst>
                  <a:ext uri="{FF2B5EF4-FFF2-40B4-BE49-F238E27FC236}">
                    <a16:creationId xmlns:a16="http://schemas.microsoft.com/office/drawing/2014/main" id="{25D596AA-FE4B-A14C-A998-A1E53183C727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14">
                <a:extLst>
                  <a:ext uri="{FF2B5EF4-FFF2-40B4-BE49-F238E27FC236}">
                    <a16:creationId xmlns:a16="http://schemas.microsoft.com/office/drawing/2014/main" id="{52072C87-CE59-BD45-A554-1EE6EB01902F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15">
                <a:extLst>
                  <a:ext uri="{FF2B5EF4-FFF2-40B4-BE49-F238E27FC236}">
                    <a16:creationId xmlns:a16="http://schemas.microsoft.com/office/drawing/2014/main" id="{E6A5A02F-BD35-7944-B011-5D0BAB204395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16">
                <a:extLst>
                  <a:ext uri="{FF2B5EF4-FFF2-40B4-BE49-F238E27FC236}">
                    <a16:creationId xmlns:a16="http://schemas.microsoft.com/office/drawing/2014/main" id="{9CF3C521-FCBE-AF4E-890D-34F799A1D0CF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17">
                <a:extLst>
                  <a:ext uri="{FF2B5EF4-FFF2-40B4-BE49-F238E27FC236}">
                    <a16:creationId xmlns:a16="http://schemas.microsoft.com/office/drawing/2014/main" id="{88C8509F-C304-284D-B0AD-1B431A433830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8">
                <a:extLst>
                  <a:ext uri="{FF2B5EF4-FFF2-40B4-BE49-F238E27FC236}">
                    <a16:creationId xmlns:a16="http://schemas.microsoft.com/office/drawing/2014/main" id="{AD933DC1-6CD5-C94E-BB69-4E81C3C32D7F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9">
                <a:extLst>
                  <a:ext uri="{FF2B5EF4-FFF2-40B4-BE49-F238E27FC236}">
                    <a16:creationId xmlns:a16="http://schemas.microsoft.com/office/drawing/2014/main" id="{3FE9989F-CED8-B54A-81DB-C58751DA9C41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0">
                <a:extLst>
                  <a:ext uri="{FF2B5EF4-FFF2-40B4-BE49-F238E27FC236}">
                    <a16:creationId xmlns:a16="http://schemas.microsoft.com/office/drawing/2014/main" id="{700123BF-4CFF-9E48-8098-99E0BF959917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1">
                <a:extLst>
                  <a:ext uri="{FF2B5EF4-FFF2-40B4-BE49-F238E27FC236}">
                    <a16:creationId xmlns:a16="http://schemas.microsoft.com/office/drawing/2014/main" id="{FAA5B6B7-9F0B-BC41-BAD0-C656AD1A6630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2">
                <a:extLst>
                  <a:ext uri="{FF2B5EF4-FFF2-40B4-BE49-F238E27FC236}">
                    <a16:creationId xmlns:a16="http://schemas.microsoft.com/office/drawing/2014/main" id="{52773E7D-E95F-594A-A013-650BEEFA8851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3">
                <a:extLst>
                  <a:ext uri="{FF2B5EF4-FFF2-40B4-BE49-F238E27FC236}">
                    <a16:creationId xmlns:a16="http://schemas.microsoft.com/office/drawing/2014/main" id="{C1E2930A-DDF2-1B46-961A-D4F1C87AF886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24">
                <a:extLst>
                  <a:ext uri="{FF2B5EF4-FFF2-40B4-BE49-F238E27FC236}">
                    <a16:creationId xmlns:a16="http://schemas.microsoft.com/office/drawing/2014/main" id="{BE18191F-F429-D547-B92B-CE94AAB74384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25">
                <a:extLst>
                  <a:ext uri="{FF2B5EF4-FFF2-40B4-BE49-F238E27FC236}">
                    <a16:creationId xmlns:a16="http://schemas.microsoft.com/office/drawing/2014/main" id="{1A390C58-0751-B14D-B0EA-E50F9A612135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26">
                <a:extLst>
                  <a:ext uri="{FF2B5EF4-FFF2-40B4-BE49-F238E27FC236}">
                    <a16:creationId xmlns:a16="http://schemas.microsoft.com/office/drawing/2014/main" id="{67D2B31E-6521-8D4C-8867-B7F5DAD0C2B1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27">
                <a:extLst>
                  <a:ext uri="{FF2B5EF4-FFF2-40B4-BE49-F238E27FC236}">
                    <a16:creationId xmlns:a16="http://schemas.microsoft.com/office/drawing/2014/main" id="{3098D80B-660E-F347-8927-478263B2C433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8">
                <a:extLst>
                  <a:ext uri="{FF2B5EF4-FFF2-40B4-BE49-F238E27FC236}">
                    <a16:creationId xmlns:a16="http://schemas.microsoft.com/office/drawing/2014/main" id="{87DFC23A-7923-B34E-B48D-5E939F4C509D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9">
                <a:extLst>
                  <a:ext uri="{FF2B5EF4-FFF2-40B4-BE49-F238E27FC236}">
                    <a16:creationId xmlns:a16="http://schemas.microsoft.com/office/drawing/2014/main" id="{46F9B90E-0E1F-0F4A-840D-720A6989EFB0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0">
                <a:extLst>
                  <a:ext uri="{FF2B5EF4-FFF2-40B4-BE49-F238E27FC236}">
                    <a16:creationId xmlns:a16="http://schemas.microsoft.com/office/drawing/2014/main" id="{4F9AA4D3-3A36-6E46-A8AB-1BD5CC71E093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1">
                <a:extLst>
                  <a:ext uri="{FF2B5EF4-FFF2-40B4-BE49-F238E27FC236}">
                    <a16:creationId xmlns:a16="http://schemas.microsoft.com/office/drawing/2014/main" id="{820C43D9-B585-C24E-A2BD-8D1A4ADA753D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2">
                <a:extLst>
                  <a:ext uri="{FF2B5EF4-FFF2-40B4-BE49-F238E27FC236}">
                    <a16:creationId xmlns:a16="http://schemas.microsoft.com/office/drawing/2014/main" id="{2A0A1889-4825-EE4F-B0A5-B6950D942BCF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3">
                <a:extLst>
                  <a:ext uri="{FF2B5EF4-FFF2-40B4-BE49-F238E27FC236}">
                    <a16:creationId xmlns:a16="http://schemas.microsoft.com/office/drawing/2014/main" id="{9828EB03-17DC-CB4A-8553-3999C70EF173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34">
                <a:extLst>
                  <a:ext uri="{FF2B5EF4-FFF2-40B4-BE49-F238E27FC236}">
                    <a16:creationId xmlns:a16="http://schemas.microsoft.com/office/drawing/2014/main" id="{0C9A33BD-7230-8945-BF7F-46B0CEB26A9B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35">
                <a:extLst>
                  <a:ext uri="{FF2B5EF4-FFF2-40B4-BE49-F238E27FC236}">
                    <a16:creationId xmlns:a16="http://schemas.microsoft.com/office/drawing/2014/main" id="{AC990634-D755-2947-B8A2-5BEAC5705424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36">
                <a:extLst>
                  <a:ext uri="{FF2B5EF4-FFF2-40B4-BE49-F238E27FC236}">
                    <a16:creationId xmlns:a16="http://schemas.microsoft.com/office/drawing/2014/main" id="{9B4E5C41-D108-5D4B-8F4A-E864CEA13D25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37">
                <a:extLst>
                  <a:ext uri="{FF2B5EF4-FFF2-40B4-BE49-F238E27FC236}">
                    <a16:creationId xmlns:a16="http://schemas.microsoft.com/office/drawing/2014/main" id="{B9C942C3-0A8B-7648-85A7-974BEB9980A9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8">
                <a:extLst>
                  <a:ext uri="{FF2B5EF4-FFF2-40B4-BE49-F238E27FC236}">
                    <a16:creationId xmlns:a16="http://schemas.microsoft.com/office/drawing/2014/main" id="{057D1728-9BBF-4544-A1C0-40A560D124C2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404748A-2160-DF4A-96B2-BDE9E1F95C8D}"/>
                </a:ext>
              </a:extLst>
            </p:cNvPr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两种模式比较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9" name="任意多边形 18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APP</a:t>
              </a:r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定位</a:t>
              </a:r>
            </a:p>
          </p:txBody>
        </p:sp>
      </p:grpSp>
      <p:sp>
        <p:nvSpPr>
          <p:cNvPr id="61" name="TextBox 25">
            <a:extLst>
              <a:ext uri="{FF2B5EF4-FFF2-40B4-BE49-F238E27FC236}">
                <a16:creationId xmlns:a16="http://schemas.microsoft.com/office/drawing/2014/main" id="{0E7F59C5-3DE0-E944-A8F1-91875BA9BBA6}"/>
              </a:ext>
            </a:extLst>
          </p:cNvPr>
          <p:cNvSpPr txBox="1"/>
          <p:nvPr/>
        </p:nvSpPr>
        <p:spPr>
          <a:xfrm>
            <a:off x="1358198" y="2101240"/>
            <a:ext cx="8661467" cy="188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目标客户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：仅面向高校学生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产品特色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：利用团购拼单解决个人下单带来的不便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后续发展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：根据用户反馈逐步扩大服务范围，打造集购物、娱乐、交友于一体的校园生活类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APP</a:t>
            </a:r>
            <a:endParaRPr 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4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矢量图形&#10;&#10;描述已自动生成">
            <a:extLst>
              <a:ext uri="{FF2B5EF4-FFF2-40B4-BE49-F238E27FC236}">
                <a16:creationId xmlns:a16="http://schemas.microsoft.com/office/drawing/2014/main" id="{6A1478AE-DE20-2F40-AC71-37E43991B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70" y="2014413"/>
            <a:ext cx="3797300" cy="3454400"/>
          </a:xfrm>
          <a:prstGeom prst="rect">
            <a:avLst/>
          </a:prstGeom>
        </p:spPr>
      </p:pic>
      <p:pic>
        <p:nvPicPr>
          <p:cNvPr id="6" name="图片 5" descr="图片包含 地图, 文字&#10;&#10;描述已自动生成">
            <a:extLst>
              <a:ext uri="{FF2B5EF4-FFF2-40B4-BE49-F238E27FC236}">
                <a16:creationId xmlns:a16="http://schemas.microsoft.com/office/drawing/2014/main" id="{FE4324E9-F7E3-DD42-92C8-8848E66F9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37" y="2001713"/>
            <a:ext cx="4533900" cy="3467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4A0889-C670-E040-ADE7-E079B49D2189}"/>
              </a:ext>
            </a:extLst>
          </p:cNvPr>
          <p:cNvSpPr txBox="1"/>
          <p:nvPr/>
        </p:nvSpPr>
        <p:spPr>
          <a:xfrm>
            <a:off x="1960633" y="5731758"/>
            <a:ext cx="308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外卖类软件的使用率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DB663D6-22F4-F342-AFF8-C7F32CE42E58}"/>
              </a:ext>
            </a:extLst>
          </p:cNvPr>
          <p:cNvSpPr txBox="1"/>
          <p:nvPr/>
        </p:nvSpPr>
        <p:spPr>
          <a:xfrm>
            <a:off x="6333310" y="5731758"/>
            <a:ext cx="427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影响外卖类软件使用体验的因素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7491ED-F56D-8343-AC43-28D5F0D53670}"/>
              </a:ext>
            </a:extLst>
          </p:cNvPr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61" name="任意多边形 18">
              <a:extLst>
                <a:ext uri="{FF2B5EF4-FFF2-40B4-BE49-F238E27FC236}">
                  <a16:creationId xmlns:a16="http://schemas.microsoft.com/office/drawing/2014/main" id="{942AC265-7AE2-AB4A-9247-8B38FEC4E2A8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994BD53-E15D-0343-9CAD-664769125613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64" name="Freeform 92">
                <a:extLst>
                  <a:ext uri="{FF2B5EF4-FFF2-40B4-BE49-F238E27FC236}">
                    <a16:creationId xmlns:a16="http://schemas.microsoft.com/office/drawing/2014/main" id="{25B68D89-D124-8049-8963-651C268420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3">
                <a:extLst>
                  <a:ext uri="{FF2B5EF4-FFF2-40B4-BE49-F238E27FC236}">
                    <a16:creationId xmlns:a16="http://schemas.microsoft.com/office/drawing/2014/main" id="{84B0EFB9-8308-5F40-A081-723D822E72FC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94">
                <a:extLst>
                  <a:ext uri="{FF2B5EF4-FFF2-40B4-BE49-F238E27FC236}">
                    <a16:creationId xmlns:a16="http://schemas.microsoft.com/office/drawing/2014/main" id="{808A4B65-8AD4-9844-B56B-29F10EA5E9B4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95">
                <a:extLst>
                  <a:ext uri="{FF2B5EF4-FFF2-40B4-BE49-F238E27FC236}">
                    <a16:creationId xmlns:a16="http://schemas.microsoft.com/office/drawing/2014/main" id="{660E4D83-27DB-7940-90D0-095D5A8E61A6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96">
                <a:extLst>
                  <a:ext uri="{FF2B5EF4-FFF2-40B4-BE49-F238E27FC236}">
                    <a16:creationId xmlns:a16="http://schemas.microsoft.com/office/drawing/2014/main" id="{BB59205A-70DA-004C-850A-FAC3F46E5124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97">
                <a:extLst>
                  <a:ext uri="{FF2B5EF4-FFF2-40B4-BE49-F238E27FC236}">
                    <a16:creationId xmlns:a16="http://schemas.microsoft.com/office/drawing/2014/main" id="{28F50EDC-8495-F54F-BF31-24CD26E3AFCD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8">
                <a:extLst>
                  <a:ext uri="{FF2B5EF4-FFF2-40B4-BE49-F238E27FC236}">
                    <a16:creationId xmlns:a16="http://schemas.microsoft.com/office/drawing/2014/main" id="{E2DCD55F-6859-D947-B5D6-342073D2A385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99">
                <a:extLst>
                  <a:ext uri="{FF2B5EF4-FFF2-40B4-BE49-F238E27FC236}">
                    <a16:creationId xmlns:a16="http://schemas.microsoft.com/office/drawing/2014/main" id="{0F0A3F53-6A12-0A48-B721-23E27956255E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0">
                <a:extLst>
                  <a:ext uri="{FF2B5EF4-FFF2-40B4-BE49-F238E27FC236}">
                    <a16:creationId xmlns:a16="http://schemas.microsoft.com/office/drawing/2014/main" id="{80452744-A79E-374E-B307-86F594A69B03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1">
                <a:extLst>
                  <a:ext uri="{FF2B5EF4-FFF2-40B4-BE49-F238E27FC236}">
                    <a16:creationId xmlns:a16="http://schemas.microsoft.com/office/drawing/2014/main" id="{E2B517BD-74D4-5943-A1C2-46630684FD4C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2">
                <a:extLst>
                  <a:ext uri="{FF2B5EF4-FFF2-40B4-BE49-F238E27FC236}">
                    <a16:creationId xmlns:a16="http://schemas.microsoft.com/office/drawing/2014/main" id="{F1860EBD-F37B-A74F-BA1F-B1BA22E51918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3">
                <a:extLst>
                  <a:ext uri="{FF2B5EF4-FFF2-40B4-BE49-F238E27FC236}">
                    <a16:creationId xmlns:a16="http://schemas.microsoft.com/office/drawing/2014/main" id="{A84F2F7D-BC4E-294D-A0C9-20914F5927EE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4">
                <a:extLst>
                  <a:ext uri="{FF2B5EF4-FFF2-40B4-BE49-F238E27FC236}">
                    <a16:creationId xmlns:a16="http://schemas.microsoft.com/office/drawing/2014/main" id="{62B99E86-6148-7943-AEF6-28D0A958528A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5">
                <a:extLst>
                  <a:ext uri="{FF2B5EF4-FFF2-40B4-BE49-F238E27FC236}">
                    <a16:creationId xmlns:a16="http://schemas.microsoft.com/office/drawing/2014/main" id="{745C4D35-FB2A-E342-8499-5614C06823BA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6">
                <a:extLst>
                  <a:ext uri="{FF2B5EF4-FFF2-40B4-BE49-F238E27FC236}">
                    <a16:creationId xmlns:a16="http://schemas.microsoft.com/office/drawing/2014/main" id="{579B3D29-2DEC-2C46-B624-C7F69A20E542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07">
                <a:extLst>
                  <a:ext uri="{FF2B5EF4-FFF2-40B4-BE49-F238E27FC236}">
                    <a16:creationId xmlns:a16="http://schemas.microsoft.com/office/drawing/2014/main" id="{70C09118-04C9-AA47-A321-1F1C1096FFC7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08">
                <a:extLst>
                  <a:ext uri="{FF2B5EF4-FFF2-40B4-BE49-F238E27FC236}">
                    <a16:creationId xmlns:a16="http://schemas.microsoft.com/office/drawing/2014/main" id="{3ACD268E-4DFC-C040-887B-5D5E33445E48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9">
                <a:extLst>
                  <a:ext uri="{FF2B5EF4-FFF2-40B4-BE49-F238E27FC236}">
                    <a16:creationId xmlns:a16="http://schemas.microsoft.com/office/drawing/2014/main" id="{9F1CE041-6AD7-E24E-BF9C-D34ACD88D760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0">
                <a:extLst>
                  <a:ext uri="{FF2B5EF4-FFF2-40B4-BE49-F238E27FC236}">
                    <a16:creationId xmlns:a16="http://schemas.microsoft.com/office/drawing/2014/main" id="{BC7B773D-9791-6048-B124-16DDE917AB24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1">
                <a:extLst>
                  <a:ext uri="{FF2B5EF4-FFF2-40B4-BE49-F238E27FC236}">
                    <a16:creationId xmlns:a16="http://schemas.microsoft.com/office/drawing/2014/main" id="{03AE9EAD-0038-6546-8868-440BFC1BA24D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2">
                <a:extLst>
                  <a:ext uri="{FF2B5EF4-FFF2-40B4-BE49-F238E27FC236}">
                    <a16:creationId xmlns:a16="http://schemas.microsoft.com/office/drawing/2014/main" id="{43F8C2DF-6245-FE48-84CB-81B5A145003B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3">
                <a:extLst>
                  <a:ext uri="{FF2B5EF4-FFF2-40B4-BE49-F238E27FC236}">
                    <a16:creationId xmlns:a16="http://schemas.microsoft.com/office/drawing/2014/main" id="{21CF29FC-30D8-5E4C-AD85-02F03782EDB1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4">
                <a:extLst>
                  <a:ext uri="{FF2B5EF4-FFF2-40B4-BE49-F238E27FC236}">
                    <a16:creationId xmlns:a16="http://schemas.microsoft.com/office/drawing/2014/main" id="{45453D7C-B4E6-E34B-A5A2-4DB2B19DA44B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5">
                <a:extLst>
                  <a:ext uri="{FF2B5EF4-FFF2-40B4-BE49-F238E27FC236}">
                    <a16:creationId xmlns:a16="http://schemas.microsoft.com/office/drawing/2014/main" id="{5DE373C9-67D2-E044-819B-7D1A5E0D4A67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6">
                <a:extLst>
                  <a:ext uri="{FF2B5EF4-FFF2-40B4-BE49-F238E27FC236}">
                    <a16:creationId xmlns:a16="http://schemas.microsoft.com/office/drawing/2014/main" id="{9149F7EA-3C60-1F49-9DC1-E2C85E7E21A2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7">
                <a:extLst>
                  <a:ext uri="{FF2B5EF4-FFF2-40B4-BE49-F238E27FC236}">
                    <a16:creationId xmlns:a16="http://schemas.microsoft.com/office/drawing/2014/main" id="{EBE69903-8001-734E-8595-F1850F27809D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8">
                <a:extLst>
                  <a:ext uri="{FF2B5EF4-FFF2-40B4-BE49-F238E27FC236}">
                    <a16:creationId xmlns:a16="http://schemas.microsoft.com/office/drawing/2014/main" id="{E19C7C22-D1D8-154E-8902-F95C08F9C729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19">
                <a:extLst>
                  <a:ext uri="{FF2B5EF4-FFF2-40B4-BE49-F238E27FC236}">
                    <a16:creationId xmlns:a16="http://schemas.microsoft.com/office/drawing/2014/main" id="{770E9F51-347D-F944-B441-6D18238CE483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0">
                <a:extLst>
                  <a:ext uri="{FF2B5EF4-FFF2-40B4-BE49-F238E27FC236}">
                    <a16:creationId xmlns:a16="http://schemas.microsoft.com/office/drawing/2014/main" id="{D671A619-A6F0-784A-B750-BA34DCA7B3CE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1">
                <a:extLst>
                  <a:ext uri="{FF2B5EF4-FFF2-40B4-BE49-F238E27FC236}">
                    <a16:creationId xmlns:a16="http://schemas.microsoft.com/office/drawing/2014/main" id="{7868B90D-85C9-7449-9474-C473536EC1EC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2">
                <a:extLst>
                  <a:ext uri="{FF2B5EF4-FFF2-40B4-BE49-F238E27FC236}">
                    <a16:creationId xmlns:a16="http://schemas.microsoft.com/office/drawing/2014/main" id="{1DF612B1-9882-E840-B62C-75ADA9155E25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3">
                <a:extLst>
                  <a:ext uri="{FF2B5EF4-FFF2-40B4-BE49-F238E27FC236}">
                    <a16:creationId xmlns:a16="http://schemas.microsoft.com/office/drawing/2014/main" id="{B8C9FB88-335C-3A45-BA86-E326ECDB3CEB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4">
                <a:extLst>
                  <a:ext uri="{FF2B5EF4-FFF2-40B4-BE49-F238E27FC236}">
                    <a16:creationId xmlns:a16="http://schemas.microsoft.com/office/drawing/2014/main" id="{8F905062-D0F8-744E-9846-4E47561557BF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5">
                <a:extLst>
                  <a:ext uri="{FF2B5EF4-FFF2-40B4-BE49-F238E27FC236}">
                    <a16:creationId xmlns:a16="http://schemas.microsoft.com/office/drawing/2014/main" id="{6B062FBA-00E2-AF4B-86B6-EB5B63807A78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6">
                <a:extLst>
                  <a:ext uri="{FF2B5EF4-FFF2-40B4-BE49-F238E27FC236}">
                    <a16:creationId xmlns:a16="http://schemas.microsoft.com/office/drawing/2014/main" id="{EBFBD160-FC30-EB44-9608-E41207560894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7">
                <a:extLst>
                  <a:ext uri="{FF2B5EF4-FFF2-40B4-BE49-F238E27FC236}">
                    <a16:creationId xmlns:a16="http://schemas.microsoft.com/office/drawing/2014/main" id="{587CB4E4-385E-D544-A978-01FF6351BDEA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8">
                <a:extLst>
                  <a:ext uri="{FF2B5EF4-FFF2-40B4-BE49-F238E27FC236}">
                    <a16:creationId xmlns:a16="http://schemas.microsoft.com/office/drawing/2014/main" id="{B5396730-0870-9F4F-966C-89C93F5101B3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9">
                <a:extLst>
                  <a:ext uri="{FF2B5EF4-FFF2-40B4-BE49-F238E27FC236}">
                    <a16:creationId xmlns:a16="http://schemas.microsoft.com/office/drawing/2014/main" id="{1C0D25D6-95F3-084F-A9CB-64FBC0AD2D72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0">
                <a:extLst>
                  <a:ext uri="{FF2B5EF4-FFF2-40B4-BE49-F238E27FC236}">
                    <a16:creationId xmlns:a16="http://schemas.microsoft.com/office/drawing/2014/main" id="{269FC6E7-993C-A344-820A-49F12AE968B5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1">
                <a:extLst>
                  <a:ext uri="{FF2B5EF4-FFF2-40B4-BE49-F238E27FC236}">
                    <a16:creationId xmlns:a16="http://schemas.microsoft.com/office/drawing/2014/main" id="{727A2CEA-E9B1-3449-B0AA-0E936F49958A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2">
                <a:extLst>
                  <a:ext uri="{FF2B5EF4-FFF2-40B4-BE49-F238E27FC236}">
                    <a16:creationId xmlns:a16="http://schemas.microsoft.com/office/drawing/2014/main" id="{439E2198-B201-5447-A1E2-6F153197D733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3">
                <a:extLst>
                  <a:ext uri="{FF2B5EF4-FFF2-40B4-BE49-F238E27FC236}">
                    <a16:creationId xmlns:a16="http://schemas.microsoft.com/office/drawing/2014/main" id="{F82370BC-F9A9-E64B-890F-379C567D835B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34">
                <a:extLst>
                  <a:ext uri="{FF2B5EF4-FFF2-40B4-BE49-F238E27FC236}">
                    <a16:creationId xmlns:a16="http://schemas.microsoft.com/office/drawing/2014/main" id="{FA43B750-817A-4846-B3BE-EC7F49FBF4DB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35">
                <a:extLst>
                  <a:ext uri="{FF2B5EF4-FFF2-40B4-BE49-F238E27FC236}">
                    <a16:creationId xmlns:a16="http://schemas.microsoft.com/office/drawing/2014/main" id="{EEE6EFC3-EE8F-A247-8AD1-AC8F40620448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36">
                <a:extLst>
                  <a:ext uri="{FF2B5EF4-FFF2-40B4-BE49-F238E27FC236}">
                    <a16:creationId xmlns:a16="http://schemas.microsoft.com/office/drawing/2014/main" id="{F8783A9D-EAA8-4C44-9E61-351B8FC7B4DF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37">
                <a:extLst>
                  <a:ext uri="{FF2B5EF4-FFF2-40B4-BE49-F238E27FC236}">
                    <a16:creationId xmlns:a16="http://schemas.microsoft.com/office/drawing/2014/main" id="{5737076B-C132-0540-B4D6-33BA1DBFECA8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38">
                <a:extLst>
                  <a:ext uri="{FF2B5EF4-FFF2-40B4-BE49-F238E27FC236}">
                    <a16:creationId xmlns:a16="http://schemas.microsoft.com/office/drawing/2014/main" id="{2BD15FC7-778B-AC48-A7E8-6E462F7D3D06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4DDA6C3-8784-124C-8BF7-62391F3A3972}"/>
                </a:ext>
              </a:extLst>
            </p:cNvPr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问卷结果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01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9" name="任意多边形 18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技术方案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61" name="TextBox 25">
            <a:extLst>
              <a:ext uri="{FF2B5EF4-FFF2-40B4-BE49-F238E27FC236}">
                <a16:creationId xmlns:a16="http://schemas.microsoft.com/office/drawing/2014/main" id="{0E7F59C5-3DE0-E944-A8F1-91875BA9BBA6}"/>
              </a:ext>
            </a:extLst>
          </p:cNvPr>
          <p:cNvSpPr txBox="1"/>
          <p:nvPr/>
        </p:nvSpPr>
        <p:spPr>
          <a:xfrm>
            <a:off x="1358198" y="2101240"/>
            <a:ext cx="9483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CI: Jenkins </a:t>
            </a:r>
            <a:r>
              <a:rPr lang="en-US" altLang="zh-CN" sz="2400" dirty="0">
                <a:hlinkClick r:id="rId3"/>
              </a:rPr>
              <a:t>http://144.34.223.59:8080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Monitor: Prometheus 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4"/>
              </a:rPr>
              <a:t>http://144.34.223.59:9090</a:t>
            </a:r>
            <a:endParaRPr lang="en-US" altLang="zh-CN" sz="2400" dirty="0"/>
          </a:p>
          <a:p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</a:t>
            </a:r>
            <a:r>
              <a:rPr lang="en-US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Grafana</a:t>
            </a: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u="sng" dirty="0">
                <a:hlinkClick r:id="rId5"/>
              </a:rPr>
              <a:t>http://144.34.223.59:3000</a:t>
            </a:r>
            <a:endParaRPr lang="en-US" altLang="zh-CN" sz="2400" u="sng" dirty="0"/>
          </a:p>
          <a:p>
            <a:pPr marL="457200" indent="-457200">
              <a:buAutoNum type="arabicPeriod" startAt="3"/>
            </a:pP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Tracing Server: </a:t>
            </a:r>
            <a:r>
              <a:rPr lang="en-US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Zipkin</a:t>
            </a: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Server </a:t>
            </a:r>
            <a:r>
              <a:rPr lang="en-US" altLang="zh-CN" sz="2400" dirty="0">
                <a:hlinkClick r:id="rId6"/>
              </a:rPr>
              <a:t>http://202.120.40.8:30721/zipkin/</a:t>
            </a:r>
            <a:endParaRPr lang="en-US" altLang="zh-CN" sz="2400" dirty="0"/>
          </a:p>
          <a:p>
            <a:pPr marL="457200" indent="-457200">
              <a:buAutoNum type="arabicPeriod" startAt="3"/>
            </a:pP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Service Registry: Eureka Server </a:t>
            </a:r>
            <a:r>
              <a:rPr lang="en-US" altLang="zh-CN" sz="2400" dirty="0">
                <a:hlinkClick r:id="rId7"/>
              </a:rPr>
              <a:t>http://202.120.40.8:30722/</a:t>
            </a:r>
            <a:endParaRPr lang="en-US" altLang="zh-CN" sz="2400" dirty="0"/>
          </a:p>
          <a:p>
            <a:pPr marL="457200" indent="-457200">
              <a:buAutoNum type="arabicPeriod" startAt="3"/>
            </a:pP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Auto-scaling &amp; load-balancing: </a:t>
            </a:r>
            <a:r>
              <a:rPr lang="en-US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kubernetes</a:t>
            </a:r>
            <a:endParaRPr lang="en-US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buAutoNum type="arabicPeriod" startAt="3"/>
            </a:pP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Micro-services Architecture: Spring Cloud </a:t>
            </a:r>
          </a:p>
          <a:p>
            <a:pPr marL="457200" indent="-457200">
              <a:buAutoNum type="arabicPeriod" startAt="3"/>
            </a:pPr>
            <a:r>
              <a:rPr lang="en-US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DataBase</a:t>
            </a: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: MongoDB</a:t>
            </a:r>
          </a:p>
          <a:p>
            <a:pPr marL="457200" indent="-457200">
              <a:buAutoNum type="arabicPeriod" startAt="3"/>
            </a:pP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Android application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Okhttp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FoldableLayout</a:t>
            </a:r>
            <a:endParaRPr lang="en-US" sz="2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37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54125" y="516063"/>
            <a:ext cx="4540704" cy="1074057"/>
            <a:chOff x="3659868" y="841828"/>
            <a:chExt cx="4540704" cy="1074057"/>
          </a:xfrm>
        </p:grpSpPr>
        <p:sp>
          <p:nvSpPr>
            <p:cNvPr id="19" name="任意多边形 18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技术方案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25" y="1597155"/>
            <a:ext cx="7868120" cy="52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3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宽屏</PresentationFormat>
  <Paragraphs>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方正静蕾简体</vt:lpstr>
      <vt:lpstr>华文细黑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2017-03-06T01:54:28Z</dcterms:created>
  <dcterms:modified xsi:type="dcterms:W3CDTF">2019-06-28T05:39:23Z</dcterms:modified>
</cp:coreProperties>
</file>