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8"/>
  </p:notesMasterIdLst>
  <p:sldIdLst>
    <p:sldId id="256" r:id="rId2"/>
    <p:sldId id="258" r:id="rId3"/>
    <p:sldId id="263" r:id="rId4"/>
    <p:sldId id="264" r:id="rId5"/>
    <p:sldId id="265" r:id="rId6"/>
    <p:sldId id="266" r:id="rId7"/>
    <p:sldId id="259" r:id="rId8"/>
    <p:sldId id="267" r:id="rId9"/>
    <p:sldId id="268" r:id="rId10"/>
    <p:sldId id="260" r:id="rId11"/>
    <p:sldId id="261" r:id="rId12"/>
    <p:sldId id="269" r:id="rId13"/>
    <p:sldId id="270" r:id="rId14"/>
    <p:sldId id="257" r:id="rId15"/>
    <p:sldId id="271" r:id="rId16"/>
    <p:sldId id="262" r:id="rId17"/>
  </p:sldIdLst>
  <p:sldSz cx="10693400" cy="7556500"/>
  <p:notesSz cx="7556500" cy="10693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35">
          <p15:clr>
            <a:srgbClr val="A4A3A4"/>
          </p15:clr>
        </p15:guide>
        <p15:guide id="2" pos="30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60" d="100"/>
          <a:sy n="60" d="100"/>
        </p:scale>
        <p:origin x="1380" y="138"/>
      </p:cViewPr>
      <p:guideLst>
        <p:guide orient="horz" pos="2035"/>
        <p:guide pos="30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7413"/>
            <a:ext cx="9089390" cy="1619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2016"/>
            <a:ext cx="748538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875AE-9BE4-4D35-AC26-11C237EAD30A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2F44F-20BB-47E5-90CB-99A2F058BE2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948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2840A-2BC1-49F1-A08D-15E00F0ABC2F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C308E-B9E6-4FB2-AD58-D4A002BD9E2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8471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112" y="334098"/>
            <a:ext cx="2812588" cy="7103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639" y="334098"/>
            <a:ext cx="8263250" cy="7103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D3570-1B8D-41BC-BDBD-25B977245128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31687-A23C-471E-8EFE-DD07A463E7B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1841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306D-109D-4D66-8544-52D208FAF8FB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EB34D-7847-4493-A7BF-1CBF35C975D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1398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5753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2769"/>
            <a:ext cx="9089390" cy="165298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3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6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6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0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9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07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61328-9286-420D-AE3F-853C3426AFA8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A17C7-F6FD-40DA-81BD-BC576E87041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6398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639" y="1943352"/>
            <a:ext cx="5537918" cy="54942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82" y="1943352"/>
            <a:ext cx="5537919" cy="54942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9415A-24A0-43F0-9A9E-D9130F072B3C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0E535-82EF-4041-A1F7-A4037730C2E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94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41" indent="0">
              <a:buNone/>
              <a:defRPr sz="2300" b="1"/>
            </a:lvl2pPr>
            <a:lvl3pPr marL="1042680" indent="0">
              <a:buNone/>
              <a:defRPr sz="2100" b="1"/>
            </a:lvl3pPr>
            <a:lvl4pPr marL="1564021" indent="0">
              <a:buNone/>
              <a:defRPr sz="1800" b="1"/>
            </a:lvl4pPr>
            <a:lvl5pPr marL="2085362" indent="0">
              <a:buNone/>
              <a:defRPr sz="1800" b="1"/>
            </a:lvl5pPr>
            <a:lvl6pPr marL="2606700" indent="0">
              <a:buNone/>
              <a:defRPr sz="1800" b="1"/>
            </a:lvl6pPr>
            <a:lvl7pPr marL="3128041" indent="0">
              <a:buNone/>
              <a:defRPr sz="1800" b="1"/>
            </a:lvl7pPr>
            <a:lvl8pPr marL="3649381" indent="0">
              <a:buNone/>
              <a:defRPr sz="1800" b="1"/>
            </a:lvl8pPr>
            <a:lvl9pPr marL="41707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01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41" indent="0">
              <a:buNone/>
              <a:defRPr sz="2300" b="1"/>
            </a:lvl2pPr>
            <a:lvl3pPr marL="1042680" indent="0">
              <a:buNone/>
              <a:defRPr sz="2100" b="1"/>
            </a:lvl3pPr>
            <a:lvl4pPr marL="1564021" indent="0">
              <a:buNone/>
              <a:defRPr sz="1800" b="1"/>
            </a:lvl4pPr>
            <a:lvl5pPr marL="2085362" indent="0">
              <a:buNone/>
              <a:defRPr sz="1800" b="1"/>
            </a:lvl5pPr>
            <a:lvl6pPr marL="2606700" indent="0">
              <a:buNone/>
              <a:defRPr sz="1800" b="1"/>
            </a:lvl6pPr>
            <a:lvl7pPr marL="3128041" indent="0">
              <a:buNone/>
              <a:defRPr sz="1800" b="1"/>
            </a:lvl7pPr>
            <a:lvl8pPr marL="3649381" indent="0">
              <a:buNone/>
              <a:defRPr sz="1800" b="1"/>
            </a:lvl8pPr>
            <a:lvl9pPr marL="41707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01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4356E-4F87-4639-BC81-5685DB037425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A0A4D-D255-45CE-B4FD-288B86FE871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48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226B5-8FD6-4790-BB64-4FCF6FFD1B49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AF8B5-005A-43CD-8761-E69A97D6857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7305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668B1-C4CB-4815-BF42-5D05C2250CF1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FC288-794E-473A-9E36-434739BDEBF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842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00862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0863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2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1341" indent="0">
              <a:buNone/>
              <a:defRPr sz="1400"/>
            </a:lvl2pPr>
            <a:lvl3pPr marL="1042680" indent="0">
              <a:buNone/>
              <a:defRPr sz="1100"/>
            </a:lvl3pPr>
            <a:lvl4pPr marL="1564021" indent="0">
              <a:buNone/>
              <a:defRPr sz="1000"/>
            </a:lvl4pPr>
            <a:lvl5pPr marL="2085362" indent="0">
              <a:buNone/>
              <a:defRPr sz="1000"/>
            </a:lvl5pPr>
            <a:lvl6pPr marL="2606700" indent="0">
              <a:buNone/>
              <a:defRPr sz="1000"/>
            </a:lvl6pPr>
            <a:lvl7pPr marL="3128041" indent="0">
              <a:buNone/>
              <a:defRPr sz="1000"/>
            </a:lvl7pPr>
            <a:lvl8pPr marL="3649381" indent="0">
              <a:buNone/>
              <a:defRPr sz="1000"/>
            </a:lvl8pPr>
            <a:lvl9pPr marL="41707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6A845-BCFD-4AAD-A183-92F3DF2848E0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10D0A-FBCB-4AB9-9697-34F583B96C3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56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341" indent="0">
              <a:buNone/>
              <a:defRPr sz="3200"/>
            </a:lvl2pPr>
            <a:lvl3pPr marL="1042680" indent="0">
              <a:buNone/>
              <a:defRPr sz="2700"/>
            </a:lvl3pPr>
            <a:lvl4pPr marL="1564021" indent="0">
              <a:buNone/>
              <a:defRPr sz="2300"/>
            </a:lvl4pPr>
            <a:lvl5pPr marL="2085362" indent="0">
              <a:buNone/>
              <a:defRPr sz="2300"/>
            </a:lvl5pPr>
            <a:lvl6pPr marL="2606700" indent="0">
              <a:buNone/>
              <a:defRPr sz="2300"/>
            </a:lvl6pPr>
            <a:lvl7pPr marL="3128041" indent="0">
              <a:buNone/>
              <a:defRPr sz="2300"/>
            </a:lvl7pPr>
            <a:lvl8pPr marL="3649381" indent="0">
              <a:buNone/>
              <a:defRPr sz="2300"/>
            </a:lvl8pPr>
            <a:lvl9pPr marL="4170721" indent="0">
              <a:buNone/>
              <a:defRPr sz="23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1341" indent="0">
              <a:buNone/>
              <a:defRPr sz="1400"/>
            </a:lvl2pPr>
            <a:lvl3pPr marL="1042680" indent="0">
              <a:buNone/>
              <a:defRPr sz="1100"/>
            </a:lvl3pPr>
            <a:lvl4pPr marL="1564021" indent="0">
              <a:buNone/>
              <a:defRPr sz="1000"/>
            </a:lvl4pPr>
            <a:lvl5pPr marL="2085362" indent="0">
              <a:buNone/>
              <a:defRPr sz="1000"/>
            </a:lvl5pPr>
            <a:lvl6pPr marL="2606700" indent="0">
              <a:buNone/>
              <a:defRPr sz="1000"/>
            </a:lvl6pPr>
            <a:lvl7pPr marL="3128041" indent="0">
              <a:buNone/>
              <a:defRPr sz="1000"/>
            </a:lvl7pPr>
            <a:lvl8pPr marL="3649381" indent="0">
              <a:buNone/>
              <a:defRPr sz="1000"/>
            </a:lvl8pPr>
            <a:lvl9pPr marL="41707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B9BFB-EB8B-4474-AC8E-FD0CC9557A0F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EF98-FAFD-49C6-AB80-9F972DEA248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942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2342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68" tIns="52133" rIns="104268" bIns="521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3713"/>
            <a:ext cx="9623425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68" tIns="52133" rIns="104268" bIns="52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04050"/>
            <a:ext cx="2495550" cy="401638"/>
          </a:xfrm>
          <a:prstGeom prst="rect">
            <a:avLst/>
          </a:prstGeom>
        </p:spPr>
        <p:txBody>
          <a:bodyPr vert="horz" lIns="104268" tIns="52133" rIns="104268" bIns="521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66BB7F75-E343-41F5-BBAE-9FC8B8B7FB6C}" type="datetimeFigureOut">
              <a:rPr lang="en-US"/>
              <a:pPr>
                <a:defRPr/>
              </a:pPr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2838" y="7004050"/>
            <a:ext cx="3387725" cy="401638"/>
          </a:xfrm>
          <a:prstGeom prst="rect">
            <a:avLst/>
          </a:prstGeom>
        </p:spPr>
        <p:txBody>
          <a:bodyPr vert="horz" lIns="104268" tIns="52133" rIns="104268" bIns="521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2863" y="7004050"/>
            <a:ext cx="2495550" cy="401638"/>
          </a:xfrm>
          <a:prstGeom prst="rect">
            <a:avLst/>
          </a:prstGeom>
        </p:spPr>
        <p:txBody>
          <a:bodyPr vert="horz" wrap="square" lIns="104268" tIns="52133" rIns="104268" bIns="52133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37AD2655-1A9D-4EEB-B777-94E59D10352A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10414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414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2pPr>
      <a:lvl3pPr algn="ctr" defTabSz="10414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3pPr>
      <a:lvl4pPr algn="ctr" defTabSz="10414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4pPr>
      <a:lvl5pPr algn="ctr" defTabSz="10414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5pPr>
      <a:lvl6pPr marL="457200" algn="ctr" defTabSz="10414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914400" algn="ctr" defTabSz="10414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371600" algn="ctr" defTabSz="10414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1828800" algn="ctr" defTabSz="10414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90525" indent="-390525" algn="l" defTabSz="1041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325438" algn="l" defTabSz="1041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338" indent="-260350" algn="l" defTabSz="1041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038" indent="-260350" algn="l" defTabSz="1041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738" indent="-260350" algn="l" defTabSz="1041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372" indent="-260669" algn="l" defTabSz="104268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711" indent="-260669" algn="l" defTabSz="104268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052" indent="-260669" algn="l" defTabSz="104268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391" indent="-260669" algn="l" defTabSz="104268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26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41" algn="l" defTabSz="10426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680" algn="l" defTabSz="10426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021" algn="l" defTabSz="10426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362" algn="l" defTabSz="10426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700" algn="l" defTabSz="10426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041" algn="l" defTabSz="10426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381" algn="l" defTabSz="10426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721" algn="l" defTabSz="10426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0500" y="501651"/>
            <a:ext cx="787558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Secure 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Text (Web implementation of cryptographic algorithms)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051" name="object 3"/>
          <p:cNvSpPr txBox="1">
            <a:spLocks noChangeArrowheads="1"/>
          </p:cNvSpPr>
          <p:nvPr/>
        </p:nvSpPr>
        <p:spPr bwMode="auto">
          <a:xfrm>
            <a:off x="521493" y="884973"/>
            <a:ext cx="9753600" cy="36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Report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5"/>
              </a:spcBef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3"/>
              </a:spcBef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Glimpse Salwan(1819076)</a:t>
            </a:r>
          </a:p>
          <a:p>
            <a:pPr algn="ctr" eaLnBrk="1" hangingPunct="1"/>
            <a:r>
              <a:rPr lang="en-US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Sahil Rana(1819080)</a:t>
            </a:r>
          </a:p>
          <a:p>
            <a:pPr algn="ctr" eaLnBrk="1" hangingPunct="1"/>
            <a:r>
              <a:rPr lang="en-US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Tushar Tiwari(1819082)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"/>
              </a:spcBef>
            </a:pPr>
            <a:endParaRPr lang="en-U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partial fulfillment for the award of the degree</a:t>
            </a:r>
          </a:p>
          <a:p>
            <a:pPr algn="ctr" eaLnBrk="1" hangingPunct="1">
              <a:spcBef>
                <a:spcPts val="1063"/>
              </a:spcBef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ctr" eaLnBrk="1" hangingPunct="1">
              <a:spcBef>
                <a:spcPts val="1000"/>
              </a:spcBef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888"/>
              </a:spcBef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88"/>
              </a:spcBef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113"/>
              </a:spcBef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object 4"/>
          <p:cNvSpPr txBox="1">
            <a:spLocks noChangeArrowheads="1"/>
          </p:cNvSpPr>
          <p:nvPr/>
        </p:nvSpPr>
        <p:spPr bwMode="auto">
          <a:xfrm>
            <a:off x="1841500" y="6292850"/>
            <a:ext cx="7494588" cy="44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6986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50"/>
              </a:lnSpc>
            </a:pPr>
            <a:r>
              <a:rPr lang="en-US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K. GUJRAL PUNJAB TECHNICAL UNIVERSITY, MOHALI CAMPUS 1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1125"/>
              </a:lnSpc>
            </a:pPr>
            <a:r>
              <a:rPr lang="en-US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C-102/B PHASE 7 INDUSTRIAL AREA SAS NAGAR MOHALI, PUNJAB (INDIA) - 160055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1175"/>
              </a:lnSpc>
            </a:pPr>
            <a:r>
              <a:rPr lang="en-US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&amp; YEAR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object 5"/>
          <p:cNvSpPr>
            <a:spLocks noChangeArrowheads="1"/>
          </p:cNvSpPr>
          <p:nvPr/>
        </p:nvSpPr>
        <p:spPr bwMode="auto">
          <a:xfrm>
            <a:off x="4318000" y="4818063"/>
            <a:ext cx="2160586" cy="113643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4" name="object 6"/>
          <p:cNvSpPr>
            <a:spLocks noChangeArrowheads="1"/>
          </p:cNvSpPr>
          <p:nvPr/>
        </p:nvSpPr>
        <p:spPr bwMode="auto">
          <a:xfrm>
            <a:off x="2070100" y="6276340"/>
            <a:ext cx="808038" cy="403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785813"/>
            <a:ext cx="1747838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20" dirty="0">
                <a:latin typeface="Times New Roman"/>
                <a:cs typeface="Times New Roman"/>
              </a:rPr>
              <a:t>C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spc="10" dirty="0">
                <a:latin typeface="Times New Roman"/>
                <a:cs typeface="Times New Roman"/>
              </a:rPr>
              <a:t>cl</a:t>
            </a:r>
            <a:r>
              <a:rPr sz="2000" b="1" spc="-20" dirty="0">
                <a:latin typeface="Times New Roman"/>
                <a:cs typeface="Times New Roman"/>
              </a:rPr>
              <a:t>us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6888" y="868363"/>
            <a:ext cx="2082800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10" dirty="0">
                <a:latin typeface="Times New Roman"/>
                <a:cs typeface="Times New Roman"/>
              </a:rPr>
              <a:t>F</a:t>
            </a:r>
            <a:r>
              <a:rPr sz="2000" b="1" spc="-65" dirty="0">
                <a:latin typeface="Times New Roman"/>
                <a:cs typeface="Times New Roman"/>
              </a:rPr>
              <a:t>u</a:t>
            </a:r>
            <a:r>
              <a:rPr sz="2000" b="1" spc="45" dirty="0">
                <a:latin typeface="Times New Roman"/>
                <a:cs typeface="Times New Roman"/>
              </a:rPr>
              <a:t>t</a:t>
            </a:r>
            <a:r>
              <a:rPr sz="2000" b="1" spc="-65" dirty="0">
                <a:latin typeface="Times New Roman"/>
                <a:cs typeface="Times New Roman"/>
              </a:rPr>
              <a:t>u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spc="-3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196850"/>
            <a:ext cx="9296400" cy="1619750"/>
          </a:xfrm>
        </p:spPr>
        <p:txBody>
          <a:bodyPr/>
          <a:lstStyle/>
          <a:p>
            <a:r>
              <a:rPr lang="en-US" dirty="0" smtClean="0"/>
              <a:t>Future Work…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1816600"/>
            <a:ext cx="9296400" cy="531445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have already developed a base of Hybrid  Cryptography model.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are planning to provide chatting space to users using choices and transparency in </a:t>
            </a:r>
            <a:r>
              <a:rPr lang="en-US" dirty="0" smtClean="0">
                <a:solidFill>
                  <a:schemeClr val="tx1"/>
                </a:solidFill>
              </a:rPr>
              <a:t>choice of </a:t>
            </a:r>
            <a:r>
              <a:rPr lang="en-US" dirty="0" smtClean="0">
                <a:solidFill>
                  <a:schemeClr val="tx1"/>
                </a:solidFill>
              </a:rPr>
              <a:t>encryption.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Let’s have quick overview of the hybrid Cryptography model .</a:t>
            </a:r>
          </a:p>
        </p:txBody>
      </p:sp>
    </p:spTree>
    <p:extLst>
      <p:ext uri="{BB962C8B-B14F-4D97-AF65-F5344CB8AC3E}">
        <p14:creationId xmlns:p14="http://schemas.microsoft.com/office/powerpoint/2010/main" val="38229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58887"/>
          </a:xfrm>
        </p:spPr>
        <p:txBody>
          <a:bodyPr/>
          <a:lstStyle/>
          <a:p>
            <a:r>
              <a:rPr lang="en-US" dirty="0" smtClean="0"/>
              <a:t>Hybrid Cryptography For Enhanced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developing/improving stage model developed by us for the purpose of enhanced security for the user.</a:t>
            </a:r>
          </a:p>
          <a:p>
            <a:r>
              <a:rPr lang="en-US" dirty="0" smtClean="0"/>
              <a:t>The base implementation of our model can be found at: github.com/Glimpse007/Hybrid-Cryptography-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3138" y="660400"/>
            <a:ext cx="1130300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b="1" dirty="0">
                <a:latin typeface="Times New Roman"/>
                <a:cs typeface="Times New Roman"/>
              </a:rPr>
              <a:t>O</a:t>
            </a:r>
            <a:r>
              <a:rPr sz="1900" b="1" spc="-50" dirty="0">
                <a:latin typeface="Times New Roman"/>
                <a:cs typeface="Times New Roman"/>
              </a:rPr>
              <a:t>u</a:t>
            </a:r>
            <a:r>
              <a:rPr sz="1900" b="1" spc="-15" dirty="0">
                <a:latin typeface="Times New Roman"/>
                <a:cs typeface="Times New Roman"/>
              </a:rPr>
              <a:t>t</a:t>
            </a:r>
            <a:r>
              <a:rPr sz="1900" b="1" spc="5" dirty="0">
                <a:latin typeface="Times New Roman"/>
                <a:cs typeface="Times New Roman"/>
              </a:rPr>
              <a:t>l</a:t>
            </a:r>
            <a:r>
              <a:rPr sz="1900" b="1" spc="35" dirty="0">
                <a:latin typeface="Times New Roman"/>
                <a:cs typeface="Times New Roman"/>
              </a:rPr>
              <a:t>i</a:t>
            </a:r>
            <a:r>
              <a:rPr sz="1900" b="1" spc="-50" dirty="0">
                <a:latin typeface="Times New Roman"/>
                <a:cs typeface="Times New Roman"/>
              </a:rPr>
              <a:t>n</a:t>
            </a:r>
            <a:r>
              <a:rPr sz="1900" b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4410226" y="44451"/>
            <a:ext cx="1905000" cy="9906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Plain Text</a:t>
            </a:r>
            <a:endParaRPr lang="en-US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698500" y="1873250"/>
            <a:ext cx="1905000" cy="996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 1</a:t>
            </a:r>
            <a:endParaRPr lang="en-US" sz="24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8089900" y="1873250"/>
            <a:ext cx="1905000" cy="996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 2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32400" y="18719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19288" y="1028700"/>
            <a:ext cx="34290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</p:cNvCxnSpPr>
          <p:nvPr/>
        </p:nvCxnSpPr>
        <p:spPr>
          <a:xfrm>
            <a:off x="5362726" y="1035051"/>
            <a:ext cx="3676332" cy="83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Alternate Process 16"/>
          <p:cNvSpPr/>
          <p:nvPr/>
        </p:nvSpPr>
        <p:spPr>
          <a:xfrm>
            <a:off x="698500" y="3778250"/>
            <a:ext cx="19050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Cipher 1</a:t>
            </a:r>
            <a:endParaRPr lang="en-US" sz="2400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8072120" y="3778250"/>
            <a:ext cx="19050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Cipher 2</a:t>
            </a:r>
            <a:endParaRPr lang="en-US" sz="2400" dirty="0"/>
          </a:p>
        </p:txBody>
      </p:sp>
      <p:sp>
        <p:nvSpPr>
          <p:cNvPr id="19" name="Flowchart: Process 18"/>
          <p:cNvSpPr/>
          <p:nvPr/>
        </p:nvSpPr>
        <p:spPr>
          <a:xfrm>
            <a:off x="3517900" y="4845050"/>
            <a:ext cx="3886200" cy="1066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Combined Cipher</a:t>
            </a:r>
            <a:endParaRPr lang="en-US" sz="2800" dirty="0"/>
          </a:p>
        </p:txBody>
      </p:sp>
      <p:sp>
        <p:nvSpPr>
          <p:cNvPr id="20" name="Flowchart: Process 19"/>
          <p:cNvSpPr/>
          <p:nvPr/>
        </p:nvSpPr>
        <p:spPr>
          <a:xfrm>
            <a:off x="3517900" y="6216650"/>
            <a:ext cx="3886200" cy="103505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Combined Key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4" idx="2"/>
            <a:endCxn id="17" idx="0"/>
          </p:cNvCxnSpPr>
          <p:nvPr/>
        </p:nvCxnSpPr>
        <p:spPr>
          <a:xfrm>
            <a:off x="1651000" y="2870200"/>
            <a:ext cx="0" cy="908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042400" y="2870200"/>
            <a:ext cx="0" cy="908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35480" y="3139559"/>
            <a:ext cx="89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() 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9902" y="3139559"/>
            <a:ext cx="51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endParaRPr lang="en-US" sz="2800" baseline="-25000" dirty="0"/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982981" y="3397251"/>
            <a:ext cx="553719" cy="3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1302" y="3135641"/>
            <a:ext cx="89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() </a:t>
            </a:r>
            <a:endParaRPr lang="en-US" sz="2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9705340" y="3135641"/>
            <a:ext cx="51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  <a:r>
              <a:rPr lang="en-US" sz="2800" baseline="-25000" dirty="0"/>
              <a:t>2</a:t>
            </a:r>
            <a:r>
              <a:rPr lang="en-US" sz="2800" dirty="0" smtClean="0"/>
              <a:t> </a:t>
            </a:r>
            <a:endParaRPr lang="en-US" sz="2800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9095102" y="3426462"/>
            <a:ext cx="6102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7" idx="2"/>
          </p:cNvCxnSpPr>
          <p:nvPr/>
        </p:nvCxnSpPr>
        <p:spPr>
          <a:xfrm rot="16200000" flipH="1">
            <a:off x="2127250" y="4216400"/>
            <a:ext cx="914400" cy="1866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2"/>
          </p:cNvCxnSpPr>
          <p:nvPr/>
        </p:nvCxnSpPr>
        <p:spPr>
          <a:xfrm rot="5400000">
            <a:off x="7760336" y="4336416"/>
            <a:ext cx="908050" cy="16205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1"/>
            <a:endCxn id="20" idx="1"/>
          </p:cNvCxnSpPr>
          <p:nvPr/>
        </p:nvCxnSpPr>
        <p:spPr>
          <a:xfrm rot="10800000" flipH="1" flipV="1">
            <a:off x="469902" y="3401169"/>
            <a:ext cx="3047998" cy="3333006"/>
          </a:xfrm>
          <a:prstGeom prst="bentConnector3">
            <a:avLst>
              <a:gd name="adj1" fmla="val -75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1" idx="3"/>
            <a:endCxn id="20" idx="3"/>
          </p:cNvCxnSpPr>
          <p:nvPr/>
        </p:nvCxnSpPr>
        <p:spPr>
          <a:xfrm flipH="1">
            <a:off x="7404100" y="3397251"/>
            <a:ext cx="2814319" cy="3336924"/>
          </a:xfrm>
          <a:prstGeom prst="bentConnector3">
            <a:avLst>
              <a:gd name="adj1" fmla="val -812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937000" y="1638300"/>
            <a:ext cx="2971800" cy="93091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Combined Key</a:t>
            </a:r>
            <a:endParaRPr lang="en-US" sz="2800" dirty="0"/>
          </a:p>
        </p:txBody>
      </p:sp>
      <p:sp>
        <p:nvSpPr>
          <p:cNvPr id="3" name="Flowchart: Process 2"/>
          <p:cNvSpPr/>
          <p:nvPr/>
        </p:nvSpPr>
        <p:spPr>
          <a:xfrm>
            <a:off x="2070100" y="120650"/>
            <a:ext cx="6705600" cy="1066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Combined Cipher</a:t>
            </a:r>
            <a:endParaRPr lang="en-US" sz="2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22580" y="1945640"/>
            <a:ext cx="19050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Cipher 1</a:t>
            </a:r>
            <a:endParaRPr lang="en-US" sz="24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8470900" y="1962150"/>
            <a:ext cx="19050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Cipher 2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flipH="1">
            <a:off x="1275080" y="1187450"/>
            <a:ext cx="4147820" cy="758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5" idx="0"/>
          </p:cNvCxnSpPr>
          <p:nvPr/>
        </p:nvCxnSpPr>
        <p:spPr>
          <a:xfrm>
            <a:off x="5422900" y="1187450"/>
            <a:ext cx="4000500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322580" y="3819023"/>
            <a:ext cx="1905000" cy="996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 1</a:t>
            </a:r>
            <a:endParaRPr lang="en-US" sz="2400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8470900" y="3819023"/>
            <a:ext cx="1905000" cy="996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 2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21626" y="3279427"/>
            <a:ext cx="51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52260" y="3279427"/>
            <a:ext cx="51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  <a:r>
              <a:rPr lang="en-US" sz="2800" baseline="-25000" dirty="0"/>
              <a:t>2</a:t>
            </a:r>
            <a:r>
              <a:rPr lang="en-US" sz="2800" dirty="0" smtClean="0"/>
              <a:t> </a:t>
            </a:r>
            <a:endParaRPr lang="en-US" sz="2800" baseline="-25000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3921626" y="3279427"/>
            <a:ext cx="513079" cy="52322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Alternate Process 27"/>
          <p:cNvSpPr/>
          <p:nvPr/>
        </p:nvSpPr>
        <p:spPr>
          <a:xfrm>
            <a:off x="6652260" y="3279427"/>
            <a:ext cx="513079" cy="49882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52260" y="3255030"/>
            <a:ext cx="51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  <a:r>
              <a:rPr lang="en-US" sz="2800" baseline="-25000" dirty="0"/>
              <a:t>2</a:t>
            </a:r>
            <a:r>
              <a:rPr lang="en-US" sz="2800" dirty="0" smtClean="0"/>
              <a:t> </a:t>
            </a:r>
            <a:endParaRPr lang="en-US" sz="28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916682" y="3279427"/>
            <a:ext cx="51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endParaRPr lang="en-US" sz="2800" baseline="-25000" dirty="0"/>
          </a:p>
        </p:txBody>
      </p:sp>
      <p:cxnSp>
        <p:nvCxnSpPr>
          <p:cNvPr id="32" name="Straight Arrow Connector 31"/>
          <p:cNvCxnSpPr>
            <a:stCxn id="2" idx="2"/>
            <a:endCxn id="30" idx="0"/>
          </p:cNvCxnSpPr>
          <p:nvPr/>
        </p:nvCxnSpPr>
        <p:spPr>
          <a:xfrm flipH="1">
            <a:off x="4173222" y="2569210"/>
            <a:ext cx="1249678" cy="710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  <a:endCxn id="29" idx="0"/>
          </p:cNvCxnSpPr>
          <p:nvPr/>
        </p:nvCxnSpPr>
        <p:spPr>
          <a:xfrm>
            <a:off x="5422900" y="2569210"/>
            <a:ext cx="1485900" cy="68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22" idx="0"/>
          </p:cNvCxnSpPr>
          <p:nvPr/>
        </p:nvCxnSpPr>
        <p:spPr>
          <a:xfrm>
            <a:off x="1275080" y="2860040"/>
            <a:ext cx="0" cy="95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23" idx="0"/>
          </p:cNvCxnSpPr>
          <p:nvPr/>
        </p:nvCxnSpPr>
        <p:spPr>
          <a:xfrm>
            <a:off x="9423400" y="2876550"/>
            <a:ext cx="0" cy="94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4629" y="3255030"/>
            <a:ext cx="93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() </a:t>
            </a:r>
            <a:endParaRPr lang="en-US" sz="2800" baseline="-25000" dirty="0"/>
          </a:p>
        </p:txBody>
      </p:sp>
      <p:cxnSp>
        <p:nvCxnSpPr>
          <p:cNvPr id="43" name="Straight Arrow Connector 42"/>
          <p:cNvCxnSpPr>
            <a:stCxn id="30" idx="1"/>
          </p:cNvCxnSpPr>
          <p:nvPr/>
        </p:nvCxnSpPr>
        <p:spPr>
          <a:xfrm flipH="1">
            <a:off x="1275080" y="3541037"/>
            <a:ext cx="2641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96781" y="3255030"/>
            <a:ext cx="89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() </a:t>
            </a:r>
            <a:endParaRPr lang="en-US" sz="28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212667" y="3534892"/>
            <a:ext cx="2170227" cy="6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3528393" y="5607050"/>
            <a:ext cx="3636946" cy="9906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Plain Text</a:t>
            </a:r>
            <a:endParaRPr lang="en-US" sz="2400" dirty="0"/>
          </a:p>
        </p:txBody>
      </p:sp>
      <p:cxnSp>
        <p:nvCxnSpPr>
          <p:cNvPr id="49" name="Elbow Connector 48"/>
          <p:cNvCxnSpPr>
            <a:endCxn id="48" idx="1"/>
          </p:cNvCxnSpPr>
          <p:nvPr/>
        </p:nvCxnSpPr>
        <p:spPr>
          <a:xfrm>
            <a:off x="1294130" y="4815973"/>
            <a:ext cx="2234263" cy="1286377"/>
          </a:xfrm>
          <a:prstGeom prst="bentConnector3">
            <a:avLst>
              <a:gd name="adj1" fmla="val -2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3" idx="2"/>
          </p:cNvCxnSpPr>
          <p:nvPr/>
        </p:nvCxnSpPr>
        <p:spPr>
          <a:xfrm rot="5400000">
            <a:off x="7630795" y="4350518"/>
            <a:ext cx="1327150" cy="22580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7388" y="868363"/>
            <a:ext cx="1719262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20" dirty="0">
                <a:latin typeface="Times New Roman"/>
                <a:cs typeface="Times New Roman"/>
              </a:rPr>
              <a:t>R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-3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re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spc="-35" dirty="0">
                <a:latin typeface="Times New Roman"/>
                <a:cs typeface="Times New Roman"/>
              </a:rPr>
              <a:t>c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893" y="806450"/>
            <a:ext cx="4230688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b="1" spc="20" dirty="0">
                <a:latin typeface="Times New Roman"/>
                <a:cs typeface="Times New Roman"/>
              </a:rPr>
              <a:t>I</a:t>
            </a:r>
            <a:r>
              <a:rPr sz="1900" b="1" spc="-50" dirty="0">
                <a:latin typeface="Times New Roman"/>
                <a:cs typeface="Times New Roman"/>
              </a:rPr>
              <a:t>n</a:t>
            </a:r>
            <a:r>
              <a:rPr sz="1900" b="1" spc="-15" dirty="0">
                <a:latin typeface="Times New Roman"/>
                <a:cs typeface="Times New Roman"/>
              </a:rPr>
              <a:t>t</a:t>
            </a:r>
            <a:r>
              <a:rPr sz="1900" b="1" spc="10" dirty="0">
                <a:latin typeface="Times New Roman"/>
                <a:cs typeface="Times New Roman"/>
              </a:rPr>
              <a:t>r</a:t>
            </a:r>
            <a:r>
              <a:rPr sz="1900" b="1" spc="-45" dirty="0">
                <a:latin typeface="Times New Roman"/>
                <a:cs typeface="Times New Roman"/>
              </a:rPr>
              <a:t>o</a:t>
            </a:r>
            <a:r>
              <a:rPr sz="1900" b="1" spc="40" dirty="0">
                <a:latin typeface="Times New Roman"/>
                <a:cs typeface="Times New Roman"/>
              </a:rPr>
              <a:t>d</a:t>
            </a:r>
            <a:r>
              <a:rPr sz="1900" b="1" spc="-50" dirty="0">
                <a:latin typeface="Times New Roman"/>
                <a:cs typeface="Times New Roman"/>
              </a:rPr>
              <a:t>u</a:t>
            </a:r>
            <a:r>
              <a:rPr sz="1900" b="1" spc="10" dirty="0">
                <a:latin typeface="Times New Roman"/>
                <a:cs typeface="Times New Roman"/>
              </a:rPr>
              <a:t>c</a:t>
            </a:r>
            <a:r>
              <a:rPr sz="1900" b="1" spc="-15" dirty="0">
                <a:latin typeface="Times New Roman"/>
                <a:cs typeface="Times New Roman"/>
              </a:rPr>
              <a:t>t</a:t>
            </a:r>
            <a:r>
              <a:rPr sz="1900" b="1" spc="5" dirty="0">
                <a:latin typeface="Times New Roman"/>
                <a:cs typeface="Times New Roman"/>
              </a:rPr>
              <a:t>i</a:t>
            </a:r>
            <a:r>
              <a:rPr sz="1900" b="1" spc="-5" dirty="0">
                <a:latin typeface="Times New Roman"/>
                <a:cs typeface="Times New Roman"/>
              </a:rPr>
              <a:t>o</a:t>
            </a:r>
            <a:r>
              <a:rPr sz="1900" b="1" spc="10" dirty="0">
                <a:latin typeface="Times New Roman"/>
                <a:cs typeface="Times New Roman"/>
              </a:rPr>
              <a:t>n</a:t>
            </a:r>
            <a:r>
              <a:rPr sz="1900" b="1" spc="-55" dirty="0">
                <a:latin typeface="Times New Roman"/>
                <a:cs typeface="Times New Roman"/>
              </a:rPr>
              <a:t> </a:t>
            </a:r>
            <a:r>
              <a:rPr sz="1900" b="1" spc="50" dirty="0">
                <a:latin typeface="Times New Roman"/>
                <a:cs typeface="Times New Roman"/>
              </a:rPr>
              <a:t>a</a:t>
            </a:r>
            <a:r>
              <a:rPr sz="1900" b="1" spc="-50" dirty="0">
                <a:latin typeface="Times New Roman"/>
                <a:cs typeface="Times New Roman"/>
              </a:rPr>
              <a:t>n</a:t>
            </a:r>
            <a:r>
              <a:rPr sz="1900" b="1" spc="10" dirty="0">
                <a:latin typeface="Times New Roman"/>
                <a:cs typeface="Times New Roman"/>
              </a:rPr>
              <a:t>d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b="1" spc="25" dirty="0">
                <a:latin typeface="Times New Roman"/>
                <a:cs typeface="Times New Roman"/>
              </a:rPr>
              <a:t>M</a:t>
            </a:r>
            <a:r>
              <a:rPr sz="1900" b="1" spc="5" dirty="0">
                <a:latin typeface="Times New Roman"/>
                <a:cs typeface="Times New Roman"/>
              </a:rPr>
              <a:t>o</a:t>
            </a:r>
            <a:r>
              <a:rPr sz="1900" b="1" spc="-15" dirty="0">
                <a:latin typeface="Times New Roman"/>
                <a:cs typeface="Times New Roman"/>
              </a:rPr>
              <a:t>t</a:t>
            </a:r>
            <a:r>
              <a:rPr sz="1900" b="1" spc="5" dirty="0">
                <a:latin typeface="Times New Roman"/>
                <a:cs typeface="Times New Roman"/>
              </a:rPr>
              <a:t>i</a:t>
            </a:r>
            <a:r>
              <a:rPr sz="1900" b="1" spc="-5" dirty="0">
                <a:latin typeface="Times New Roman"/>
                <a:cs typeface="Times New Roman"/>
              </a:rPr>
              <a:t>v</a:t>
            </a:r>
            <a:r>
              <a:rPr sz="1900" b="1" spc="5" dirty="0">
                <a:latin typeface="Times New Roman"/>
                <a:cs typeface="Times New Roman"/>
              </a:rPr>
              <a:t>a</a:t>
            </a:r>
            <a:r>
              <a:rPr sz="1900" b="1" spc="-15" dirty="0">
                <a:latin typeface="Times New Roman"/>
                <a:cs typeface="Times New Roman"/>
              </a:rPr>
              <a:t>t</a:t>
            </a:r>
            <a:r>
              <a:rPr sz="1900" b="1" spc="5" dirty="0">
                <a:latin typeface="Times New Roman"/>
                <a:cs typeface="Times New Roman"/>
              </a:rPr>
              <a:t>i</a:t>
            </a:r>
            <a:r>
              <a:rPr sz="1900" b="1" spc="-5" dirty="0">
                <a:latin typeface="Times New Roman"/>
                <a:cs typeface="Times New Roman"/>
              </a:rPr>
              <a:t>o</a:t>
            </a:r>
            <a:r>
              <a:rPr sz="1900" b="1" spc="10" dirty="0">
                <a:latin typeface="Times New Roman"/>
                <a:cs typeface="Times New Roman"/>
              </a:rPr>
              <a:t>n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6893" y="1873250"/>
            <a:ext cx="5670550" cy="1333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latin typeface="+mn-lt"/>
                <a:cs typeface="Times New Roman"/>
              </a:rPr>
              <a:t>Importance and need of project</a:t>
            </a: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endParaRPr sz="2000" b="1" dirty="0">
              <a:latin typeface="+mn-lt"/>
              <a:cs typeface="Times New Roman"/>
            </a:endParaRPr>
          </a:p>
          <a:p>
            <a:pPr marL="470534" indent="-226060" fontAlgn="auto">
              <a:lnSpc>
                <a:spcPts val="139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tabLst>
                <a:tab pos="471170" algn="l"/>
              </a:tabLst>
              <a:defRPr/>
            </a:pPr>
            <a:r>
              <a:rPr sz="1600" spc="-65" dirty="0">
                <a:latin typeface="+mn-lt"/>
                <a:cs typeface="Times New Roman"/>
              </a:rPr>
              <a:t>T</a:t>
            </a:r>
            <a:r>
              <a:rPr sz="1600" spc="20" dirty="0">
                <a:latin typeface="+mn-lt"/>
                <a:cs typeface="Times New Roman"/>
              </a:rPr>
              <a:t>h</a:t>
            </a:r>
            <a:r>
              <a:rPr sz="1600" dirty="0">
                <a:latin typeface="+mn-lt"/>
                <a:cs typeface="Times New Roman"/>
              </a:rPr>
              <a:t>e</a:t>
            </a:r>
            <a:r>
              <a:rPr sz="1600" spc="-2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P</a:t>
            </a:r>
            <a:r>
              <a:rPr sz="1600" spc="-20" dirty="0">
                <a:latin typeface="+mn-lt"/>
                <a:cs typeface="Times New Roman"/>
              </a:rPr>
              <a:t>r</a:t>
            </a:r>
            <a:r>
              <a:rPr sz="1600" spc="20" dirty="0">
                <a:latin typeface="+mn-lt"/>
                <a:cs typeface="Times New Roman"/>
              </a:rPr>
              <a:t>ob</a:t>
            </a:r>
            <a:r>
              <a:rPr sz="1600" spc="-50" dirty="0">
                <a:latin typeface="+mn-lt"/>
                <a:cs typeface="Times New Roman"/>
              </a:rPr>
              <a:t>l</a:t>
            </a:r>
            <a:r>
              <a:rPr sz="1600" spc="-5" dirty="0">
                <a:latin typeface="+mn-lt"/>
                <a:cs typeface="Times New Roman"/>
              </a:rPr>
              <a:t>e</a:t>
            </a:r>
            <a:r>
              <a:rPr sz="1600" dirty="0">
                <a:latin typeface="+mn-lt"/>
                <a:cs typeface="Times New Roman"/>
              </a:rPr>
              <a:t>m</a:t>
            </a:r>
            <a:r>
              <a:rPr sz="1600" spc="60" dirty="0">
                <a:latin typeface="+mn-lt"/>
                <a:cs typeface="Times New Roman"/>
              </a:rPr>
              <a:t> </a:t>
            </a:r>
            <a:r>
              <a:rPr sz="1600" spc="-55" dirty="0">
                <a:latin typeface="+mn-lt"/>
                <a:cs typeface="Times New Roman"/>
              </a:rPr>
              <a:t>Y</a:t>
            </a:r>
            <a:r>
              <a:rPr sz="1600" spc="20" dirty="0">
                <a:latin typeface="+mn-lt"/>
                <a:cs typeface="Times New Roman"/>
              </a:rPr>
              <a:t>o</a:t>
            </a:r>
            <a:r>
              <a:rPr sz="1600" dirty="0">
                <a:latin typeface="+mn-lt"/>
                <a:cs typeface="Times New Roman"/>
              </a:rPr>
              <a:t>u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spc="-5" dirty="0">
                <a:latin typeface="+mn-lt"/>
                <a:cs typeface="Times New Roman"/>
              </a:rPr>
              <a:t>a</a:t>
            </a:r>
            <a:r>
              <a:rPr sz="1600" spc="-20" dirty="0">
                <a:latin typeface="+mn-lt"/>
                <a:cs typeface="Times New Roman"/>
              </a:rPr>
              <a:t>r</a:t>
            </a:r>
            <a:r>
              <a:rPr sz="1600" dirty="0">
                <a:latin typeface="+mn-lt"/>
                <a:cs typeface="Times New Roman"/>
              </a:rPr>
              <a:t>e</a:t>
            </a:r>
            <a:r>
              <a:rPr sz="1600" spc="-2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</a:t>
            </a:r>
            <a:r>
              <a:rPr sz="1600" spc="70" dirty="0">
                <a:latin typeface="+mn-lt"/>
                <a:cs typeface="Times New Roman"/>
              </a:rPr>
              <a:t>o</a:t>
            </a:r>
            <a:r>
              <a:rPr sz="1600" spc="-50" dirty="0">
                <a:latin typeface="+mn-lt"/>
                <a:cs typeface="Times New Roman"/>
              </a:rPr>
              <a:t>l</a:t>
            </a:r>
            <a:r>
              <a:rPr sz="1600" spc="20" dirty="0">
                <a:latin typeface="+mn-lt"/>
                <a:cs typeface="Times New Roman"/>
              </a:rPr>
              <a:t>v</a:t>
            </a:r>
            <a:r>
              <a:rPr sz="1600" spc="-50" dirty="0">
                <a:latin typeface="+mn-lt"/>
                <a:cs typeface="Times New Roman"/>
              </a:rPr>
              <a:t>i</a:t>
            </a:r>
            <a:r>
              <a:rPr sz="1600" spc="20" dirty="0">
                <a:latin typeface="+mn-lt"/>
                <a:cs typeface="Times New Roman"/>
              </a:rPr>
              <a:t>n</a:t>
            </a:r>
            <a:r>
              <a:rPr sz="1600" dirty="0">
                <a:latin typeface="+mn-lt"/>
                <a:cs typeface="Times New Roman"/>
              </a:rPr>
              <a:t>g</a:t>
            </a:r>
          </a:p>
          <a:p>
            <a:pPr marL="470534" indent="-226060" fontAlgn="auto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tabLst>
                <a:tab pos="471170" algn="l"/>
              </a:tabLst>
              <a:defRPr/>
            </a:pPr>
            <a:r>
              <a:rPr sz="1600" spc="15" dirty="0">
                <a:latin typeface="+mn-lt"/>
                <a:cs typeface="Times New Roman"/>
              </a:rPr>
              <a:t>W</a:t>
            </a:r>
            <a:r>
              <a:rPr sz="1600" spc="20" dirty="0">
                <a:latin typeface="+mn-lt"/>
                <a:cs typeface="Times New Roman"/>
              </a:rPr>
              <a:t>h</a:t>
            </a:r>
            <a:r>
              <a:rPr sz="1600" dirty="0">
                <a:latin typeface="+mn-lt"/>
                <a:cs typeface="Times New Roman"/>
              </a:rPr>
              <a:t>y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spc="-50" dirty="0">
                <a:latin typeface="+mn-lt"/>
                <a:cs typeface="Times New Roman"/>
              </a:rPr>
              <a:t>i</a:t>
            </a:r>
            <a:r>
              <a:rPr sz="1600" dirty="0">
                <a:latin typeface="+mn-lt"/>
                <a:cs typeface="Times New Roman"/>
              </a:rPr>
              <a:t>s </a:t>
            </a:r>
            <a:r>
              <a:rPr sz="1600" spc="-50" dirty="0">
                <a:latin typeface="+mn-lt"/>
                <a:cs typeface="Times New Roman"/>
              </a:rPr>
              <a:t>i</a:t>
            </a:r>
            <a:r>
              <a:rPr sz="1600" dirty="0">
                <a:latin typeface="+mn-lt"/>
                <a:cs typeface="Times New Roman"/>
              </a:rPr>
              <a:t>t</a:t>
            </a:r>
            <a:r>
              <a:rPr sz="1600" spc="-5" dirty="0">
                <a:latin typeface="+mn-lt"/>
                <a:cs typeface="Times New Roman"/>
              </a:rPr>
              <a:t> </a:t>
            </a:r>
            <a:r>
              <a:rPr sz="1600" spc="-20" dirty="0">
                <a:latin typeface="+mn-lt"/>
                <a:cs typeface="Times New Roman"/>
              </a:rPr>
              <a:t>I</a:t>
            </a:r>
            <a:r>
              <a:rPr sz="1600" spc="20" dirty="0">
                <a:latin typeface="+mn-lt"/>
                <a:cs typeface="Times New Roman"/>
              </a:rPr>
              <a:t>n</a:t>
            </a:r>
            <a:r>
              <a:rPr sz="1600" dirty="0">
                <a:latin typeface="+mn-lt"/>
                <a:cs typeface="Times New Roman"/>
              </a:rPr>
              <a:t>te</a:t>
            </a:r>
            <a:r>
              <a:rPr sz="1600" spc="-20" dirty="0">
                <a:latin typeface="+mn-lt"/>
                <a:cs typeface="Times New Roman"/>
              </a:rPr>
              <a:t>r</a:t>
            </a:r>
            <a:r>
              <a:rPr sz="1600" spc="-5" dirty="0">
                <a:latin typeface="+mn-lt"/>
                <a:cs typeface="Times New Roman"/>
              </a:rPr>
              <a:t>e</a:t>
            </a:r>
            <a:r>
              <a:rPr sz="1600" spc="10" dirty="0">
                <a:latin typeface="+mn-lt"/>
                <a:cs typeface="Times New Roman"/>
              </a:rPr>
              <a:t>s</a:t>
            </a:r>
            <a:r>
              <a:rPr sz="1600" spc="45" dirty="0">
                <a:latin typeface="+mn-lt"/>
                <a:cs typeface="Times New Roman"/>
              </a:rPr>
              <a:t>t</a:t>
            </a:r>
            <a:r>
              <a:rPr sz="1600" spc="-50" dirty="0">
                <a:latin typeface="+mn-lt"/>
                <a:cs typeface="Times New Roman"/>
              </a:rPr>
              <a:t>i</a:t>
            </a:r>
            <a:r>
              <a:rPr sz="1600" spc="20" dirty="0">
                <a:latin typeface="+mn-lt"/>
                <a:cs typeface="Times New Roman"/>
              </a:rPr>
              <a:t>n</a:t>
            </a:r>
            <a:r>
              <a:rPr sz="1600" dirty="0">
                <a:latin typeface="+mn-lt"/>
                <a:cs typeface="Times New Roman"/>
              </a:rPr>
              <a:t>g</a:t>
            </a:r>
            <a:r>
              <a:rPr sz="1600" spc="-3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/</a:t>
            </a:r>
            <a:r>
              <a:rPr sz="1600" spc="35" dirty="0">
                <a:latin typeface="+mn-lt"/>
                <a:cs typeface="Times New Roman"/>
              </a:rPr>
              <a:t> </a:t>
            </a:r>
            <a:r>
              <a:rPr sz="1600" spc="-20" dirty="0">
                <a:latin typeface="+mn-lt"/>
                <a:cs typeface="Times New Roman"/>
              </a:rPr>
              <a:t>I</a:t>
            </a:r>
            <a:r>
              <a:rPr sz="1600" spc="25" dirty="0">
                <a:latin typeface="+mn-lt"/>
                <a:cs typeface="Times New Roman"/>
              </a:rPr>
              <a:t>m</a:t>
            </a:r>
            <a:r>
              <a:rPr sz="1600" spc="20" dirty="0">
                <a:latin typeface="+mn-lt"/>
                <a:cs typeface="Times New Roman"/>
              </a:rPr>
              <a:t>po</a:t>
            </a:r>
            <a:r>
              <a:rPr sz="1600" spc="-20" dirty="0">
                <a:latin typeface="+mn-lt"/>
                <a:cs typeface="Times New Roman"/>
              </a:rPr>
              <a:t>r</a:t>
            </a:r>
            <a:r>
              <a:rPr sz="1600" dirty="0">
                <a:latin typeface="+mn-lt"/>
                <a:cs typeface="Times New Roman"/>
              </a:rPr>
              <a:t>ta</a:t>
            </a:r>
            <a:r>
              <a:rPr sz="1600" spc="20" dirty="0">
                <a:latin typeface="+mn-lt"/>
                <a:cs typeface="Times New Roman"/>
              </a:rPr>
              <a:t>n</a:t>
            </a:r>
            <a:r>
              <a:rPr sz="1600" dirty="0">
                <a:latin typeface="+mn-lt"/>
                <a:cs typeface="Times New Roman"/>
              </a:rPr>
              <a:t>t</a:t>
            </a:r>
          </a:p>
          <a:p>
            <a:pPr marL="470534" indent="-226060" fontAlgn="auto">
              <a:lnSpc>
                <a:spcPts val="1395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tabLst>
                <a:tab pos="471170" algn="l"/>
              </a:tabLst>
              <a:defRPr/>
            </a:pPr>
            <a:r>
              <a:rPr sz="1600" dirty="0">
                <a:latin typeface="+mn-lt"/>
                <a:cs typeface="Times New Roman"/>
              </a:rPr>
              <a:t>Hi</a:t>
            </a:r>
            <a:r>
              <a:rPr sz="1600" spc="-25" dirty="0">
                <a:latin typeface="+mn-lt"/>
                <a:cs typeface="Times New Roman"/>
              </a:rPr>
              <a:t>g</a:t>
            </a:r>
            <a:r>
              <a:rPr sz="1600" dirty="0">
                <a:latin typeface="+mn-lt"/>
                <a:cs typeface="Times New Roman"/>
              </a:rPr>
              <a:t>h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spc="-50" dirty="0">
                <a:latin typeface="+mn-lt"/>
                <a:cs typeface="Times New Roman"/>
              </a:rPr>
              <a:t>l</a:t>
            </a:r>
            <a:r>
              <a:rPr sz="1600" spc="40" dirty="0">
                <a:latin typeface="+mn-lt"/>
                <a:cs typeface="Times New Roman"/>
              </a:rPr>
              <a:t>e</a:t>
            </a:r>
            <a:r>
              <a:rPr sz="1600" spc="-25" dirty="0">
                <a:latin typeface="+mn-lt"/>
                <a:cs typeface="Times New Roman"/>
              </a:rPr>
              <a:t>v</a:t>
            </a:r>
            <a:r>
              <a:rPr sz="1600" spc="40" dirty="0">
                <a:latin typeface="+mn-lt"/>
                <a:cs typeface="Times New Roman"/>
              </a:rPr>
              <a:t>e</a:t>
            </a:r>
            <a:r>
              <a:rPr sz="1600" dirty="0">
                <a:latin typeface="+mn-lt"/>
                <a:cs typeface="Times New Roman"/>
              </a:rPr>
              <a:t>l</a:t>
            </a:r>
            <a:r>
              <a:rPr sz="1600" spc="-60" dirty="0">
                <a:latin typeface="+mn-lt"/>
                <a:cs typeface="Times New Roman"/>
              </a:rPr>
              <a:t> </a:t>
            </a:r>
            <a:r>
              <a:rPr sz="1600" spc="20" dirty="0">
                <a:latin typeface="+mn-lt"/>
                <a:cs typeface="Times New Roman"/>
              </a:rPr>
              <a:t>o</a:t>
            </a:r>
            <a:r>
              <a:rPr sz="1600" dirty="0">
                <a:latin typeface="+mn-lt"/>
                <a:cs typeface="Times New Roman"/>
              </a:rPr>
              <a:t>f</a:t>
            </a:r>
            <a:r>
              <a:rPr sz="1600" spc="-30" dirty="0">
                <a:latin typeface="+mn-lt"/>
                <a:cs typeface="Times New Roman"/>
              </a:rPr>
              <a:t> </a:t>
            </a:r>
            <a:r>
              <a:rPr sz="1600" spc="20" dirty="0">
                <a:latin typeface="+mn-lt"/>
                <a:cs typeface="Times New Roman"/>
              </a:rPr>
              <a:t>d</a:t>
            </a:r>
            <a:r>
              <a:rPr sz="1600" spc="-5" dirty="0">
                <a:latin typeface="+mn-lt"/>
                <a:cs typeface="Times New Roman"/>
              </a:rPr>
              <a:t>e</a:t>
            </a:r>
            <a:r>
              <a:rPr sz="1600" spc="10" dirty="0">
                <a:latin typeface="+mn-lt"/>
                <a:cs typeface="Times New Roman"/>
              </a:rPr>
              <a:t>s</a:t>
            </a:r>
            <a:r>
              <a:rPr sz="1600" spc="-5" dirty="0">
                <a:latin typeface="+mn-lt"/>
                <a:cs typeface="Times New Roman"/>
              </a:rPr>
              <a:t>c</a:t>
            </a:r>
            <a:r>
              <a:rPr sz="1600" spc="30" dirty="0">
                <a:latin typeface="+mn-lt"/>
                <a:cs typeface="Times New Roman"/>
              </a:rPr>
              <a:t>r</a:t>
            </a:r>
            <a:r>
              <a:rPr sz="1600" spc="-50" dirty="0">
                <a:latin typeface="+mn-lt"/>
                <a:cs typeface="Times New Roman"/>
              </a:rPr>
              <a:t>i</a:t>
            </a:r>
            <a:r>
              <a:rPr sz="1600" spc="20" dirty="0">
                <a:latin typeface="+mn-lt"/>
                <a:cs typeface="Times New Roman"/>
              </a:rPr>
              <a:t>p</a:t>
            </a:r>
            <a:r>
              <a:rPr sz="1600" dirty="0">
                <a:latin typeface="+mn-lt"/>
                <a:cs typeface="Times New Roman"/>
              </a:rPr>
              <a:t>t</a:t>
            </a:r>
            <a:r>
              <a:rPr sz="1600" spc="-45" dirty="0">
                <a:latin typeface="+mn-lt"/>
                <a:cs typeface="Times New Roman"/>
              </a:rPr>
              <a:t>i</a:t>
            </a:r>
            <a:r>
              <a:rPr sz="1600" spc="20" dirty="0">
                <a:latin typeface="+mn-lt"/>
                <a:cs typeface="Times New Roman"/>
              </a:rPr>
              <a:t>o</a:t>
            </a:r>
            <a:r>
              <a:rPr sz="1600" dirty="0">
                <a:latin typeface="+mn-lt"/>
                <a:cs typeface="Times New Roman"/>
              </a:rPr>
              <a:t>n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spc="20" dirty="0">
                <a:latin typeface="+mn-lt"/>
                <a:cs typeface="Times New Roman"/>
              </a:rPr>
              <a:t>o</a:t>
            </a:r>
            <a:r>
              <a:rPr sz="1600" dirty="0">
                <a:latin typeface="+mn-lt"/>
                <a:cs typeface="Times New Roman"/>
              </a:rPr>
              <a:t>f</a:t>
            </a:r>
            <a:r>
              <a:rPr sz="1600" spc="-30" dirty="0">
                <a:latin typeface="+mn-lt"/>
                <a:cs typeface="Times New Roman"/>
              </a:rPr>
              <a:t> </a:t>
            </a:r>
            <a:r>
              <a:rPr sz="1600" spc="20" dirty="0">
                <a:latin typeface="+mn-lt"/>
                <a:cs typeface="Times New Roman"/>
              </a:rPr>
              <a:t>p</a:t>
            </a:r>
            <a:r>
              <a:rPr sz="1600" spc="-20" dirty="0">
                <a:latin typeface="+mn-lt"/>
                <a:cs typeface="Times New Roman"/>
              </a:rPr>
              <a:t>r</a:t>
            </a:r>
            <a:r>
              <a:rPr sz="1600" spc="20" dirty="0">
                <a:latin typeface="+mn-lt"/>
                <a:cs typeface="Times New Roman"/>
              </a:rPr>
              <a:t>ob</a:t>
            </a:r>
            <a:r>
              <a:rPr sz="1600" spc="-50" dirty="0">
                <a:latin typeface="+mn-lt"/>
                <a:cs typeface="Times New Roman"/>
              </a:rPr>
              <a:t>l</a:t>
            </a:r>
            <a:r>
              <a:rPr sz="1600" spc="-5" dirty="0">
                <a:latin typeface="+mn-lt"/>
                <a:cs typeface="Times New Roman"/>
              </a:rPr>
              <a:t>e</a:t>
            </a:r>
            <a:r>
              <a:rPr sz="1600" spc="25" dirty="0">
                <a:latin typeface="+mn-lt"/>
                <a:cs typeface="Times New Roman"/>
              </a:rPr>
              <a:t>m</a:t>
            </a:r>
            <a:r>
              <a:rPr sz="1600" dirty="0">
                <a:latin typeface="+mn-lt"/>
                <a:cs typeface="Times New Roman"/>
              </a:rPr>
              <a:t>.</a:t>
            </a:r>
          </a:p>
          <a:p>
            <a:pPr marL="470534" indent="-226060" fontAlgn="auto">
              <a:lnSpc>
                <a:spcPts val="1415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tabLst>
                <a:tab pos="471170" algn="l"/>
              </a:tabLst>
              <a:defRPr/>
            </a:pPr>
            <a:r>
              <a:rPr sz="1600" dirty="0">
                <a:latin typeface="+mn-lt"/>
                <a:cs typeface="Times New Roman"/>
              </a:rPr>
              <a:t>Hi</a:t>
            </a:r>
            <a:r>
              <a:rPr sz="1600" spc="-25" dirty="0">
                <a:latin typeface="+mn-lt"/>
                <a:cs typeface="Times New Roman"/>
              </a:rPr>
              <a:t>g</a:t>
            </a:r>
            <a:r>
              <a:rPr sz="1600" dirty="0">
                <a:latin typeface="+mn-lt"/>
                <a:cs typeface="Times New Roman"/>
              </a:rPr>
              <a:t>h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spc="-50" dirty="0">
                <a:latin typeface="+mn-lt"/>
                <a:cs typeface="Times New Roman"/>
              </a:rPr>
              <a:t>l</a:t>
            </a:r>
            <a:r>
              <a:rPr sz="1600" spc="40" dirty="0">
                <a:latin typeface="+mn-lt"/>
                <a:cs typeface="Times New Roman"/>
              </a:rPr>
              <a:t>e</a:t>
            </a:r>
            <a:r>
              <a:rPr sz="1600" spc="-25" dirty="0">
                <a:latin typeface="+mn-lt"/>
                <a:cs typeface="Times New Roman"/>
              </a:rPr>
              <a:t>v</a:t>
            </a:r>
            <a:r>
              <a:rPr sz="1600" spc="40" dirty="0">
                <a:latin typeface="+mn-lt"/>
                <a:cs typeface="Times New Roman"/>
              </a:rPr>
              <a:t>e</a:t>
            </a:r>
            <a:r>
              <a:rPr sz="1600" dirty="0">
                <a:latin typeface="+mn-lt"/>
                <a:cs typeface="Times New Roman"/>
              </a:rPr>
              <a:t>l</a:t>
            </a:r>
            <a:r>
              <a:rPr sz="1600" spc="-60" dirty="0">
                <a:latin typeface="+mn-lt"/>
                <a:cs typeface="Times New Roman"/>
              </a:rPr>
              <a:t> </a:t>
            </a:r>
            <a:r>
              <a:rPr sz="1600" spc="20" dirty="0">
                <a:latin typeface="+mn-lt"/>
                <a:cs typeface="Times New Roman"/>
              </a:rPr>
              <a:t>o</a:t>
            </a:r>
            <a:r>
              <a:rPr sz="1600" dirty="0">
                <a:latin typeface="+mn-lt"/>
                <a:cs typeface="Times New Roman"/>
              </a:rPr>
              <a:t>f</a:t>
            </a:r>
            <a:r>
              <a:rPr sz="1600" spc="-30" dirty="0">
                <a:latin typeface="+mn-lt"/>
                <a:cs typeface="Times New Roman"/>
              </a:rPr>
              <a:t> </a:t>
            </a:r>
            <a:r>
              <a:rPr sz="1600" spc="20" dirty="0">
                <a:latin typeface="+mn-lt"/>
                <a:cs typeface="Times New Roman"/>
              </a:rPr>
              <a:t>d</a:t>
            </a:r>
            <a:r>
              <a:rPr sz="1600" spc="-5" dirty="0">
                <a:latin typeface="+mn-lt"/>
                <a:cs typeface="Times New Roman"/>
              </a:rPr>
              <a:t>e</a:t>
            </a:r>
            <a:r>
              <a:rPr sz="1600" spc="10" dirty="0">
                <a:latin typeface="+mn-lt"/>
                <a:cs typeface="Times New Roman"/>
              </a:rPr>
              <a:t>s</a:t>
            </a:r>
            <a:r>
              <a:rPr sz="1600" spc="-5" dirty="0">
                <a:latin typeface="+mn-lt"/>
                <a:cs typeface="Times New Roman"/>
              </a:rPr>
              <a:t>c</a:t>
            </a:r>
            <a:r>
              <a:rPr sz="1600" spc="30" dirty="0">
                <a:latin typeface="+mn-lt"/>
                <a:cs typeface="Times New Roman"/>
              </a:rPr>
              <a:t>r</a:t>
            </a:r>
            <a:r>
              <a:rPr sz="1600" spc="-50" dirty="0">
                <a:latin typeface="+mn-lt"/>
                <a:cs typeface="Times New Roman"/>
              </a:rPr>
              <a:t>i</a:t>
            </a:r>
            <a:r>
              <a:rPr sz="1600" spc="20" dirty="0">
                <a:latin typeface="+mn-lt"/>
                <a:cs typeface="Times New Roman"/>
              </a:rPr>
              <a:t>p</a:t>
            </a:r>
            <a:r>
              <a:rPr sz="1600" dirty="0">
                <a:latin typeface="+mn-lt"/>
                <a:cs typeface="Times New Roman"/>
              </a:rPr>
              <a:t>t</a:t>
            </a:r>
            <a:r>
              <a:rPr sz="1600" spc="-45" dirty="0">
                <a:latin typeface="+mn-lt"/>
                <a:cs typeface="Times New Roman"/>
              </a:rPr>
              <a:t>i</a:t>
            </a:r>
            <a:r>
              <a:rPr sz="1600" spc="20" dirty="0">
                <a:latin typeface="+mn-lt"/>
                <a:cs typeface="Times New Roman"/>
              </a:rPr>
              <a:t>o</a:t>
            </a:r>
            <a:r>
              <a:rPr sz="1600" dirty="0">
                <a:latin typeface="+mn-lt"/>
                <a:cs typeface="Times New Roman"/>
              </a:rPr>
              <a:t>n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spc="20" dirty="0">
                <a:latin typeface="+mn-lt"/>
                <a:cs typeface="Times New Roman"/>
              </a:rPr>
              <a:t>o</a:t>
            </a:r>
            <a:r>
              <a:rPr sz="1600" dirty="0">
                <a:latin typeface="+mn-lt"/>
                <a:cs typeface="Times New Roman"/>
              </a:rPr>
              <a:t>f</a:t>
            </a:r>
            <a:r>
              <a:rPr sz="1600" spc="-30" dirty="0">
                <a:latin typeface="+mn-lt"/>
                <a:cs typeface="Times New Roman"/>
              </a:rPr>
              <a:t> </a:t>
            </a:r>
            <a:r>
              <a:rPr sz="1600" spc="10" dirty="0">
                <a:latin typeface="+mn-lt"/>
                <a:cs typeface="Times New Roman"/>
              </a:rPr>
              <a:t>s</a:t>
            </a:r>
            <a:r>
              <a:rPr sz="1600" spc="20" dirty="0">
                <a:latin typeface="+mn-lt"/>
                <a:cs typeface="Times New Roman"/>
              </a:rPr>
              <a:t>o</a:t>
            </a:r>
            <a:r>
              <a:rPr sz="1600" spc="-50" dirty="0">
                <a:latin typeface="+mn-lt"/>
                <a:cs typeface="Times New Roman"/>
              </a:rPr>
              <a:t>l</a:t>
            </a:r>
            <a:r>
              <a:rPr sz="1600" spc="20" dirty="0">
                <a:latin typeface="+mn-lt"/>
                <a:cs typeface="Times New Roman"/>
              </a:rPr>
              <a:t>u</a:t>
            </a:r>
            <a:r>
              <a:rPr sz="1600" dirty="0">
                <a:latin typeface="+mn-lt"/>
                <a:cs typeface="Times New Roman"/>
              </a:rPr>
              <a:t>t</a:t>
            </a:r>
            <a:r>
              <a:rPr sz="1600" spc="-45" dirty="0">
                <a:latin typeface="+mn-lt"/>
                <a:cs typeface="Times New Roman"/>
              </a:rPr>
              <a:t>i</a:t>
            </a:r>
            <a:r>
              <a:rPr sz="1600" spc="20" dirty="0">
                <a:latin typeface="+mn-lt"/>
                <a:cs typeface="Times New Roman"/>
              </a:rPr>
              <a:t>on</a:t>
            </a:r>
            <a:r>
              <a:rPr sz="1600" dirty="0">
                <a:latin typeface="+mn-lt"/>
                <a:cs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196850"/>
            <a:ext cx="9677400" cy="1619750"/>
          </a:xfrm>
        </p:spPr>
        <p:txBody>
          <a:bodyPr/>
          <a:lstStyle/>
          <a:p>
            <a:r>
              <a:rPr lang="en-US" dirty="0" smtClean="0"/>
              <a:t>Description of the Problem In Detail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2101850"/>
            <a:ext cx="9677400" cy="4800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Since the industrial revolution 3 there is a certain increase in the Cyber Attacks.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pandemic has led to a vital increase in the number of online users and devices.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paradigm of the education system has been shifted towards research and online submission of tasks.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IOT </a:t>
            </a:r>
            <a:r>
              <a:rPr lang="en-US" sz="2400" dirty="0" smtClean="0">
                <a:solidFill>
                  <a:schemeClr val="tx1"/>
                </a:solidFill>
              </a:rPr>
              <a:t>has led to many vulnerabilities in the cloud server as well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Every 39 sec there is a cyber attack on various resources present on the internet.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425450"/>
            <a:ext cx="9089390" cy="1619750"/>
          </a:xfrm>
        </p:spPr>
        <p:txBody>
          <a:bodyPr/>
          <a:lstStyle/>
          <a:p>
            <a:r>
              <a:rPr lang="en-US" dirty="0" smtClean="0"/>
              <a:t>What Should Be The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406650"/>
            <a:ext cx="9089390" cy="45720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We needed a dynamic solution which helps the user to learn about the cryptography and it’s importance in a fun way.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solution should be such that the user should be practically able to see the difference between the ciphers and encryption methods.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There is need of hybrid cryptography model for enhanced security.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" y="425450"/>
            <a:ext cx="9372600" cy="1676400"/>
          </a:xfrm>
        </p:spPr>
        <p:txBody>
          <a:bodyPr/>
          <a:lstStyle/>
          <a:p>
            <a:r>
              <a:rPr lang="en-US" dirty="0" smtClean="0"/>
              <a:t>Our Approach </a:t>
            </a:r>
            <a:r>
              <a:rPr lang="en-US" dirty="0"/>
              <a:t>T</a:t>
            </a:r>
            <a:r>
              <a:rPr lang="en-US" dirty="0" smtClean="0"/>
              <a:t>o The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300" y="2787650"/>
            <a:ext cx="9372600" cy="358140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What is Secure-Text?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Functionalities we provided till now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Some more info to be written here.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425450"/>
            <a:ext cx="9296400" cy="1619750"/>
          </a:xfrm>
        </p:spPr>
        <p:txBody>
          <a:bodyPr/>
          <a:lstStyle/>
          <a:p>
            <a:r>
              <a:rPr lang="en-US" dirty="0" smtClean="0"/>
              <a:t>So How Does This Works…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482850"/>
            <a:ext cx="9296400" cy="4648200"/>
          </a:xfrm>
        </p:spPr>
        <p:txBody>
          <a:bodyPr/>
          <a:lstStyle/>
          <a:p>
            <a:r>
              <a:rPr lang="en-US" dirty="0" smtClean="0"/>
              <a:t>Diagrams/flowchart to be pasted and explained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5850" y="660400"/>
            <a:ext cx="3435350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b="1" spc="35" dirty="0">
                <a:latin typeface="Times New Roman"/>
                <a:cs typeface="Times New Roman"/>
              </a:rPr>
              <a:t>F</a:t>
            </a:r>
            <a:r>
              <a:rPr sz="1900" b="1" spc="10" dirty="0">
                <a:latin typeface="Times New Roman"/>
                <a:cs typeface="Times New Roman"/>
              </a:rPr>
              <a:t>e</a:t>
            </a:r>
            <a:r>
              <a:rPr sz="1900" b="1" spc="5" dirty="0">
                <a:latin typeface="Times New Roman"/>
                <a:cs typeface="Times New Roman"/>
              </a:rPr>
              <a:t>a</a:t>
            </a:r>
            <a:r>
              <a:rPr sz="1900" b="1" spc="-15" dirty="0">
                <a:latin typeface="Times New Roman"/>
                <a:cs typeface="Times New Roman"/>
              </a:rPr>
              <a:t>t</a:t>
            </a:r>
            <a:r>
              <a:rPr sz="1900" b="1" spc="-50" dirty="0">
                <a:latin typeface="Times New Roman"/>
                <a:cs typeface="Times New Roman"/>
              </a:rPr>
              <a:t>u</a:t>
            </a:r>
            <a:r>
              <a:rPr sz="1900" b="1" spc="10" dirty="0">
                <a:latin typeface="Times New Roman"/>
                <a:cs typeface="Times New Roman"/>
              </a:rPr>
              <a:t>r</a:t>
            </a:r>
            <a:r>
              <a:rPr sz="1900" b="1" spc="5" dirty="0">
                <a:latin typeface="Times New Roman"/>
                <a:cs typeface="Times New Roman"/>
              </a:rPr>
              <a:t>e</a:t>
            </a:r>
            <a:r>
              <a:rPr sz="1900" b="1" spc="10" dirty="0">
                <a:latin typeface="Times New Roman"/>
                <a:cs typeface="Times New Roman"/>
              </a:rPr>
              <a:t> </a:t>
            </a:r>
            <a:r>
              <a:rPr sz="1900" b="1" spc="-45" dirty="0">
                <a:latin typeface="Times New Roman"/>
                <a:cs typeface="Times New Roman"/>
              </a:rPr>
              <a:t>o</a:t>
            </a:r>
            <a:r>
              <a:rPr sz="1900" b="1" spc="5" dirty="0">
                <a:latin typeface="Times New Roman"/>
                <a:cs typeface="Times New Roman"/>
              </a:rPr>
              <a:t>f</a:t>
            </a:r>
            <a:r>
              <a:rPr sz="1900" b="1" spc="35" dirty="0">
                <a:latin typeface="Times New Roman"/>
                <a:cs typeface="Times New Roman"/>
              </a:rPr>
              <a:t> </a:t>
            </a:r>
            <a:r>
              <a:rPr sz="1900" b="1" spc="-45" dirty="0">
                <a:latin typeface="Times New Roman"/>
                <a:cs typeface="Times New Roman"/>
              </a:rPr>
              <a:t>yo</a:t>
            </a:r>
            <a:r>
              <a:rPr sz="1900" b="1" spc="-50" dirty="0">
                <a:latin typeface="Times New Roman"/>
                <a:cs typeface="Times New Roman"/>
              </a:rPr>
              <a:t>u</a:t>
            </a:r>
            <a:r>
              <a:rPr sz="1900" b="1" spc="5" dirty="0">
                <a:latin typeface="Times New Roman"/>
                <a:cs typeface="Times New Roman"/>
              </a:rPr>
              <a:t>r</a:t>
            </a:r>
            <a:r>
              <a:rPr sz="1900" b="1" spc="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p</a:t>
            </a:r>
            <a:r>
              <a:rPr sz="1900" b="1" spc="10" dirty="0">
                <a:latin typeface="Times New Roman"/>
                <a:cs typeface="Times New Roman"/>
              </a:rPr>
              <a:t>r</a:t>
            </a:r>
            <a:r>
              <a:rPr sz="1900" b="1" spc="-45" dirty="0">
                <a:latin typeface="Times New Roman"/>
                <a:cs typeface="Times New Roman"/>
              </a:rPr>
              <a:t>o</a:t>
            </a:r>
            <a:r>
              <a:rPr sz="1900" b="1" spc="-15" dirty="0">
                <a:latin typeface="Times New Roman"/>
                <a:cs typeface="Times New Roman"/>
              </a:rPr>
              <a:t>j</a:t>
            </a:r>
            <a:r>
              <a:rPr sz="1900" b="1" spc="10" dirty="0">
                <a:latin typeface="Times New Roman"/>
                <a:cs typeface="Times New Roman"/>
              </a:rPr>
              <a:t>ec</a:t>
            </a:r>
            <a:r>
              <a:rPr sz="1900" b="1" spc="5" dirty="0"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123" name="object 3"/>
          <p:cNvSpPr txBox="1">
            <a:spLocks noChangeArrowheads="1"/>
          </p:cNvSpPr>
          <p:nvPr/>
        </p:nvSpPr>
        <p:spPr bwMode="auto">
          <a:xfrm>
            <a:off x="1276350" y="1046163"/>
            <a:ext cx="7983538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&amp;Technologies used: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375"/>
              </a:lnSpc>
            </a:pP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Analysis: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388"/>
              </a:lnSpc>
              <a:spcBef>
                <a:spcPts val="13"/>
              </a:spcBef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ER Diagram, Use case Diagram, DFD Diagram, Activity Diagram, System Diagram, Model Used. Giant Chart / Flow Chart (Where is it Applicable)</a:t>
            </a:r>
          </a:p>
          <a:p>
            <a:pPr eaLnBrk="1" hangingPunct="1">
              <a:spcBef>
                <a:spcPts val="38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Major Projects: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" y="273050"/>
            <a:ext cx="9089390" cy="1619750"/>
          </a:xfrm>
        </p:spPr>
        <p:txBody>
          <a:bodyPr/>
          <a:lstStyle/>
          <a:p>
            <a:r>
              <a:rPr lang="en-US" dirty="0" smtClean="0"/>
              <a:t>Tech Stack For This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300" y="2330450"/>
            <a:ext cx="9089390" cy="487680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JavaScript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React JS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Material UI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Vercel for deployment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Firebase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Crypto 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Screenshots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5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477</Words>
  <Application>Microsoft Office PowerPoint</Application>
  <PresentationFormat>Custom</PresentationFormat>
  <Paragraphs>91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Description of the Problem In Detail</vt:lpstr>
      <vt:lpstr>What Should Be The Solution</vt:lpstr>
      <vt:lpstr>Our Approach To The Solution</vt:lpstr>
      <vt:lpstr>So How Does This Works…</vt:lpstr>
      <vt:lpstr>PowerPoint Presentation</vt:lpstr>
      <vt:lpstr>Tech Stack For This Project</vt:lpstr>
      <vt:lpstr>Some Screenshots …..</vt:lpstr>
      <vt:lpstr>PowerPoint Presentation</vt:lpstr>
      <vt:lpstr>PowerPoint Presentation</vt:lpstr>
      <vt:lpstr>Future Work…</vt:lpstr>
      <vt:lpstr>Hybrid Cryptography For Enhanced Security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Glimpse Salwan</cp:lastModifiedBy>
  <cp:revision>25</cp:revision>
  <dcterms:created xsi:type="dcterms:W3CDTF">2021-05-19T12:22:17Z</dcterms:created>
  <dcterms:modified xsi:type="dcterms:W3CDTF">2021-05-29T06:30:22Z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2021-05-19T00:00:00Z</vt:filetime>
  </property>
  <property fmtid="{D5CDD505-2E9C-101B-9397-08002B2CF9AE}" pid="3" name="LastSaved">
    <vt:filetime>2021-05-19T00:00:00Z</vt:filetime>
  </property>
</Properties>
</file>