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326" r:id="rId16"/>
    <p:sldId id="339" r:id="rId17"/>
    <p:sldId id="325" r:id="rId18"/>
    <p:sldId id="340" r:id="rId19"/>
    <p:sldId id="341" r:id="rId20"/>
    <p:sldId id="342" r:id="rId21"/>
    <p:sldId id="343" r:id="rId22"/>
    <p:sldId id="344" r:id="rId23"/>
    <p:sldId id="345" r:id="rId24"/>
    <p:sldId id="300" r:id="rId25"/>
    <p:sldId id="346" r:id="rId26"/>
    <p:sldId id="308" r:id="rId27"/>
    <p:sldId id="302" r:id="rId28"/>
    <p:sldId id="303" r:id="rId29"/>
    <p:sldId id="304" r:id="rId30"/>
    <p:sldId id="347" r:id="rId31"/>
    <p:sldId id="307" r:id="rId32"/>
    <p:sldId id="309" r:id="rId33"/>
    <p:sldId id="314" r:id="rId34"/>
    <p:sldId id="315" r:id="rId35"/>
    <p:sldId id="317" r:id="rId36"/>
    <p:sldId id="318" r:id="rId37"/>
    <p:sldId id="310" r:id="rId38"/>
    <p:sldId id="311" r:id="rId39"/>
    <p:sldId id="328" r:id="rId40"/>
    <p:sldId id="322" r:id="rId41"/>
    <p:sldId id="323" r:id="rId42"/>
    <p:sldId id="324" r:id="rId43"/>
    <p:sldId id="31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CBFB7-6845-4256-9328-732E7C9B9348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1F068-D3A5-4E66-8CB8-0C5E8E325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339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6BF5-DB8C-35E8-DD6B-AF12EB8BF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3792A-642C-5A86-865B-57BA977B7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AE2FB-1B39-5BD4-62B6-519945D4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E20-ED2F-4096-80E2-CA5871D5ABA3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C5CC4-A5EB-DCB2-49B8-36CCD9780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C9CE4-DEB2-2EB4-A159-C5505FA2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CE9-74F5-4BF9-BD56-201D77D03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12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149D1-E91B-1F79-59CA-6B0B08A4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FD539-8E78-2FF8-734E-F109808F5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3D6AB-305B-DF8A-C3DC-1F18548B9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E20-ED2F-4096-80E2-CA5871D5ABA3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BAC1B-DC6C-DF1E-39E6-257FEA8B3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4EAEF-1531-F1EA-7F75-BF22DF3B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CE9-74F5-4BF9-BD56-201D77D03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07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5F418-F11A-8C32-2EDA-265EB1472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57DE7-21BE-4875-F95D-583EC24A7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41D75-F3D1-78F7-9BC7-D50FB81DF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E20-ED2F-4096-80E2-CA5871D5ABA3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CB4F2-26B3-0F69-D69F-02BE6260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1A145-76F0-8EB6-3CBB-AB5AD4C6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CE9-74F5-4BF9-BD56-201D77D03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83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3515-EA5E-3160-F6F7-204B1119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D79C7-A485-6684-3A2B-0869A6EE9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D775F-8FAE-AEE8-FB4A-8846CA22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E20-ED2F-4096-80E2-CA5871D5ABA3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8525C-EA60-52C1-9666-2C7C70F8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355BA-C18E-9332-B695-3E99CFFDA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CE9-74F5-4BF9-BD56-201D77D03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18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84EDA-04F9-58F1-04D4-B9F968D8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3D378-C216-7374-BE54-224C7040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737C5-3118-C37E-121B-3D68B041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E20-ED2F-4096-80E2-CA5871D5ABA3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5ED63-BE78-097F-57A7-4C88F72A2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B9343-3AE4-AE9B-267E-96621334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CE9-74F5-4BF9-BD56-201D77D03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54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E556A-1250-93E7-74C0-714798645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CF5B7-BEB0-CFF9-DA12-2D65AD0F7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9350E-9B82-F145-F7D0-4C003088F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69F41-BF8D-FA89-4652-43567C1E2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E20-ED2F-4096-80E2-CA5871D5ABA3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DF6D2-C70D-3580-2C42-2820753E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802D6-3CB2-C6C0-3C71-F9E01D55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CE9-74F5-4BF9-BD56-201D77D03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28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E398-1191-9665-9CC8-0197E94B0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B4FD3-91A1-AA9F-7417-7DC350FBA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79F37-7C44-4B2B-8437-8E8EDF91B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CEFF4-3E95-4A13-7B3C-913D0ED76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F2559-27E3-CF55-E8CA-364EF1883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F7DE70-1615-B8C8-2A25-B9037DCB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E20-ED2F-4096-80E2-CA5871D5ABA3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8418DB-32E6-97EE-EEDA-36E06F98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E7C59-B74C-91B8-5372-F5D60EA7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CE9-74F5-4BF9-BD56-201D77D03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0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B5C9E-06C7-313E-4B84-B9BDBA8A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C4F83-6559-B188-96ED-620A24A87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E20-ED2F-4096-80E2-CA5871D5ABA3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9BAA9-ADEF-1851-66E4-F2191FAA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9B384-A7EC-2C93-618B-663179AB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CE9-74F5-4BF9-BD56-201D77D03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42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86ABB0-E828-4D08-BF56-037C9342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E20-ED2F-4096-80E2-CA5871D5ABA3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B630FA-9FEA-CB3D-E549-54556AF1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F6E6E-FC2A-023E-3FA5-5B21B012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CE9-74F5-4BF9-BD56-201D77D03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40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8935-5106-F827-DEBA-4C65BB3FB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EF72D-5132-04A3-0E91-47F5CA942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2648E-7E29-50E2-D1FB-A59ED6564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69D74-6898-539A-5113-2650B830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E20-ED2F-4096-80E2-CA5871D5ABA3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CDCE9-5E72-D9A7-999F-26213CE6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50E19-2853-B407-AABA-439F4591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CE9-74F5-4BF9-BD56-201D77D03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58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0F52-B9D0-C38B-184C-F0D7D0D68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8EDDA4-E4BB-93DD-71F3-BBA7082BC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9A0FD-0D24-CD8F-49AD-D4FD2ED64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EC66F-1AD1-BD4A-0A8A-378E4D8D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E20-ED2F-4096-80E2-CA5871D5ABA3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F6E27-28B7-5783-04DB-459F2DDA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B9E3D-19CF-A2B0-3E7D-A0584695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CE9-74F5-4BF9-BD56-201D77D03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4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500">
              <a:srgbClr val="99B3DF"/>
            </a:gs>
            <a:gs pos="37000">
              <a:srgbClr val="87A5D9"/>
            </a:gs>
            <a:gs pos="0">
              <a:schemeClr val="accent1">
                <a:lumMod val="84000"/>
                <a:lumOff val="16000"/>
                <a:alpha val="8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6CC895-FD38-4F40-18D3-9B4B3F2E9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BBA59-B230-B679-9347-1DB07D187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1D15F-256F-9F7C-4A15-6DE83C09A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6BE20-ED2F-4096-80E2-CA5871D5ABA3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E2898-70AF-04DD-673B-04985A208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AC61F-2BEC-7551-CFDD-7CFD21529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6DCE9-74F5-4BF9-BD56-201D77D03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86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jpeg"/><Relationship Id="rId4" Type="http://schemas.openxmlformats.org/officeDocument/2006/relationships/image" Target="../media/image26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7" Type="http://schemas.openxmlformats.org/officeDocument/2006/relationships/image" Target="../media/image45.jpe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jpeg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7" Type="http://schemas.openxmlformats.org/officeDocument/2006/relationships/image" Target="../media/image49.jpe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jpeg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7A27-49CA-1DF2-61B1-E383FB816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335" y="0"/>
            <a:ext cx="9883739" cy="3030875"/>
          </a:xfrm>
        </p:spPr>
        <p:txBody>
          <a:bodyPr>
            <a:normAutofit fontScale="90000"/>
          </a:bodyPr>
          <a:lstStyle/>
          <a:p>
            <a:pPr marR="0"/>
            <a:r>
              <a:rPr lang="en-US" altLang="en-US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 </a:t>
            </a:r>
            <a:br>
              <a:rPr lang="en-US" altLang="en-US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400" b="1" dirty="0">
                <a:solidFill>
                  <a:srgbClr val="002060"/>
                </a:solidFill>
              </a:rPr>
              <a:t>   </a:t>
            </a:r>
            <a:br>
              <a:rPr lang="en-US" altLang="en-US" sz="4400" b="1" dirty="0">
                <a:solidFill>
                  <a:srgbClr val="002060"/>
                </a:solidFill>
              </a:rPr>
            </a:br>
            <a:r>
              <a:rPr lang="en-US" altLang="en-US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SECRET</a:t>
            </a:r>
            <a:r>
              <a:rPr lang="en-US" altLang="en-US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SHARING USING PIXEL </a:t>
            </a:r>
            <a:br>
              <a:rPr lang="en-US" altLang="en-US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GROUPING</a:t>
            </a:r>
            <a:br>
              <a:rPr lang="en-US" altLang="en-US" sz="4400" dirty="0">
                <a:solidFill>
                  <a:srgbClr val="4FCEFF"/>
                </a:solidFill>
              </a:rPr>
            </a:b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F8440-51EC-8AE2-8C5D-ECFA66637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9335" y="3030875"/>
            <a:ext cx="9883739" cy="3498353"/>
          </a:xfrm>
        </p:spPr>
        <p:txBody>
          <a:bodyPr>
            <a:normAutofit/>
          </a:bodyPr>
          <a:lstStyle/>
          <a:p>
            <a:pPr marR="0" algn="ctr" eaLnBrk="1" hangingPunct="1"/>
            <a:r>
              <a:rPr lang="en-US" altLang="en-US" sz="2400" b="1" dirty="0">
                <a:solidFill>
                  <a:srgbClr val="002060"/>
                </a:solidFill>
              </a:rPr>
              <a:t>Submitted by:</a:t>
            </a:r>
          </a:p>
          <a:p>
            <a:pPr marR="0" algn="l" eaLnBrk="1" hangingPunct="1"/>
            <a:r>
              <a:rPr lang="en-US" altLang="en-US" sz="2400" b="1" dirty="0">
                <a:solidFill>
                  <a:srgbClr val="002060"/>
                </a:solidFill>
              </a:rPr>
              <a:t>NAYAN GOSWAMI                                                                                 25300120004</a:t>
            </a:r>
          </a:p>
          <a:p>
            <a:pPr algn="l"/>
            <a:r>
              <a:rPr lang="en-US" altLang="en-US" sz="2400" b="1" dirty="0">
                <a:solidFill>
                  <a:srgbClr val="002060"/>
                </a:solidFill>
              </a:rPr>
              <a:t>SHRUTI SINGH                                                                                        25300120013</a:t>
            </a:r>
          </a:p>
          <a:p>
            <a:pPr algn="l"/>
            <a:r>
              <a:rPr lang="en-US" altLang="en-US" sz="2400" b="1" dirty="0">
                <a:solidFill>
                  <a:srgbClr val="002060"/>
                </a:solidFill>
              </a:rPr>
              <a:t>SWARNADIP GUIN                                                                                 25300120014</a:t>
            </a:r>
          </a:p>
          <a:p>
            <a:pPr algn="l"/>
            <a:r>
              <a:rPr lang="en-US" altLang="en-US" sz="2400" b="1" dirty="0">
                <a:solidFill>
                  <a:srgbClr val="002060"/>
                </a:solidFill>
              </a:rPr>
              <a:t>SOUVIK BHATTACHARJEE                                                                     25300120019</a:t>
            </a:r>
          </a:p>
          <a:p>
            <a:pPr algn="l"/>
            <a:r>
              <a:rPr lang="en-US" altLang="en-US" b="1" dirty="0">
                <a:solidFill>
                  <a:srgbClr val="002060"/>
                </a:solidFill>
              </a:rPr>
              <a:t>ISHA MAJI                                                                                                </a:t>
            </a:r>
            <a:r>
              <a:rPr lang="en-US" altLang="en-US" sz="2400" b="1" dirty="0">
                <a:solidFill>
                  <a:srgbClr val="002060"/>
                </a:solidFill>
              </a:rPr>
              <a:t>25300120029</a:t>
            </a:r>
          </a:p>
        </p:txBody>
      </p:sp>
    </p:spTree>
    <p:extLst>
      <p:ext uri="{BB962C8B-B14F-4D97-AF65-F5344CB8AC3E}">
        <p14:creationId xmlns:p14="http://schemas.microsoft.com/office/powerpoint/2010/main" val="3216825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0D24-153B-963F-1C84-E0B95DC7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 ALGORITHMS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B06EE-EBAD-A42C-6908-41C4B888E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ONE PIXEL SHARING ALGORITHM</a:t>
            </a:r>
          </a:p>
          <a:p>
            <a:pPr eaLnBrk="1" hangingPunct="1">
              <a:buFontTx/>
              <a:buNone/>
              <a:defRPr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THREE PIXEL SHARING ALGORITHM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940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A82D-6BCD-BADB-A2AF-A9DD838A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PROPOSED SCHEME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CCC9F-A83B-949E-05A8-C1C55CF6A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ü"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Pixel division</a:t>
            </a:r>
          </a:p>
          <a:p>
            <a:pPr marL="609600" indent="-60960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ü"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Key generation stage (random matrices)</a:t>
            </a:r>
          </a:p>
          <a:p>
            <a:pPr marL="609600" indent="-60960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ü"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Share construction </a:t>
            </a:r>
          </a:p>
          <a:p>
            <a:pPr marL="609600" indent="-60960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ü"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Share collection</a:t>
            </a:r>
          </a:p>
          <a:p>
            <a:pPr marL="609600" indent="-60960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ü"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Image reconstruction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0276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8526B-1888-E1EB-AF18-C1EF3E1E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91837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 PIXEL SHARING ALGORITHM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78A97-B72A-3B07-EDDF-3BB98CE8659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6857999"/>
            <a:ext cx="45719" cy="40583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z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290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8327C-3DA5-FDAC-DBD4-3F9921A0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 DIVISION</a:t>
            </a:r>
            <a:endParaRPr lang="en-IN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0E24-ACBE-D137-B104-37FE5FC32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baseline="30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pixel value is 160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endParaRPr lang="en-US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8 bit value of a single pixel  being grouped into sub pixels of two bits  each</a:t>
            </a:r>
            <a:r>
              <a:rPr lang="en-US" b="1" dirty="0">
                <a:solidFill>
                  <a:srgbClr val="FFFF00"/>
                </a:solidFill>
              </a:rPr>
              <a:t>.</a:t>
            </a:r>
          </a:p>
          <a:p>
            <a:endParaRPr lang="en-IN" b="1" dirty="0">
              <a:solidFill>
                <a:srgbClr val="FFFF00"/>
              </a:solidFill>
            </a:endParaRPr>
          </a:p>
          <a:p>
            <a:endParaRPr lang="en-IN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            1</a:t>
            </a:r>
            <a:r>
              <a:rPr lang="en-US" sz="2400" b="1" baseline="30000" dirty="0">
                <a:solidFill>
                  <a:srgbClr val="FFFF00"/>
                </a:solidFill>
              </a:rPr>
              <a:t>ST</a:t>
            </a:r>
            <a:r>
              <a:rPr lang="en-US" sz="2400" b="1" dirty="0">
                <a:solidFill>
                  <a:srgbClr val="FFFF00"/>
                </a:solidFill>
              </a:rPr>
              <a:t>                    2</a:t>
            </a:r>
            <a:r>
              <a:rPr lang="en-US" sz="2400" b="1" baseline="30000" dirty="0">
                <a:solidFill>
                  <a:srgbClr val="FFFF00"/>
                </a:solidFill>
              </a:rPr>
              <a:t>ND</a:t>
            </a:r>
            <a:r>
              <a:rPr lang="en-US" sz="2400" b="1" dirty="0">
                <a:solidFill>
                  <a:srgbClr val="FFFF00"/>
                </a:solidFill>
              </a:rPr>
              <a:t>                   3</a:t>
            </a:r>
            <a:r>
              <a:rPr lang="en-US" sz="2400" b="1" baseline="30000" dirty="0">
                <a:solidFill>
                  <a:srgbClr val="FFFF00"/>
                </a:solidFill>
              </a:rPr>
              <a:t>RD</a:t>
            </a:r>
            <a:r>
              <a:rPr lang="en-US" sz="2400" b="1" dirty="0">
                <a:solidFill>
                  <a:srgbClr val="FFFF00"/>
                </a:solidFill>
              </a:rPr>
              <a:t>                   4</a:t>
            </a:r>
            <a:r>
              <a:rPr lang="en-US" sz="2400" b="1" baseline="30000" dirty="0">
                <a:solidFill>
                  <a:srgbClr val="FFFF00"/>
                </a:solidFill>
              </a:rPr>
              <a:t>TH</a:t>
            </a:r>
            <a:endParaRPr lang="en-IN" sz="2400" b="1" dirty="0">
              <a:solidFill>
                <a:srgbClr val="FFFF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D2FA88-9A1D-9D7A-05EE-4F82EECFB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789695"/>
              </p:ext>
            </p:extLst>
          </p:nvPr>
        </p:nvGraphicFramePr>
        <p:xfrm>
          <a:off x="1397285" y="4058293"/>
          <a:ext cx="6503544" cy="626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6724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00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00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277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C73D-4BFD-1115-8BA3-41B579E8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GENERATION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88B68-A73F-A862-FBB7-7F9606905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744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R1 </a:t>
            </a:r>
            <a:r>
              <a:rPr lang="en-US" dirty="0"/>
              <a:t>                                                                   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R2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             00       01        10        11</a:t>
            </a:r>
            <a:r>
              <a:rPr lang="en-US" sz="2400" dirty="0"/>
              <a:t>                                   </a:t>
            </a:r>
            <a:r>
              <a:rPr lang="en-US" sz="2400" dirty="0">
                <a:solidFill>
                  <a:srgbClr val="FF0000"/>
                </a:solidFill>
              </a:rPr>
              <a:t>00        01       10        11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                                                                          00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                                 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                                                                          01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                                 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                                                                          10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                                  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                                                                          11 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50ED8A-F4B5-D650-D107-E73684C52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00189"/>
              </p:ext>
            </p:extLst>
          </p:nvPr>
        </p:nvGraphicFramePr>
        <p:xfrm>
          <a:off x="1743183" y="2722652"/>
          <a:ext cx="3698696" cy="3092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6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032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lang="en-US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59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54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05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6347CD-D61D-2084-2C91-B993FE3CE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804"/>
              </p:ext>
            </p:extLst>
          </p:nvPr>
        </p:nvGraphicFramePr>
        <p:xfrm>
          <a:off x="6750122" y="2722652"/>
          <a:ext cx="3698695" cy="3092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753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39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204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753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606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473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AA948ABB-54FF-4E20-98C6-E1CD95D0D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9" y="272761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 GENERATION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12A56A11-5177-45EF-BC24-5D7C33363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dirty="0">
              <a:cs typeface="Times New Roman" panose="02020603050405020304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Generate  2  shares(S1, S2)  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b="1" dirty="0">
              <a:solidFill>
                <a:schemeClr val="accent1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                                                                              </a:t>
            </a:r>
          </a:p>
          <a:p>
            <a:pPr eaLnBrk="1" hangingPunct="1"/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1st Share:-        1</a:t>
            </a:r>
            <a:r>
              <a:rPr lang="en-US" altLang="en-US" b="1" baseline="30000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st</a:t>
            </a: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  Sub pixel             3</a:t>
            </a:r>
            <a:r>
              <a:rPr lang="en-US" altLang="en-US" b="1" baseline="30000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rd</a:t>
            </a: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 Sub pixel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b="1" dirty="0">
              <a:solidFill>
                <a:schemeClr val="accent1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en-US" altLang="en-US" b="1" baseline="30000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nd</a:t>
            </a: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 Share:-        2</a:t>
            </a:r>
            <a:r>
              <a:rPr lang="en-US" altLang="en-US" b="1" baseline="30000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nd</a:t>
            </a: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 Sub pixel             4</a:t>
            </a:r>
            <a:r>
              <a:rPr lang="en-US" altLang="en-US" b="1" baseline="30000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th</a:t>
            </a: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 Sub pixel</a:t>
            </a:r>
            <a:endParaRPr lang="en-US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AD326F00-0E42-4CA4-B612-2B9BA3C7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17" y="213447"/>
            <a:ext cx="8243887" cy="119221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 CONSTRUCTION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8471DB5D-98E6-40DA-952E-412CE491F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05000"/>
            <a:ext cx="4343400" cy="4419600"/>
          </a:xfrm>
        </p:spPr>
        <p:txBody>
          <a:bodyPr>
            <a:normAutofit fontScale="25000" lnSpcReduction="20000"/>
          </a:bodyPr>
          <a:lstStyle/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5000" dirty="0"/>
              <a:t>                            </a:t>
            </a:r>
            <a:r>
              <a:rPr lang="en-US" sz="8000" dirty="0"/>
              <a:t>R1</a:t>
            </a:r>
            <a:r>
              <a:rPr lang="en-US" sz="5000" dirty="0"/>
              <a:t>                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dirty="0"/>
              <a:t>   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2400" dirty="0"/>
              <a:t>    </a:t>
            </a:r>
            <a:endParaRPr lang="en-US" sz="4200" dirty="0"/>
          </a:p>
          <a:p>
            <a:pPr marL="274320" indent="-274320">
              <a:buClr>
                <a:schemeClr val="accent3"/>
              </a:buClr>
              <a:buNone/>
              <a:defRPr/>
            </a:pPr>
            <a:endParaRPr lang="en-US" sz="2400" dirty="0"/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2400" dirty="0"/>
              <a:t>                                                       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endParaRPr lang="en-US" sz="2400" dirty="0"/>
          </a:p>
          <a:p>
            <a:pPr marL="274320" indent="-274320">
              <a:buClr>
                <a:schemeClr val="accent3"/>
              </a:buClr>
              <a:buNone/>
              <a:defRPr/>
            </a:pPr>
            <a:endParaRPr lang="en-US" sz="2400" dirty="0"/>
          </a:p>
          <a:p>
            <a:pPr marL="274320" indent="-274320">
              <a:buClr>
                <a:schemeClr val="accent3"/>
              </a:buClr>
              <a:buNone/>
              <a:defRPr/>
            </a:pPr>
            <a:endParaRPr lang="en-US" sz="2400" dirty="0"/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4000" dirty="0"/>
              <a:t>  </a:t>
            </a:r>
            <a:r>
              <a:rPr lang="en-US" sz="7200" dirty="0"/>
              <a:t>00        01          10          11                                                                    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endParaRPr lang="en-US" sz="2400" dirty="0"/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2400" dirty="0"/>
              <a:t>                                                                             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3600" dirty="0"/>
              <a:t>                                                                                                  </a:t>
            </a:r>
            <a:r>
              <a:rPr lang="en-US" sz="6400" dirty="0"/>
              <a:t>          </a:t>
            </a:r>
            <a:r>
              <a:rPr lang="en-US" sz="7200" dirty="0"/>
              <a:t>00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3600" dirty="0"/>
              <a:t>                                                            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3600" dirty="0"/>
              <a:t>                                                                                           </a:t>
            </a:r>
            <a:r>
              <a:rPr lang="en-US" sz="6400" dirty="0"/>
              <a:t>              </a:t>
            </a:r>
            <a:r>
              <a:rPr lang="en-US" sz="7200" dirty="0"/>
              <a:t>01</a:t>
            </a:r>
            <a:r>
              <a:rPr lang="en-US" sz="6400" dirty="0"/>
              <a:t>        </a:t>
            </a:r>
            <a:r>
              <a:rPr lang="en-US" sz="3600" dirty="0"/>
              <a:t>                  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3600" dirty="0"/>
              <a:t>                                                         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3600" dirty="0"/>
              <a:t>                                                                                              </a:t>
            </a:r>
            <a:r>
              <a:rPr lang="en-US" sz="7200" dirty="0"/>
              <a:t>           10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3600" dirty="0"/>
              <a:t>                                   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3600" dirty="0"/>
              <a:t>                                                                                                                     </a:t>
            </a:r>
            <a:r>
              <a:rPr lang="en-US" sz="7200" dirty="0"/>
              <a:t>11</a:t>
            </a:r>
            <a:r>
              <a:rPr lang="en-US" sz="3600" dirty="0"/>
              <a:t>  </a:t>
            </a:r>
            <a:endParaRPr lang="en-US" sz="7200" dirty="0"/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2400" dirty="0"/>
              <a:t>           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2400" dirty="0"/>
              <a:t>                                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endParaRPr lang="en-US" sz="1800" dirty="0"/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dirty="0"/>
              <a:t>  </a:t>
            </a:r>
            <a:endParaRPr lang="en-US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81013F-6EA0-4840-A907-09208CB95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252273"/>
              </p:ext>
            </p:extLst>
          </p:nvPr>
        </p:nvGraphicFramePr>
        <p:xfrm>
          <a:off x="1752599" y="3944528"/>
          <a:ext cx="3206644" cy="252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16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165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182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lang="en-US" sz="1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65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214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168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172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65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142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171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164</a:t>
                      </a:r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65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251</a:t>
                      </a:r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B390BC-34C4-4EE9-A19A-E42D617854B5}"/>
              </a:ext>
            </a:extLst>
          </p:cNvPr>
          <p:cNvGraphicFramePr>
            <a:graphicFrameLocks noGrp="1"/>
          </p:cNvGraphicFramePr>
          <p:nvPr/>
        </p:nvGraphicFramePr>
        <p:xfrm>
          <a:off x="6172200" y="1905001"/>
          <a:ext cx="4191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00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00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5C1D1-D402-4F30-A13D-E0E2236619F5}"/>
              </a:ext>
            </a:extLst>
          </p:cNvPr>
          <p:cNvCxnSpPr/>
          <p:nvPr/>
        </p:nvCxnSpPr>
        <p:spPr>
          <a:xfrm rot="5400000" flipH="1" flipV="1">
            <a:off x="8267701" y="1714501"/>
            <a:ext cx="3810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D050B-7667-46D4-9916-7D7DD370B12E}"/>
              </a:ext>
            </a:extLst>
          </p:cNvPr>
          <p:cNvCxnSpPr/>
          <p:nvPr/>
        </p:nvCxnSpPr>
        <p:spPr>
          <a:xfrm rot="10800000">
            <a:off x="2209800" y="1524000"/>
            <a:ext cx="6248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564762-C42F-4537-8FE0-749099F95588}"/>
              </a:ext>
            </a:extLst>
          </p:cNvPr>
          <p:cNvCxnSpPr/>
          <p:nvPr/>
        </p:nvCxnSpPr>
        <p:spPr>
          <a:xfrm rot="5400000">
            <a:off x="1295401" y="2438401"/>
            <a:ext cx="18288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3929C47-8609-44A3-8307-B2FC340F9D49}"/>
              </a:ext>
            </a:extLst>
          </p:cNvPr>
          <p:cNvCxnSpPr>
            <a:cxnSpLocks/>
          </p:cNvCxnSpPr>
          <p:nvPr/>
        </p:nvCxnSpPr>
        <p:spPr>
          <a:xfrm flipH="1">
            <a:off x="6324600" y="2287589"/>
            <a:ext cx="1589" cy="322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C2C204-6973-485B-90C1-606A9F437FC4}"/>
              </a:ext>
            </a:extLst>
          </p:cNvPr>
          <p:cNvCxnSpPr>
            <a:cxnSpLocks/>
          </p:cNvCxnSpPr>
          <p:nvPr/>
        </p:nvCxnSpPr>
        <p:spPr>
          <a:xfrm flipH="1" flipV="1">
            <a:off x="5415649" y="5507805"/>
            <a:ext cx="908951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3DF4568-2495-468F-A728-9872EFB78B12}"/>
              </a:ext>
            </a:extLst>
          </p:cNvPr>
          <p:cNvSpPr/>
          <p:nvPr/>
        </p:nvSpPr>
        <p:spPr>
          <a:xfrm>
            <a:off x="6781801" y="2743201"/>
            <a:ext cx="3313113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j-lt"/>
                <a:cs typeface="Arial" charset="0"/>
              </a:rPr>
              <a:t>8 bit value of the 1</a:t>
            </a:r>
            <a:r>
              <a:rPr lang="en-US" sz="2400" baseline="30000" dirty="0">
                <a:latin typeface="+mj-lt"/>
                <a:cs typeface="Arial" charset="0"/>
              </a:rPr>
              <a:t>st</a:t>
            </a:r>
            <a:r>
              <a:rPr lang="en-US" sz="2400" dirty="0">
                <a:latin typeface="+mj-lt"/>
                <a:cs typeface="Arial" charset="0"/>
              </a:rPr>
              <a:t> Pixel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538FB0-AF10-406B-9A0B-050689D85FEC}"/>
              </a:ext>
            </a:extLst>
          </p:cNvPr>
          <p:cNvSpPr/>
          <p:nvPr/>
        </p:nvSpPr>
        <p:spPr>
          <a:xfrm>
            <a:off x="6096000" y="2286000"/>
            <a:ext cx="419100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cs typeface="Arial" charset="0"/>
              </a:rPr>
              <a:t>  1</a:t>
            </a:r>
            <a:r>
              <a:rPr lang="en-US" b="1" baseline="30000" dirty="0">
                <a:solidFill>
                  <a:schemeClr val="tx1">
                    <a:lumMod val="50000"/>
                  </a:schemeClr>
                </a:solidFill>
                <a:cs typeface="Arial" charset="0"/>
              </a:rPr>
              <a:t>ST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cs typeface="Arial" charset="0"/>
              </a:rPr>
              <a:t>               2</a:t>
            </a:r>
            <a:r>
              <a:rPr lang="en-US" b="1" baseline="30000" dirty="0">
                <a:solidFill>
                  <a:schemeClr val="tx1">
                    <a:lumMod val="50000"/>
                  </a:schemeClr>
                </a:solidFill>
                <a:cs typeface="Arial" charset="0"/>
              </a:rPr>
              <a:t>ND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cs typeface="Arial" charset="0"/>
              </a:rPr>
              <a:t>             3</a:t>
            </a:r>
            <a:r>
              <a:rPr lang="en-US" b="1" baseline="30000" dirty="0">
                <a:solidFill>
                  <a:schemeClr val="tx1">
                    <a:lumMod val="50000"/>
                  </a:schemeClr>
                </a:solidFill>
                <a:cs typeface="Arial" charset="0"/>
              </a:rPr>
              <a:t>RD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cs typeface="Arial" charset="0"/>
              </a:rPr>
              <a:t>            4</a:t>
            </a:r>
            <a:r>
              <a:rPr lang="en-US" b="1" baseline="30000" dirty="0">
                <a:solidFill>
                  <a:schemeClr val="tx1">
                    <a:lumMod val="50000"/>
                  </a:schemeClr>
                </a:solidFill>
                <a:cs typeface="Arial" charset="0"/>
              </a:rPr>
              <a:t>TH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cs typeface="Arial" charset="0"/>
              </a:rPr>
              <a:t> </a:t>
            </a:r>
            <a:endParaRPr lang="en-US" dirty="0">
              <a:cs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46000" b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2E0CD81A-3099-446C-8DA4-CF76C0C3B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70" y="160338"/>
            <a:ext cx="8243887" cy="1192212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 CONSTRUCTION (cont.)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98CDFCC-7C3A-4A3B-A0D9-651548CAD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05000"/>
            <a:ext cx="4343400" cy="4419600"/>
          </a:xfrm>
        </p:spPr>
        <p:txBody>
          <a:bodyPr>
            <a:normAutofit fontScale="25000" lnSpcReduction="20000"/>
          </a:bodyPr>
          <a:lstStyle/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5000" dirty="0"/>
              <a:t>                            </a:t>
            </a:r>
            <a:r>
              <a:rPr lang="en-US" sz="6400" b="1" dirty="0"/>
              <a:t>R2</a:t>
            </a:r>
            <a:r>
              <a:rPr lang="en-US" sz="5000" dirty="0"/>
              <a:t>                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dirty="0"/>
              <a:t>   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2400" dirty="0"/>
              <a:t>    </a:t>
            </a:r>
            <a:endParaRPr lang="en-US" sz="4200" dirty="0"/>
          </a:p>
          <a:p>
            <a:pPr marL="274320" indent="-274320">
              <a:buClr>
                <a:schemeClr val="accent3"/>
              </a:buClr>
              <a:buNone/>
              <a:defRPr/>
            </a:pPr>
            <a:endParaRPr lang="en-US" sz="2400" dirty="0"/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2400" dirty="0"/>
              <a:t>                                                       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endParaRPr lang="en-US" sz="2400" dirty="0"/>
          </a:p>
          <a:p>
            <a:pPr marL="274320" indent="-274320">
              <a:buClr>
                <a:schemeClr val="accent3"/>
              </a:buClr>
              <a:buNone/>
              <a:defRPr/>
            </a:pPr>
            <a:endParaRPr lang="en-US" sz="2400" dirty="0"/>
          </a:p>
          <a:p>
            <a:pPr marL="274320" indent="-274320">
              <a:buClr>
                <a:schemeClr val="accent3"/>
              </a:buClr>
              <a:buNone/>
              <a:defRPr/>
            </a:pPr>
            <a:endParaRPr lang="en-US" sz="2400" b="1" dirty="0"/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2400" b="1" dirty="0"/>
              <a:t>  </a:t>
            </a:r>
            <a:r>
              <a:rPr lang="en-US" sz="6400" b="1" dirty="0"/>
              <a:t>00             01             10              11</a:t>
            </a:r>
            <a:r>
              <a:rPr lang="en-US" sz="3200" b="1" dirty="0"/>
              <a:t>                                                                    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endParaRPr lang="en-US" sz="3200" dirty="0"/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3200" dirty="0"/>
              <a:t>                                                                             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3200" b="1" dirty="0"/>
              <a:t>                                                                                                  </a:t>
            </a:r>
            <a:r>
              <a:rPr lang="en-US" sz="5600" b="1" dirty="0"/>
              <a:t>                           </a:t>
            </a:r>
            <a:r>
              <a:rPr lang="en-US" sz="6400" b="1" dirty="0"/>
              <a:t>00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3200" b="1" dirty="0"/>
              <a:t>                                                            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3200" b="1" dirty="0"/>
              <a:t>                                                                                           </a:t>
            </a:r>
            <a:r>
              <a:rPr lang="en-US" sz="5600" b="1" dirty="0"/>
              <a:t>                               </a:t>
            </a:r>
            <a:r>
              <a:rPr lang="en-US" sz="6400" b="1" dirty="0"/>
              <a:t>01</a:t>
            </a:r>
            <a:r>
              <a:rPr lang="en-US" sz="5600" b="1" dirty="0"/>
              <a:t>        </a:t>
            </a:r>
            <a:r>
              <a:rPr lang="en-US" sz="3200" b="1" dirty="0"/>
              <a:t>                  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3200" b="1" dirty="0"/>
              <a:t>                                                         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3200" b="1" dirty="0"/>
              <a:t>                                                                                              </a:t>
            </a:r>
            <a:r>
              <a:rPr lang="en-US" sz="6400" b="1" dirty="0"/>
              <a:t>                         10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3200" b="1" dirty="0"/>
              <a:t>                                   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3200" b="1" dirty="0"/>
              <a:t>                                                                                                                                                   </a:t>
            </a:r>
            <a:r>
              <a:rPr lang="en-US" sz="6400" b="1" dirty="0"/>
              <a:t>11</a:t>
            </a:r>
            <a:r>
              <a:rPr lang="en-US" sz="3200" b="1" dirty="0"/>
              <a:t>  </a:t>
            </a:r>
            <a:endParaRPr lang="en-US" sz="6400" b="1" dirty="0"/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2400" dirty="0"/>
              <a:t>           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2400" dirty="0"/>
              <a:t>                                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endParaRPr lang="en-US" sz="1800" dirty="0"/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dirty="0"/>
              <a:t>  </a:t>
            </a:r>
            <a:endParaRPr lang="en-US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395C77-F4FC-4CF5-8B11-842B22960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783212"/>
              </p:ext>
            </p:extLst>
          </p:nvPr>
        </p:nvGraphicFramePr>
        <p:xfrm>
          <a:off x="1905000" y="3828339"/>
          <a:ext cx="3346448" cy="2340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53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58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223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34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223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3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61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56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147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204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2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25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73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94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59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1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73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62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103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164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98DD7F-6953-4746-81EF-CD9AC28F6C30}"/>
              </a:ext>
            </a:extLst>
          </p:cNvPr>
          <p:cNvGraphicFramePr>
            <a:graphicFrameLocks noGrp="1"/>
          </p:cNvGraphicFramePr>
          <p:nvPr/>
        </p:nvGraphicFramePr>
        <p:xfrm>
          <a:off x="6172200" y="1905001"/>
          <a:ext cx="4191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00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00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FF080F-D384-4803-A8B2-353BC2A368B1}"/>
              </a:ext>
            </a:extLst>
          </p:cNvPr>
          <p:cNvCxnSpPr/>
          <p:nvPr/>
        </p:nvCxnSpPr>
        <p:spPr>
          <a:xfrm rot="5400000" flipH="1" flipV="1">
            <a:off x="9421813" y="1681163"/>
            <a:ext cx="3810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089423-D92F-491C-8368-B57CE6A6D73D}"/>
              </a:ext>
            </a:extLst>
          </p:cNvPr>
          <p:cNvCxnSpPr/>
          <p:nvPr/>
        </p:nvCxnSpPr>
        <p:spPr>
          <a:xfrm rot="10800000">
            <a:off x="2209800" y="1524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344B39-E7A7-44EB-905B-8CD12D3D296B}"/>
              </a:ext>
            </a:extLst>
          </p:cNvPr>
          <p:cNvCxnSpPr/>
          <p:nvPr/>
        </p:nvCxnSpPr>
        <p:spPr>
          <a:xfrm rot="5400000">
            <a:off x="1295401" y="2438401"/>
            <a:ext cx="18288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C40ED7-DD60-4AA7-9EF0-5ED9D16D1E13}"/>
              </a:ext>
            </a:extLst>
          </p:cNvPr>
          <p:cNvCxnSpPr>
            <a:cxnSpLocks/>
          </p:cNvCxnSpPr>
          <p:nvPr/>
        </p:nvCxnSpPr>
        <p:spPr>
          <a:xfrm>
            <a:off x="7699376" y="2286001"/>
            <a:ext cx="0" cy="3047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96A7C02-8C14-4847-9EC6-E741A61AB283}"/>
              </a:ext>
            </a:extLst>
          </p:cNvPr>
          <p:cNvCxnSpPr/>
          <p:nvPr/>
        </p:nvCxnSpPr>
        <p:spPr>
          <a:xfrm rot="10800000">
            <a:off x="5715000" y="5333268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DFCEEBE-3DB2-4CCD-BBEC-D83A7061BE12}"/>
              </a:ext>
            </a:extLst>
          </p:cNvPr>
          <p:cNvSpPr/>
          <p:nvPr/>
        </p:nvSpPr>
        <p:spPr>
          <a:xfrm>
            <a:off x="6781801" y="2743201"/>
            <a:ext cx="3313113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j-lt"/>
                <a:cs typeface="Arial" charset="0"/>
              </a:rPr>
              <a:t>8 bit value of the 1</a:t>
            </a:r>
            <a:r>
              <a:rPr lang="en-US" sz="2400" baseline="30000" dirty="0">
                <a:latin typeface="+mj-lt"/>
                <a:cs typeface="Arial" charset="0"/>
              </a:rPr>
              <a:t>st</a:t>
            </a:r>
            <a:r>
              <a:rPr lang="en-US" sz="2400" dirty="0">
                <a:latin typeface="+mj-lt"/>
                <a:cs typeface="Arial" charset="0"/>
              </a:rPr>
              <a:t> Pixel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6C44B5-A233-4193-BCE6-F175D63235D1}"/>
              </a:ext>
            </a:extLst>
          </p:cNvPr>
          <p:cNvSpPr/>
          <p:nvPr/>
        </p:nvSpPr>
        <p:spPr>
          <a:xfrm>
            <a:off x="6096000" y="2286000"/>
            <a:ext cx="419100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cs typeface="Arial" charset="0"/>
              </a:rPr>
              <a:t>  1</a:t>
            </a:r>
            <a:r>
              <a:rPr lang="en-US" b="1" baseline="30000" dirty="0">
                <a:solidFill>
                  <a:schemeClr val="tx1">
                    <a:lumMod val="50000"/>
                  </a:schemeClr>
                </a:solidFill>
                <a:cs typeface="Arial" charset="0"/>
              </a:rPr>
              <a:t>ST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cs typeface="Arial" charset="0"/>
              </a:rPr>
              <a:t>               2</a:t>
            </a:r>
            <a:r>
              <a:rPr lang="en-US" b="1" baseline="30000" dirty="0">
                <a:solidFill>
                  <a:schemeClr val="tx1">
                    <a:lumMod val="50000"/>
                  </a:schemeClr>
                </a:solidFill>
                <a:cs typeface="Arial" charset="0"/>
              </a:rPr>
              <a:t>ND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cs typeface="Arial" charset="0"/>
              </a:rPr>
              <a:t>             3</a:t>
            </a:r>
            <a:r>
              <a:rPr lang="en-US" b="1" baseline="30000" dirty="0">
                <a:solidFill>
                  <a:schemeClr val="tx1">
                    <a:lumMod val="50000"/>
                  </a:schemeClr>
                </a:solidFill>
                <a:cs typeface="Arial" charset="0"/>
              </a:rPr>
              <a:t>RD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cs typeface="Arial" charset="0"/>
              </a:rPr>
              <a:t>            4</a:t>
            </a:r>
            <a:r>
              <a:rPr lang="en-US" b="1" baseline="30000" dirty="0">
                <a:solidFill>
                  <a:schemeClr val="tx1">
                    <a:lumMod val="50000"/>
                  </a:schemeClr>
                </a:solidFill>
                <a:cs typeface="Arial" charset="0"/>
              </a:rPr>
              <a:t>TH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cs typeface="Arial" charset="0"/>
              </a:rPr>
              <a:t> </a:t>
            </a:r>
            <a:endParaRPr lang="en-US" dirty="0">
              <a:cs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F5E6CC55-711D-45AF-8900-811BF631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27" y="292102"/>
            <a:ext cx="7916446" cy="868877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 CONSTRUTED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FE908C7C-C8C8-4BE5-9AF1-D9E2090F8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4953000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sz="3200" b="1" u="sng" dirty="0"/>
              <a:t> S1</a:t>
            </a:r>
            <a:r>
              <a:rPr lang="en-US" altLang="en-US" sz="2600" b="1" dirty="0"/>
              <a:t>				</a:t>
            </a:r>
            <a:r>
              <a:rPr lang="en-US" altLang="en-US" sz="3200" b="1" dirty="0"/>
              <a:t>        </a:t>
            </a:r>
            <a:r>
              <a:rPr lang="en-US" altLang="en-US" sz="3200" b="1" u="sng" dirty="0"/>
              <a:t> S2</a:t>
            </a:r>
          </a:p>
          <a:p>
            <a:pPr eaLnBrk="1" hangingPunct="1">
              <a:buFontTx/>
              <a:buNone/>
            </a:pP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1              2             3             4		 1             2             3              4 </a:t>
            </a:r>
          </a:p>
          <a:p>
            <a:pPr eaLnBrk="1" hangingPunct="1">
              <a:buFontTx/>
              <a:buNone/>
            </a:pP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1</a:t>
            </a:r>
          </a:p>
          <a:p>
            <a:pPr eaLnBrk="1" hangingPunct="1">
              <a:buFontTx/>
              <a:buNone/>
            </a:pP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  <a:p>
            <a:pPr eaLnBrk="1" hangingPunct="1">
              <a:buFontTx/>
              <a:buNone/>
            </a:pP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2</a:t>
            </a:r>
          </a:p>
          <a:p>
            <a:pPr eaLnBrk="1" hangingPunct="1">
              <a:buFontTx/>
              <a:buNone/>
            </a:pP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</a:p>
          <a:p>
            <a:pPr eaLnBrk="1" hangingPunct="1">
              <a:buFontTx/>
              <a:buNone/>
            </a:pP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3</a:t>
            </a:r>
          </a:p>
          <a:p>
            <a:pPr eaLnBrk="1" hangingPunct="1">
              <a:buFontTx/>
              <a:buNone/>
            </a:pP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  <a:p>
            <a:pPr eaLnBrk="1" hangingPunct="1">
              <a:buFontTx/>
              <a:buNone/>
            </a:pP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4				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                           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                           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                      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                    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                                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                       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                       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18A58B-AEE7-4F31-8AC7-C00D4397C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327405"/>
              </p:ext>
            </p:extLst>
          </p:nvPr>
        </p:nvGraphicFramePr>
        <p:xfrm>
          <a:off x="2650733" y="2260315"/>
          <a:ext cx="3154168" cy="2137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4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142</a:t>
                      </a:r>
                      <a:endParaRPr lang="en-US" sz="18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135</a:t>
                      </a:r>
                      <a:endParaRPr lang="en-US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108</a:t>
                      </a:r>
                      <a:endParaRPr lang="en-US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133</a:t>
                      </a:r>
                      <a:endParaRPr lang="en-US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8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192</a:t>
                      </a:r>
                      <a:endParaRPr lang="en-US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149</a:t>
                      </a:r>
                      <a:endParaRPr lang="en-US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117</a:t>
                      </a:r>
                      <a:endParaRPr lang="en-US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179</a:t>
                      </a:r>
                      <a:endParaRPr lang="en-US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8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164</a:t>
                      </a:r>
                      <a:endParaRPr lang="en-US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112</a:t>
                      </a:r>
                      <a:endParaRPr lang="en-US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197</a:t>
                      </a:r>
                      <a:endParaRPr lang="en-US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138</a:t>
                      </a:r>
                      <a:endParaRPr lang="en-US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8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201</a:t>
                      </a:r>
                      <a:endParaRPr lang="en-US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125</a:t>
                      </a:r>
                      <a:endParaRPr lang="en-US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155</a:t>
                      </a:r>
                      <a:endParaRPr lang="en-US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164</a:t>
                      </a:r>
                      <a:endParaRPr lang="en-US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4E43C6-58D0-411A-8D11-8A9450B11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556105"/>
              </p:ext>
            </p:extLst>
          </p:nvPr>
        </p:nvGraphicFramePr>
        <p:xfrm>
          <a:off x="6387101" y="2260314"/>
          <a:ext cx="3154168" cy="2137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4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25</a:t>
                      </a:r>
                      <a:endParaRPr lang="en-US" sz="18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73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73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73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25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25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73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73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204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25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25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25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204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204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204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204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4088E0C-BBC0-509D-F34A-4E04FC312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267" y="2373330"/>
            <a:ext cx="219182" cy="19418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40A3-83C3-471E-9915-8FD0F1187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36" y="266699"/>
            <a:ext cx="8305800" cy="990600"/>
          </a:xfrm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OBTAINED SHARES</a:t>
            </a: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B58BDD75-4525-420D-9887-CAC15A04F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799" y="6324600"/>
            <a:ext cx="14058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</a:rPr>
              <a:t>SHARE 1</a:t>
            </a:r>
          </a:p>
        </p:txBody>
      </p:sp>
      <p:sp>
        <p:nvSpPr>
          <p:cNvPr id="31748" name="Rectangle 6">
            <a:extLst>
              <a:ext uri="{FF2B5EF4-FFF2-40B4-BE49-F238E27FC236}">
                <a16:creationId xmlns:a16="http://schemas.microsoft.com/office/drawing/2014/main" id="{B5FAF8F2-9309-45D2-9500-B8B03D237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6248400"/>
            <a:ext cx="13019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</a:rPr>
              <a:t>SHARE 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BC9E06-0CF7-4593-8C08-31ACF4290BA4}"/>
              </a:ext>
            </a:extLst>
          </p:cNvPr>
          <p:cNvCxnSpPr/>
          <p:nvPr/>
        </p:nvCxnSpPr>
        <p:spPr>
          <a:xfrm rot="10800000" flipV="1">
            <a:off x="3810000" y="3657600"/>
            <a:ext cx="2497138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B01CC1-BB39-4753-9CD6-D77F310F43F0}"/>
              </a:ext>
            </a:extLst>
          </p:cNvPr>
          <p:cNvCxnSpPr>
            <a:stCxn id="30731" idx="2"/>
          </p:cNvCxnSpPr>
          <p:nvPr/>
        </p:nvCxnSpPr>
        <p:spPr>
          <a:xfrm rot="16200000" flipH="1">
            <a:off x="7077869" y="2886869"/>
            <a:ext cx="685800" cy="2227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1" name="Rectangle 13">
            <a:extLst>
              <a:ext uri="{FF2B5EF4-FFF2-40B4-BE49-F238E27FC236}">
                <a16:creationId xmlns:a16="http://schemas.microsoft.com/office/drawing/2014/main" id="{531FB489-DBCF-4826-A2D9-615C5AF19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447800"/>
            <a:ext cx="1053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</a:rPr>
              <a:t>IMAGE</a:t>
            </a:r>
          </a:p>
        </p:txBody>
      </p:sp>
      <p:pic>
        <p:nvPicPr>
          <p:cNvPr id="31752" name="Picture 11" descr="lady">
            <a:extLst>
              <a:ext uri="{FF2B5EF4-FFF2-40B4-BE49-F238E27FC236}">
                <a16:creationId xmlns:a16="http://schemas.microsoft.com/office/drawing/2014/main" id="{F0689D00-8106-42CE-ABAA-8951A8D5E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1828800"/>
            <a:ext cx="22510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3" name="Picture 12" descr="l1">
            <a:extLst>
              <a:ext uri="{FF2B5EF4-FFF2-40B4-BE49-F238E27FC236}">
                <a16:creationId xmlns:a16="http://schemas.microsoft.com/office/drawing/2014/main" id="{576DF6C7-BF07-41D4-9BAF-2C4D5218C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419600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4" name="Picture 13" descr="l2">
            <a:extLst>
              <a:ext uri="{FF2B5EF4-FFF2-40B4-BE49-F238E27FC236}">
                <a16:creationId xmlns:a16="http://schemas.microsoft.com/office/drawing/2014/main" id="{6AC4C31F-74B7-4466-8EAF-67509D9EE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4419600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4689D-B2F2-0639-097F-239229AFF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7320"/>
          </a:xfrm>
        </p:spPr>
        <p:txBody>
          <a:bodyPr/>
          <a:lstStyle/>
          <a:p>
            <a:pPr marR="0" algn="ctr" eaLnBrk="1" hangingPunct="1">
              <a:defRPr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SECRET SHARING</a:t>
            </a:r>
            <a:b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PIXEL </a:t>
            </a:r>
            <a:b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GROUPING</a:t>
            </a:r>
            <a:br>
              <a:rPr lang="en-US" sz="4400" dirty="0">
                <a:solidFill>
                  <a:schemeClr val="bg2">
                    <a:lumMod val="75000"/>
                  </a:schemeClr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434DC-B816-58F4-1BFD-64C4EF1DCC2A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>
            <a:off x="729464" y="6857999"/>
            <a:ext cx="45719" cy="5085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z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4160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038F363B-EC4B-4132-B55F-EDEF9F26C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2" y="321757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RECONSTRUCTION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00D9E69B-1AAC-4F04-AEEF-A9451D465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sz="4000" b="1" dirty="0">
                <a:solidFill>
                  <a:schemeClr val="accent1">
                    <a:lumMod val="50000"/>
                  </a:schemeClr>
                </a:solidFill>
              </a:rPr>
              <a:t>                      </a:t>
            </a:r>
            <a:r>
              <a:rPr lang="en-US" altLang="en-US" sz="12800" b="1" dirty="0">
                <a:solidFill>
                  <a:schemeClr val="accent1">
                    <a:lumMod val="50000"/>
                  </a:schemeClr>
                </a:solidFill>
              </a:rPr>
              <a:t>S1</a:t>
            </a:r>
          </a:p>
          <a:p>
            <a:pPr eaLnBrk="1" hangingPunct="1">
              <a:buFontTx/>
              <a:buNone/>
            </a:pPr>
            <a:r>
              <a:rPr lang="en-US" altLang="en-US" sz="7200" dirty="0"/>
              <a:t>                                                    </a:t>
            </a:r>
            <a:r>
              <a:rPr lang="en-US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1               2              3              4</a:t>
            </a:r>
          </a:p>
          <a:p>
            <a:pPr eaLnBrk="1" hangingPunct="1">
              <a:lnSpc>
                <a:spcPct val="170000"/>
              </a:lnSpc>
              <a:buFontTx/>
              <a:buNone/>
            </a:pPr>
            <a:r>
              <a:rPr lang="en-US" altLang="en-US" sz="1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70000"/>
              </a:lnSpc>
              <a:buFontTx/>
              <a:buNone/>
            </a:pPr>
            <a:r>
              <a:rPr lang="en-US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2</a:t>
            </a:r>
          </a:p>
          <a:p>
            <a:pPr eaLnBrk="1" hangingPunct="1">
              <a:lnSpc>
                <a:spcPct val="170000"/>
              </a:lnSpc>
              <a:buFontTx/>
              <a:buNone/>
            </a:pPr>
            <a:r>
              <a:rPr lang="en-US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3</a:t>
            </a:r>
          </a:p>
          <a:p>
            <a:pPr>
              <a:lnSpc>
                <a:spcPct val="170000"/>
              </a:lnSpc>
              <a:buNone/>
            </a:pPr>
            <a:r>
              <a:rPr lang="en-US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4                                                                                   </a:t>
            </a:r>
            <a:r>
              <a:rPr lang="en-US" altLang="en-US" sz="96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upto</a:t>
            </a:r>
            <a:r>
              <a:rPr lang="en-US" altLang="en-US" sz="9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x n</a:t>
            </a:r>
          </a:p>
          <a:p>
            <a:pPr eaLnBrk="1" hangingPunct="1">
              <a:lnSpc>
                <a:spcPct val="170000"/>
              </a:lnSpc>
              <a:buFontTx/>
              <a:buNone/>
            </a:pPr>
            <a:endParaRPr lang="en-US" alt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000" dirty="0"/>
              <a:t>                           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                           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                      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                    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                                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                       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                       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2A0AB0-8D83-4EBF-B250-7EAFCB41E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758776"/>
              </p:ext>
            </p:extLst>
          </p:nvPr>
        </p:nvGraphicFramePr>
        <p:xfrm>
          <a:off x="3287729" y="2774023"/>
          <a:ext cx="3821988" cy="2486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4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54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81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142</a:t>
                      </a:r>
                      <a:endParaRPr lang="en-US" sz="18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135</a:t>
                      </a:r>
                      <a:endParaRPr lang="en-US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108</a:t>
                      </a:r>
                      <a:endParaRPr lang="en-US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133</a:t>
                      </a:r>
                      <a:endParaRPr lang="en-US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4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192</a:t>
                      </a:r>
                      <a:endParaRPr lang="en-US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149</a:t>
                      </a:r>
                      <a:endParaRPr lang="en-US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117</a:t>
                      </a:r>
                      <a:endParaRPr lang="en-US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179</a:t>
                      </a:r>
                      <a:endParaRPr lang="en-US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4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164</a:t>
                      </a:r>
                      <a:endParaRPr lang="en-US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112</a:t>
                      </a:r>
                      <a:endParaRPr lang="en-US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197</a:t>
                      </a:r>
                      <a:endParaRPr lang="en-US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138</a:t>
                      </a:r>
                      <a:endParaRPr lang="en-US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4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201</a:t>
                      </a:r>
                      <a:endParaRPr lang="en-US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125</a:t>
                      </a:r>
                      <a:endParaRPr lang="en-US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155</a:t>
                      </a:r>
                      <a:endParaRPr lang="en-US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164</a:t>
                      </a:r>
                      <a:endParaRPr lang="en-US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19479665-A39A-487B-80DE-02041D05B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83" y="182202"/>
            <a:ext cx="8053091" cy="122646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RECONSTRUCTION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4E8F4343-2249-4DB8-AB40-87673EB12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81200"/>
            <a:ext cx="8229600" cy="4389438"/>
          </a:xfrm>
        </p:spPr>
        <p:txBody>
          <a:bodyPr>
            <a:normAutofit/>
          </a:bodyPr>
          <a:lstStyle/>
          <a:p>
            <a:pPr marL="274320" indent="-274320">
              <a:buClr>
                <a:schemeClr val="accent3"/>
              </a:buClr>
              <a:buNone/>
              <a:defRPr/>
            </a:pPr>
            <a:endParaRPr lang="en-US" sz="1800" dirty="0"/>
          </a:p>
          <a:p>
            <a:pPr marL="274320" indent="-274320">
              <a:buClr>
                <a:schemeClr val="accent3"/>
              </a:buClr>
              <a:buNone/>
              <a:defRPr/>
            </a:pPr>
            <a:endParaRPr lang="en-US" sz="1800" dirty="0"/>
          </a:p>
          <a:p>
            <a:pPr marL="274320" indent="-274320">
              <a:buClr>
                <a:schemeClr val="accent3"/>
              </a:buClr>
              <a:buNone/>
              <a:defRPr/>
            </a:pPr>
            <a:endParaRPr lang="en-US" sz="1800" b="1" dirty="0">
              <a:solidFill>
                <a:schemeClr val="tx1">
                  <a:lumMod val="50000"/>
                </a:schemeClr>
              </a:solidFill>
            </a:endParaRP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en-US" sz="1800" b="1" baseline="30000" dirty="0">
                <a:solidFill>
                  <a:schemeClr val="tx1">
                    <a:lumMod val="50000"/>
                  </a:schemeClr>
                </a:solidFill>
              </a:rPr>
              <a:t>ST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          2</a:t>
            </a:r>
            <a:r>
              <a:rPr lang="en-US" sz="1800" b="1" baseline="30000" dirty="0">
                <a:solidFill>
                  <a:schemeClr val="tx1">
                    <a:lumMod val="50000"/>
                  </a:schemeClr>
                </a:solidFill>
              </a:rPr>
              <a:t>ND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            3</a:t>
            </a:r>
            <a:r>
              <a:rPr lang="en-US" sz="1800" b="1" baseline="30000" dirty="0">
                <a:solidFill>
                  <a:schemeClr val="tx1">
                    <a:lumMod val="50000"/>
                  </a:schemeClr>
                </a:solidFill>
              </a:rPr>
              <a:t>RD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           4</a:t>
            </a:r>
            <a:r>
              <a:rPr lang="en-US" sz="1800" b="1" baseline="30000" dirty="0">
                <a:solidFill>
                  <a:schemeClr val="tx1">
                    <a:lumMod val="50000"/>
                  </a:schemeClr>
                </a:solidFill>
              </a:rPr>
              <a:t>TH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sz="1200" dirty="0"/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1800" dirty="0"/>
              <a:t>                                                                                         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00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1800" dirty="0"/>
              <a:t>                                                                                 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1800" dirty="0"/>
              <a:t>                                                                                         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01</a:t>
            </a:r>
            <a:r>
              <a:rPr lang="en-US" sz="1800" dirty="0"/>
              <a:t> 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endParaRPr lang="en-US" sz="1800" dirty="0"/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10 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  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11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3EC801-1D85-4079-8B79-154A46CC6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693133"/>
              </p:ext>
            </p:extLst>
          </p:nvPr>
        </p:nvGraphicFramePr>
        <p:xfrm>
          <a:off x="7162799" y="3352800"/>
          <a:ext cx="3629248" cy="267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4461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182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46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214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168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172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461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142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171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164</a:t>
                      </a:r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251</a:t>
                      </a:r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ACB96D-33C4-4822-A84D-394E0076D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413523"/>
              </p:ext>
            </p:extLst>
          </p:nvPr>
        </p:nvGraphicFramePr>
        <p:xfrm>
          <a:off x="1752600" y="2629046"/>
          <a:ext cx="3962400" cy="48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3483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00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00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781BCC-6D11-408F-8809-FF43FE3DDB97}"/>
              </a:ext>
            </a:extLst>
          </p:cNvPr>
          <p:cNvCxnSpPr>
            <a:cxnSpLocks/>
          </p:cNvCxnSpPr>
          <p:nvPr/>
        </p:nvCxnSpPr>
        <p:spPr>
          <a:xfrm flipV="1">
            <a:off x="1928037" y="3203944"/>
            <a:ext cx="0" cy="1832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A78941-67B3-4F1E-BC68-43EDE6B9F49E}"/>
              </a:ext>
            </a:extLst>
          </p:cNvPr>
          <p:cNvCxnSpPr/>
          <p:nvPr/>
        </p:nvCxnSpPr>
        <p:spPr>
          <a:xfrm rot="5400000" flipH="1" flipV="1">
            <a:off x="6821488" y="2247900"/>
            <a:ext cx="11414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E9F4A3-17F7-4E17-92D1-FCE66286BA2A}"/>
              </a:ext>
            </a:extLst>
          </p:cNvPr>
          <p:cNvCxnSpPr/>
          <p:nvPr/>
        </p:nvCxnSpPr>
        <p:spPr>
          <a:xfrm rot="10800000">
            <a:off x="3962400" y="1676400"/>
            <a:ext cx="3429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520855-A0B2-4061-8F30-C31607F84C0B}"/>
              </a:ext>
            </a:extLst>
          </p:cNvPr>
          <p:cNvCxnSpPr/>
          <p:nvPr/>
        </p:nvCxnSpPr>
        <p:spPr>
          <a:xfrm rot="5400000">
            <a:off x="3581401" y="2057401"/>
            <a:ext cx="7620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39" name="TextBox 11">
            <a:extLst>
              <a:ext uri="{FF2B5EF4-FFF2-40B4-BE49-F238E27FC236}">
                <a16:creationId xmlns:a16="http://schemas.microsoft.com/office/drawing/2014/main" id="{E1F6C57D-BC71-4617-9234-476E1A962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49200" y="10668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40" name="TextBox 12">
            <a:extLst>
              <a:ext uri="{FF2B5EF4-FFF2-40B4-BE49-F238E27FC236}">
                <a16:creationId xmlns:a16="http://schemas.microsoft.com/office/drawing/2014/main" id="{2E40D7A4-BD74-4595-A842-ABE04C4E2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1" y="2743200"/>
            <a:ext cx="36575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00         01       10        11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34DD547-41B8-4387-9D50-D178520B5D79}"/>
              </a:ext>
            </a:extLst>
          </p:cNvPr>
          <p:cNvCxnSpPr>
            <a:cxnSpLocks/>
          </p:cNvCxnSpPr>
          <p:nvPr/>
        </p:nvCxnSpPr>
        <p:spPr>
          <a:xfrm flipH="1">
            <a:off x="1905000" y="5036105"/>
            <a:ext cx="4877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C837-950C-4F63-A47C-703FB025A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1143000"/>
          </a:xfrm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RECONSTRUCTED IMAGE</a:t>
            </a: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F62AD38A-2342-4B85-BE68-49F3383B4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488114"/>
            <a:ext cx="33906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</a:rPr>
              <a:t>RECONSTRUCTED IMAGE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04831A-82C7-46A3-9D2D-4C67FF632805}"/>
              </a:ext>
            </a:extLst>
          </p:cNvPr>
          <p:cNvCxnSpPr>
            <a:stCxn id="45059" idx="2"/>
            <a:endCxn id="45058" idx="3"/>
          </p:cNvCxnSpPr>
          <p:nvPr/>
        </p:nvCxnSpPr>
        <p:spPr>
          <a:xfrm rot="5400000">
            <a:off x="6972300" y="3543300"/>
            <a:ext cx="2171700" cy="179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AE9E6C-9F1F-4CE9-A377-2F169338E952}"/>
              </a:ext>
            </a:extLst>
          </p:cNvPr>
          <p:cNvCxnSpPr>
            <a:stCxn id="45060" idx="2"/>
            <a:endCxn id="45058" idx="1"/>
          </p:cNvCxnSpPr>
          <p:nvPr/>
        </p:nvCxnSpPr>
        <p:spPr>
          <a:xfrm rot="16200000" flipH="1">
            <a:off x="3124200" y="3390900"/>
            <a:ext cx="2171700" cy="2095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2" name="Rectangle 13">
            <a:extLst>
              <a:ext uri="{FF2B5EF4-FFF2-40B4-BE49-F238E27FC236}">
                <a16:creationId xmlns:a16="http://schemas.microsoft.com/office/drawing/2014/main" id="{9721BEAF-6F80-4730-8F00-E00B9C889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05200"/>
            <a:ext cx="13019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</a:rPr>
              <a:t>SHARE 1</a:t>
            </a:r>
          </a:p>
        </p:txBody>
      </p:sp>
      <p:sp>
        <p:nvSpPr>
          <p:cNvPr id="34823" name="Rectangle 14">
            <a:extLst>
              <a:ext uri="{FF2B5EF4-FFF2-40B4-BE49-F238E27FC236}">
                <a16:creationId xmlns:a16="http://schemas.microsoft.com/office/drawing/2014/main" id="{A62998C6-CEAB-4C36-B593-8D8474B67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505200"/>
            <a:ext cx="13019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</a:rPr>
              <a:t>SHARE 2</a:t>
            </a:r>
          </a:p>
        </p:txBody>
      </p:sp>
      <p:pic>
        <p:nvPicPr>
          <p:cNvPr id="34824" name="Picture 12" descr="l1">
            <a:extLst>
              <a:ext uri="{FF2B5EF4-FFF2-40B4-BE49-F238E27FC236}">
                <a16:creationId xmlns:a16="http://schemas.microsoft.com/office/drawing/2014/main" id="{36935B88-766A-486E-BE2B-DE34CB065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24000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5" name="Picture 13" descr="l2">
            <a:extLst>
              <a:ext uri="{FF2B5EF4-FFF2-40B4-BE49-F238E27FC236}">
                <a16:creationId xmlns:a16="http://schemas.microsoft.com/office/drawing/2014/main" id="{8BED6DFC-A1C2-4D43-861C-F649BFC9B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524000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6" name="Picture 11" descr="lr">
            <a:extLst>
              <a:ext uri="{FF2B5EF4-FFF2-40B4-BE49-F238E27FC236}">
                <a16:creationId xmlns:a16="http://schemas.microsoft.com/office/drawing/2014/main" id="{3F1D3D4B-C739-4CAA-936E-05CD3F5AA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4572001"/>
            <a:ext cx="192087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20911161-89E6-4426-931E-CA84E783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217343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23955D18-ECB2-4CBC-B1A4-05F7A70DF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/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</a:rPr>
              <a:t>Better regeneration of image.</a:t>
            </a:r>
          </a:p>
          <a:p>
            <a:pPr eaLnBrk="1" hangingPunct="1"/>
            <a:endParaRPr lang="en-US" alt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/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</a:rPr>
              <a:t>Less complexity involved.</a:t>
            </a:r>
          </a:p>
          <a:p>
            <a:pPr eaLnBrk="1" hangingPunct="1"/>
            <a:endParaRPr lang="en-US" alt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/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</a:rPr>
              <a:t>Higher value of  PSNR.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55DE226C-18F9-404E-B8B1-DD1FC8BB5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45052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58B46055-97DD-4F59-AD54-C9C96920C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/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</a:rPr>
              <a:t>Risks  involved.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/>
            <a:endParaRPr lang="en-US" alt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/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</a:rPr>
              <a:t>Less secure than Three Pixel Sharing Algorithm.</a:t>
            </a:r>
          </a:p>
          <a:p>
            <a:pPr eaLnBrk="1" hangingPunct="1"/>
            <a:endParaRPr lang="en-US" alt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/>
            <a:endParaRPr lang="en-US" alt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/>
            <a:endParaRPr lang="en-US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D39084-73C8-4BD5-A333-DB63FE890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1" y="1905000"/>
            <a:ext cx="8243887" cy="2667000"/>
          </a:xfrm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PIXEL SHARING ALGORITHM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2">
            <a:extLst>
              <a:ext uri="{FF2B5EF4-FFF2-40B4-BE49-F238E27FC236}">
                <a16:creationId xmlns:a16="http://schemas.microsoft.com/office/drawing/2014/main" id="{A70397AD-0AE2-4E97-B469-DB936760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1" y="291234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GENERATION</a:t>
            </a:r>
          </a:p>
        </p:txBody>
      </p:sp>
      <p:sp>
        <p:nvSpPr>
          <p:cNvPr id="38915" name="Content Placeholder 3">
            <a:extLst>
              <a:ext uri="{FF2B5EF4-FFF2-40B4-BE49-F238E27FC236}">
                <a16:creationId xmlns:a16="http://schemas.microsoft.com/office/drawing/2014/main" id="{9081EB54-6AC2-4836-B314-4F7A54479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R1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             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           000   001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/>
              <a:t>   010   011     100    101    110      111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 000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 001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 010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 011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 100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 101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 110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 111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E9555B1-A093-4D4F-BAC5-FB52A4CC5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313580"/>
              </p:ext>
            </p:extLst>
          </p:nvPr>
        </p:nvGraphicFramePr>
        <p:xfrm>
          <a:off x="1576137" y="2967790"/>
          <a:ext cx="4724400" cy="2971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91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44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171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54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121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200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83</a:t>
                      </a:r>
                      <a:endParaRPr lang="en-US" sz="16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243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192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174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216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167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151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49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243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186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22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94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237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167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162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3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186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20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135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181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222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58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239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185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2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176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75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72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22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190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71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3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103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141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159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116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63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239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47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4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224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14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41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183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76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22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148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111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3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139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197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243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66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155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90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55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221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2">
            <a:extLst>
              <a:ext uri="{FF2B5EF4-FFF2-40B4-BE49-F238E27FC236}">
                <a16:creationId xmlns:a16="http://schemas.microsoft.com/office/drawing/2014/main" id="{8DFC9893-313B-4131-A905-7BB311B5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 DIVISION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2425D88-C09F-402D-AC58-E4E050197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676401"/>
            <a:ext cx="8229600" cy="4456113"/>
          </a:xfrm>
        </p:spPr>
        <p:txBody>
          <a:bodyPr>
            <a:noAutofit/>
          </a:bodyPr>
          <a:lstStyle/>
          <a:p>
            <a:pPr marL="457200" indent="-457200">
              <a:buClr>
                <a:schemeClr val="accent3"/>
              </a:buClr>
              <a:buFont typeface="Wingdings 2"/>
              <a:buChar char=""/>
              <a:defRPr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Calibri (Body)"/>
            </a:endParaRPr>
          </a:p>
          <a:p>
            <a:pPr marL="457200" indent="-457200" algn="just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Three 8 Bit pixels concatenated together to form 24 bits.</a:t>
            </a:r>
          </a:p>
          <a:p>
            <a:pPr marL="457200" indent="-457200">
              <a:buClr>
                <a:schemeClr val="accent3"/>
              </a:buClr>
              <a:buNone/>
              <a:defRPr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Calibri (Body)"/>
              <a:cs typeface="Times New Roman" pitchFamily="18" charset="0"/>
            </a:endParaRPr>
          </a:p>
          <a:p>
            <a:pPr marL="457200" indent="-457200">
              <a:buClr>
                <a:schemeClr val="accent3"/>
              </a:buClr>
              <a:buFont typeface="Wingdings 2"/>
              <a:buChar char=""/>
              <a:defRPr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Calibri (Body)"/>
              <a:cs typeface="Times New Roman" pitchFamily="18" charset="0"/>
            </a:endParaRPr>
          </a:p>
          <a:p>
            <a:pPr marL="514350" indent="-514350">
              <a:buClr>
                <a:schemeClr val="accent3"/>
              </a:buClr>
              <a:buNone/>
              <a:defRPr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Calibri (Body)"/>
              <a:cs typeface="Times New Roman" pitchFamily="18" charset="0"/>
            </a:endParaRPr>
          </a:p>
          <a:p>
            <a:pPr marL="514350" indent="-514350">
              <a:buClr>
                <a:schemeClr val="accent3"/>
              </a:buClr>
              <a:buNone/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   1</a:t>
            </a:r>
            <a:r>
              <a:rPr lang="en-US" b="1" baseline="30000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ST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        2</a:t>
            </a:r>
            <a:r>
              <a:rPr lang="en-US" b="1" baseline="30000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ND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       3</a:t>
            </a:r>
            <a:r>
              <a:rPr lang="en-US" b="1" baseline="30000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RD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     4</a:t>
            </a:r>
            <a:r>
              <a:rPr lang="en-US" b="1" baseline="30000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TH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       5</a:t>
            </a:r>
            <a:r>
              <a:rPr lang="en-US" b="1" baseline="30000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TH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      6</a:t>
            </a:r>
            <a:r>
              <a:rPr lang="en-US" b="1" baseline="30000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TH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      7</a:t>
            </a:r>
            <a:r>
              <a:rPr lang="en-US" b="1" baseline="30000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TH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      8</a:t>
            </a:r>
            <a:r>
              <a:rPr lang="en-US" b="1" baseline="30000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TH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alibri (Body)"/>
              <a:cs typeface="Times New Roman" pitchFamily="18" charset="0"/>
            </a:endParaRPr>
          </a:p>
          <a:p>
            <a:pPr marL="514350" indent="-514350">
              <a:buClr>
                <a:schemeClr val="accent3"/>
              </a:buClr>
              <a:buNone/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 </a:t>
            </a:r>
          </a:p>
          <a:p>
            <a:pPr marL="514350" indent="-514350" algn="just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3 bits being grouped together to form 8 subdivisions (sub pixels).</a:t>
            </a:r>
          </a:p>
          <a:p>
            <a:pPr marL="514350" indent="-514350" algn="just">
              <a:buClr>
                <a:schemeClr val="accent3"/>
              </a:buClr>
              <a:buNone/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96F4247-18FD-4CA6-B690-6CC1635D8DC9}"/>
              </a:ext>
            </a:extLst>
          </p:cNvPr>
          <p:cNvGraphicFramePr>
            <a:graphicFrameLocks noGrp="1"/>
          </p:cNvGraphicFramePr>
          <p:nvPr/>
        </p:nvGraphicFramePr>
        <p:xfrm>
          <a:off x="2133600" y="3429001"/>
          <a:ext cx="7239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   101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Times New Roman"/>
                        </a:rPr>
                        <a:t> 000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Times New Roman"/>
                        </a:rPr>
                        <a:t> 001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Times New Roman"/>
                        </a:rPr>
                        <a:t> 010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Times New Roman"/>
                        </a:rPr>
                        <a:t> 000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Times New Roman"/>
                        </a:rPr>
                        <a:t>  110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Times New Roman"/>
                        </a:rPr>
                        <a:t>  100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Times New Roman"/>
                        </a:rPr>
                        <a:t>  001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D2B4AC1A-D4BE-4C94-9974-112F74D9B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454891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 GENERATION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8A099DFA-A9C2-4774-9D43-9D03ADC55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Generate  4  shares(S1, S2, S3, S4)  with row and column values as follows:-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                                Row                            Column                                                 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1st Share:-        1</a:t>
            </a:r>
            <a:r>
              <a:rPr lang="en-US" b="1" baseline="30000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st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  Sub pixel             3</a:t>
            </a:r>
            <a:r>
              <a:rPr lang="en-US" b="1" baseline="30000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rd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 Sub pixel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2</a:t>
            </a:r>
            <a:r>
              <a:rPr lang="en-US" b="1" baseline="30000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nd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 Share:-        2</a:t>
            </a:r>
            <a:r>
              <a:rPr lang="en-US" b="1" baseline="30000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nd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 Sub pixel             4</a:t>
            </a:r>
            <a:r>
              <a:rPr lang="en-US" b="1" baseline="30000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th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 Sub pixel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3</a:t>
            </a:r>
            <a:r>
              <a:rPr lang="en-US" b="1" baseline="30000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rd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 Share:-        5</a:t>
            </a:r>
            <a:r>
              <a:rPr lang="en-US" b="1" baseline="30000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th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  Sub pixel             7</a:t>
            </a:r>
            <a:r>
              <a:rPr lang="en-US" b="1" baseline="30000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th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 Sub pixel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4</a:t>
            </a:r>
            <a:r>
              <a:rPr lang="en-US" b="1" baseline="30000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th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 Share:-        6</a:t>
            </a:r>
            <a:r>
              <a:rPr lang="en-US" b="1" baseline="30000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th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  Sub pixel              8</a:t>
            </a:r>
            <a:r>
              <a:rPr lang="en-US" b="1" baseline="30000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th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 Sub pixel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Calibri (Body)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B9A03768-BB07-446A-A749-B32EF036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272761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 CONSTRUCTION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7D68FB40-7CED-4B8A-AF9F-933269CFB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Calibri (Body)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1</a:t>
            </a:r>
            <a:r>
              <a:rPr lang="en-US" b="1" baseline="30000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ST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  Sub pixel = 101(row)   </a:t>
            </a:r>
          </a:p>
          <a:p>
            <a:pPr eaLnBrk="1" hangingPunct="1">
              <a:defRPr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Calibri (Body)"/>
              <a:cs typeface="Times New Roman" pitchFamily="18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Calibri (Body)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3</a:t>
            </a:r>
            <a:r>
              <a:rPr lang="en-US" b="1" baseline="30000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rd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   Sub pixel = 001(column)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EC859-91BA-3383-7835-467A4218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94" y="365125"/>
            <a:ext cx="10675706" cy="1325563"/>
          </a:xfrm>
        </p:spPr>
        <p:txBody>
          <a:bodyPr/>
          <a:lstStyle/>
          <a:p>
            <a:r>
              <a:rPr lang="en-US" altLang="en-US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PREFACE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FB34-C98B-0B07-D200-5D0A408DA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 (Body)"/>
              </a:rPr>
              <a:t>Why Encryption?</a:t>
            </a:r>
          </a:p>
          <a:p>
            <a:pPr>
              <a:buFont typeface="Wingdings 2" panose="05020102010507070707" pitchFamily="18" charset="2"/>
              <a:buNone/>
              <a:defRPr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lvl="3">
              <a:buFont typeface="Arial" pitchFamily="34" charset="0"/>
              <a:buChar char="•"/>
              <a:defRPr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Cause</a:t>
            </a:r>
          </a:p>
          <a:p>
            <a:pPr lvl="3">
              <a:buFont typeface="Wingdings 2" panose="05020102010507070707" pitchFamily="18" charset="2"/>
              <a:buNone/>
              <a:defRPr/>
            </a:pP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3">
              <a:buFont typeface="Arial" pitchFamily="34" charset="0"/>
              <a:buChar char="•"/>
              <a:defRPr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Utility</a:t>
            </a:r>
          </a:p>
          <a:p>
            <a:pPr lvl="3">
              <a:buFont typeface="Wingdings 2" panose="05020102010507070707" pitchFamily="18" charset="2"/>
              <a:buNone/>
              <a:defRPr/>
            </a:pP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3">
              <a:buFont typeface="Arial" pitchFamily="34" charset="0"/>
              <a:buChar char="•"/>
              <a:defRPr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Effects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540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5D27FBD5-8ABD-4681-809B-8673F1AAF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618" y="369886"/>
            <a:ext cx="82296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 CONSTRUCTION(Contd.)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11440A-B01B-4042-8256-927F0C478B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28800" y="3429000"/>
          <a:ext cx="5181600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44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171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54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121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200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83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243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192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174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216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167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151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49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243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186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22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237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167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162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186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20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135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181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222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58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239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185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176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75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72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22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190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71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103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168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141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159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116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63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239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47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224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41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183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76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22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148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111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139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197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243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66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155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55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221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3094" name="TextBox 4">
            <a:extLst>
              <a:ext uri="{FF2B5EF4-FFF2-40B4-BE49-F238E27FC236}">
                <a16:creationId xmlns:a16="http://schemas.microsoft.com/office/drawing/2014/main" id="{A3B819E6-1718-48A4-B88D-F2B8A79B3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971801"/>
            <a:ext cx="5257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 000     001    010      011      100     101     110    111 </a:t>
            </a:r>
          </a:p>
        </p:txBody>
      </p:sp>
      <p:sp>
        <p:nvSpPr>
          <p:cNvPr id="43095" name="TextBox 5">
            <a:extLst>
              <a:ext uri="{FF2B5EF4-FFF2-40B4-BE49-F238E27FC236}">
                <a16:creationId xmlns:a16="http://schemas.microsoft.com/office/drawing/2014/main" id="{4B16AD4D-CBDE-47D7-9CFE-843CC7590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1" y="3429001"/>
            <a:ext cx="627063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000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001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010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011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100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101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110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111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A1EEB93-3BEE-489E-AE3C-E029EFDE3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798551"/>
              </p:ext>
            </p:extLst>
          </p:nvPr>
        </p:nvGraphicFramePr>
        <p:xfrm>
          <a:off x="5253832" y="1989931"/>
          <a:ext cx="54864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   101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Times New Roman"/>
                        </a:rPr>
                        <a:t> 000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Times New Roman"/>
                        </a:rPr>
                        <a:t> 001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Times New Roman"/>
                        </a:rPr>
                        <a:t> 010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Times New Roman"/>
                        </a:rPr>
                        <a:t> 000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Times New Roman"/>
                        </a:rPr>
                        <a:t>  110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Times New Roman"/>
                        </a:rPr>
                        <a:t>  100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Times New Roman"/>
                        </a:rPr>
                        <a:t>  001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1EED45-43B3-4562-9F58-2F2E23760CC6}"/>
              </a:ext>
            </a:extLst>
          </p:cNvPr>
          <p:cNvCxnSpPr/>
          <p:nvPr/>
        </p:nvCxnSpPr>
        <p:spPr>
          <a:xfrm rot="5400000" flipH="1" flipV="1">
            <a:off x="6743701" y="1866901"/>
            <a:ext cx="2286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25179B-2ECD-4C20-BB4D-7DB69BC019D8}"/>
              </a:ext>
            </a:extLst>
          </p:cNvPr>
          <p:cNvCxnSpPr/>
          <p:nvPr/>
        </p:nvCxnSpPr>
        <p:spPr>
          <a:xfrm rot="10800000">
            <a:off x="2819400" y="1752600"/>
            <a:ext cx="403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E079ED-5673-4E58-9CF0-E978FCAAB9F9}"/>
              </a:ext>
            </a:extLst>
          </p:cNvPr>
          <p:cNvCxnSpPr/>
          <p:nvPr/>
        </p:nvCxnSpPr>
        <p:spPr>
          <a:xfrm rot="5400000">
            <a:off x="2209801" y="2362201"/>
            <a:ext cx="12192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5C69809-D30B-4BFB-B9C3-B15409480D34}"/>
              </a:ext>
            </a:extLst>
          </p:cNvPr>
          <p:cNvCxnSpPr/>
          <p:nvPr/>
        </p:nvCxnSpPr>
        <p:spPr>
          <a:xfrm rot="5400000">
            <a:off x="5334001" y="2590801"/>
            <a:ext cx="4572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59C8F9A-513D-417D-8A47-712145D27A06}"/>
              </a:ext>
            </a:extLst>
          </p:cNvPr>
          <p:cNvCxnSpPr/>
          <p:nvPr/>
        </p:nvCxnSpPr>
        <p:spPr>
          <a:xfrm>
            <a:off x="5562600" y="2819400"/>
            <a:ext cx="2971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FD228D-7D56-425F-8D92-A7A91BC85DA9}"/>
              </a:ext>
            </a:extLst>
          </p:cNvPr>
          <p:cNvCxnSpPr/>
          <p:nvPr/>
        </p:nvCxnSpPr>
        <p:spPr>
          <a:xfrm rot="5400000">
            <a:off x="7086601" y="4267201"/>
            <a:ext cx="28956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374898-B47C-4FBC-99BD-98C621A5E9F7}"/>
              </a:ext>
            </a:extLst>
          </p:cNvPr>
          <p:cNvCxnSpPr/>
          <p:nvPr/>
        </p:nvCxnSpPr>
        <p:spPr>
          <a:xfrm rot="10800000">
            <a:off x="7543800" y="5715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23" name="TextBox 13">
            <a:extLst>
              <a:ext uri="{FF2B5EF4-FFF2-40B4-BE49-F238E27FC236}">
                <a16:creationId xmlns:a16="http://schemas.microsoft.com/office/drawing/2014/main" id="{87AAAAAA-AFE8-4D15-A8E6-DBF1DFBCC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6064" y="2362200"/>
            <a:ext cx="5341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2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3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4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5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6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7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8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19DB7274-C22E-4EF4-A5D0-2537F231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14" y="208756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 GENERATION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41EF59A1-83BF-4616-B3D6-0C47A4C96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Calibri (Body)"/>
              </a:rPr>
              <a:t>Size of share (n x (n/3)) != Size of image (n x n)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Calibri (Body)"/>
              </a:rPr>
              <a:t>            </a:t>
            </a: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anose="02020603050405020304" pitchFamily="18" charset="0"/>
              </a:rPr>
              <a:t>                              S1    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C383C8-6D77-4CA9-A1CE-A8AC07DB29D6}"/>
              </a:ext>
            </a:extLst>
          </p:cNvPr>
          <p:cNvGraphicFramePr>
            <a:graphicFrameLocks noGrp="1"/>
          </p:cNvGraphicFramePr>
          <p:nvPr/>
        </p:nvGraphicFramePr>
        <p:xfrm>
          <a:off x="3124200" y="4114800"/>
          <a:ext cx="3048000" cy="228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18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168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7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7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895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7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89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059" name="TextBox 6">
            <a:extLst>
              <a:ext uri="{FF2B5EF4-FFF2-40B4-BE49-F238E27FC236}">
                <a16:creationId xmlns:a16="http://schemas.microsoft.com/office/drawing/2014/main" id="{00BEC168-90C1-4349-9679-75B1D0FFD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5746" y="4092761"/>
            <a:ext cx="3381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4060" name="TextBox 5">
            <a:extLst>
              <a:ext uri="{FF2B5EF4-FFF2-40B4-BE49-F238E27FC236}">
                <a16:creationId xmlns:a16="http://schemas.microsoft.com/office/drawing/2014/main" id="{453D85B5-B815-408A-8F79-74FAA3E7E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1" y="3733801"/>
            <a:ext cx="1954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1                   2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9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284C-0849-4000-868F-00DC68563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55" y="390524"/>
            <a:ext cx="8305800" cy="1143000"/>
          </a:xfrm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OBTAINED SHARES</a:t>
            </a:r>
          </a:p>
        </p:txBody>
      </p:sp>
      <p:pic>
        <p:nvPicPr>
          <p:cNvPr id="45059" name="Picture 2" descr="sh1">
            <a:extLst>
              <a:ext uri="{FF2B5EF4-FFF2-40B4-BE49-F238E27FC236}">
                <a16:creationId xmlns:a16="http://schemas.microsoft.com/office/drawing/2014/main" id="{8D07B6E6-8A05-4532-8B5D-9AA4C6E99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1" y="4495801"/>
            <a:ext cx="80962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Picture 3" descr="sh2">
            <a:extLst>
              <a:ext uri="{FF2B5EF4-FFF2-40B4-BE49-F238E27FC236}">
                <a16:creationId xmlns:a16="http://schemas.microsoft.com/office/drawing/2014/main" id="{FD5C94FC-A40C-4C1B-B81D-D9FD261C8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1" y="4495801"/>
            <a:ext cx="80962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4" descr="sh3">
            <a:extLst>
              <a:ext uri="{FF2B5EF4-FFF2-40B4-BE49-F238E27FC236}">
                <a16:creationId xmlns:a16="http://schemas.microsoft.com/office/drawing/2014/main" id="{DC894A51-C951-4673-AB20-8CC779F36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4495801"/>
            <a:ext cx="80962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5" descr="sh4">
            <a:extLst>
              <a:ext uri="{FF2B5EF4-FFF2-40B4-BE49-F238E27FC236}">
                <a16:creationId xmlns:a16="http://schemas.microsoft.com/office/drawing/2014/main" id="{004FD348-7882-4795-8DFA-6426BB5B9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4495801"/>
            <a:ext cx="80962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6" descr="final">
            <a:extLst>
              <a:ext uri="{FF2B5EF4-FFF2-40B4-BE49-F238E27FC236}">
                <a16:creationId xmlns:a16="http://schemas.microsoft.com/office/drawing/2014/main" id="{F2A802F9-3249-4A5B-A752-579AA9DB8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76400"/>
            <a:ext cx="1676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A1A6FD-1D14-40D2-B56F-46811126E4AD}"/>
              </a:ext>
            </a:extLst>
          </p:cNvPr>
          <p:cNvCxnSpPr>
            <a:stCxn id="53254" idx="2"/>
            <a:endCxn id="53253" idx="0"/>
          </p:cNvCxnSpPr>
          <p:nvPr/>
        </p:nvCxnSpPr>
        <p:spPr>
          <a:xfrm rot="5400000">
            <a:off x="3745707" y="2221707"/>
            <a:ext cx="1143000" cy="3405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C76D48-CE0E-441C-A99B-3E9F75C16000}"/>
              </a:ext>
            </a:extLst>
          </p:cNvPr>
          <p:cNvCxnSpPr>
            <a:stCxn id="53254" idx="2"/>
            <a:endCxn id="53251" idx="0"/>
          </p:cNvCxnSpPr>
          <p:nvPr/>
        </p:nvCxnSpPr>
        <p:spPr>
          <a:xfrm rot="5400000">
            <a:off x="4850607" y="3326607"/>
            <a:ext cx="1143000" cy="1195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7AC26D-D5D5-4F64-9083-769C370297F6}"/>
              </a:ext>
            </a:extLst>
          </p:cNvPr>
          <p:cNvCxnSpPr>
            <a:stCxn id="53254" idx="2"/>
            <a:endCxn id="53252" idx="0"/>
          </p:cNvCxnSpPr>
          <p:nvPr/>
        </p:nvCxnSpPr>
        <p:spPr>
          <a:xfrm rot="16200000" flipH="1">
            <a:off x="5993607" y="3378994"/>
            <a:ext cx="1143000" cy="1090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9ECAA8-46F8-489E-8B45-14A1998A1A0B}"/>
              </a:ext>
            </a:extLst>
          </p:cNvPr>
          <p:cNvCxnSpPr>
            <a:stCxn id="53254" idx="2"/>
            <a:endCxn id="53250" idx="0"/>
          </p:cNvCxnSpPr>
          <p:nvPr/>
        </p:nvCxnSpPr>
        <p:spPr>
          <a:xfrm rot="16200000" flipH="1">
            <a:off x="7174707" y="2197894"/>
            <a:ext cx="1143000" cy="3452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8" name="TextBox 21">
            <a:extLst>
              <a:ext uri="{FF2B5EF4-FFF2-40B4-BE49-F238E27FC236}">
                <a16:creationId xmlns:a16="http://schemas.microsoft.com/office/drawing/2014/main" id="{086FC83D-BD2D-40FB-828B-1269F862A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3389" y="6477000"/>
            <a:ext cx="78526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chemeClr val="accent1">
                    <a:lumMod val="50000"/>
                  </a:schemeClr>
                </a:solidFill>
                <a:latin typeface="Calibri (Body)"/>
              </a:rPr>
              <a:t>S1                        S2                        S3                          S4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 t="-48000" b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89F2AEB4-3E72-46BF-817C-474709DD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146" y="309562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RECONSTRUCTION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880F658A-9A30-482D-B6BC-F3EE3DC33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Calibri (Body)"/>
              </a:rPr>
              <a:t>Size of share (n x (n/3)) != Size of image (n x n)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Calibri (Body)"/>
              </a:rPr>
              <a:t>            </a:t>
            </a: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anose="02020603050405020304" pitchFamily="18" charset="0"/>
              </a:rPr>
              <a:t>                              S1    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14B76A-E101-4538-ADE4-14AA743B154B}"/>
              </a:ext>
            </a:extLst>
          </p:cNvPr>
          <p:cNvGraphicFramePr>
            <a:graphicFrameLocks noGrp="1"/>
          </p:cNvGraphicFramePr>
          <p:nvPr/>
        </p:nvGraphicFramePr>
        <p:xfrm>
          <a:off x="3124200" y="4114800"/>
          <a:ext cx="3048000" cy="228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18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168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7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7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895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7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89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6107" name="TextBox 6">
            <a:extLst>
              <a:ext uri="{FF2B5EF4-FFF2-40B4-BE49-F238E27FC236}">
                <a16:creationId xmlns:a16="http://schemas.microsoft.com/office/drawing/2014/main" id="{7EEE37C0-69A5-43E6-83A6-CFE897070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1"/>
            <a:ext cx="3381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6108" name="TextBox 5">
            <a:extLst>
              <a:ext uri="{FF2B5EF4-FFF2-40B4-BE49-F238E27FC236}">
                <a16:creationId xmlns:a16="http://schemas.microsoft.com/office/drawing/2014/main" id="{327FBE52-2C82-41E5-9B27-A4F1EA1FD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1" y="3733801"/>
            <a:ext cx="1954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1                   2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277E7CAE-1EE1-4595-A74F-0CB987361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255" y="273051"/>
            <a:ext cx="82296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RECONSTRUCTION(Contd.)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F80C4A-3FDA-4B98-8CE3-3995A204C3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28800" y="3429000"/>
          <a:ext cx="5181600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44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171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54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121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200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83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243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192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174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216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167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151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49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243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186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22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237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167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162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186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20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135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181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222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58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239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185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176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75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72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22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190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71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103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168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141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159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116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63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239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47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224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41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183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76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22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148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111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139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197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243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66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155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55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221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7190" name="TextBox 4">
            <a:extLst>
              <a:ext uri="{FF2B5EF4-FFF2-40B4-BE49-F238E27FC236}">
                <a16:creationId xmlns:a16="http://schemas.microsoft.com/office/drawing/2014/main" id="{9F52F57B-22CA-4F2A-AD71-445559FF9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971801"/>
            <a:ext cx="5257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 000     001    010      011      100     101     110    111 </a:t>
            </a:r>
          </a:p>
        </p:txBody>
      </p:sp>
      <p:sp>
        <p:nvSpPr>
          <p:cNvPr id="47191" name="TextBox 5">
            <a:extLst>
              <a:ext uri="{FF2B5EF4-FFF2-40B4-BE49-F238E27FC236}">
                <a16:creationId xmlns:a16="http://schemas.microsoft.com/office/drawing/2014/main" id="{82ED1F98-AB96-4BCE-A46F-1AC54E4F2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1" y="3429001"/>
            <a:ext cx="627063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000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001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010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011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100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101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110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111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8773AFD-2055-44A2-B439-DFA1A6CA4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157643"/>
              </p:ext>
            </p:extLst>
          </p:nvPr>
        </p:nvGraphicFramePr>
        <p:xfrm>
          <a:off x="5181600" y="1982789"/>
          <a:ext cx="54864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   101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Times New Roman"/>
                        </a:rPr>
                        <a:t> 001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Times New Roman"/>
                        </a:rPr>
                        <a:t>  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Times New Roman"/>
                        </a:rPr>
                        <a:t>  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Times New Roman"/>
                        </a:rPr>
                        <a:t>  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138472-752D-42E6-9A07-865F893A0F85}"/>
              </a:ext>
            </a:extLst>
          </p:cNvPr>
          <p:cNvCxnSpPr/>
          <p:nvPr/>
        </p:nvCxnSpPr>
        <p:spPr>
          <a:xfrm rot="10800000">
            <a:off x="2743200" y="1752600"/>
            <a:ext cx="411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22FA96A-89A4-4286-B436-4618B9D68E52}"/>
              </a:ext>
            </a:extLst>
          </p:cNvPr>
          <p:cNvCxnSpPr/>
          <p:nvPr/>
        </p:nvCxnSpPr>
        <p:spPr>
          <a:xfrm>
            <a:off x="5562600" y="2819400"/>
            <a:ext cx="2971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7111D9-F68D-41C5-8195-B86C11CBA81B}"/>
              </a:ext>
            </a:extLst>
          </p:cNvPr>
          <p:cNvCxnSpPr/>
          <p:nvPr/>
        </p:nvCxnSpPr>
        <p:spPr>
          <a:xfrm rot="5400000">
            <a:off x="7086601" y="4267201"/>
            <a:ext cx="28956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15" name="TextBox 13">
            <a:extLst>
              <a:ext uri="{FF2B5EF4-FFF2-40B4-BE49-F238E27FC236}">
                <a16:creationId xmlns:a16="http://schemas.microsoft.com/office/drawing/2014/main" id="{51880F12-4EA7-4C31-88FE-57E47E825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438400"/>
            <a:ext cx="541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2</a:t>
            </a:r>
            <a:r>
              <a:rPr lang="en-US" alt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3</a:t>
            </a:r>
            <a:r>
              <a:rPr lang="en-US" alt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4</a:t>
            </a:r>
            <a:r>
              <a:rPr lang="en-US" alt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5</a:t>
            </a:r>
            <a:r>
              <a:rPr lang="en-US" alt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6</a:t>
            </a:r>
            <a:r>
              <a:rPr lang="en-US" alt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7</a:t>
            </a:r>
            <a:r>
              <a:rPr lang="en-US" alt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8</a:t>
            </a:r>
            <a:r>
              <a:rPr lang="en-US" alt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lang="en-US" alt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C55724-F7BF-42BC-9BA8-390190A1C440}"/>
              </a:ext>
            </a:extLst>
          </p:cNvPr>
          <p:cNvCxnSpPr/>
          <p:nvPr/>
        </p:nvCxnSpPr>
        <p:spPr>
          <a:xfrm rot="5400000" flipH="1" flipV="1">
            <a:off x="2133601" y="2362201"/>
            <a:ext cx="12192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376502-C2E0-46FD-B5C7-EB389560EEFE}"/>
              </a:ext>
            </a:extLst>
          </p:cNvPr>
          <p:cNvCxnSpPr/>
          <p:nvPr/>
        </p:nvCxnSpPr>
        <p:spPr>
          <a:xfrm rot="5400000">
            <a:off x="6743701" y="1866901"/>
            <a:ext cx="2286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30E242-7934-4795-BC8E-86378AE69AE2}"/>
              </a:ext>
            </a:extLst>
          </p:cNvPr>
          <p:cNvCxnSpPr/>
          <p:nvPr/>
        </p:nvCxnSpPr>
        <p:spPr>
          <a:xfrm>
            <a:off x="7543800" y="5715000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83B322F-EAA6-455D-BD8A-4A7E5FF1A00B}"/>
              </a:ext>
            </a:extLst>
          </p:cNvPr>
          <p:cNvCxnSpPr/>
          <p:nvPr/>
        </p:nvCxnSpPr>
        <p:spPr>
          <a:xfrm rot="5400000" flipH="1" flipV="1">
            <a:off x="5332413" y="2590801"/>
            <a:ext cx="45878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37624-043C-4849-94F9-DC85103E1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04800"/>
            <a:ext cx="8305800" cy="1143000"/>
          </a:xfrm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OBTAINED SHARES</a:t>
            </a:r>
          </a:p>
        </p:txBody>
      </p:sp>
      <p:pic>
        <p:nvPicPr>
          <p:cNvPr id="48131" name="Picture 2" descr="sh1">
            <a:extLst>
              <a:ext uri="{FF2B5EF4-FFF2-40B4-BE49-F238E27FC236}">
                <a16:creationId xmlns:a16="http://schemas.microsoft.com/office/drawing/2014/main" id="{9DB7256D-5C51-48F5-90DE-9795026A6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1" y="1600201"/>
            <a:ext cx="80962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3" descr="sh2">
            <a:extLst>
              <a:ext uri="{FF2B5EF4-FFF2-40B4-BE49-F238E27FC236}">
                <a16:creationId xmlns:a16="http://schemas.microsoft.com/office/drawing/2014/main" id="{2965A04B-15A1-4442-BD47-A9C7ECE4A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1" y="1600201"/>
            <a:ext cx="80962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4" descr="sh3">
            <a:extLst>
              <a:ext uri="{FF2B5EF4-FFF2-40B4-BE49-F238E27FC236}">
                <a16:creationId xmlns:a16="http://schemas.microsoft.com/office/drawing/2014/main" id="{D71627E1-8947-4600-8E95-9071A7EB6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600201"/>
            <a:ext cx="80962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Picture 5" descr="sh4">
            <a:extLst>
              <a:ext uri="{FF2B5EF4-FFF2-40B4-BE49-F238E27FC236}">
                <a16:creationId xmlns:a16="http://schemas.microsoft.com/office/drawing/2014/main" id="{136C7233-FF95-4730-810A-36F72B4C2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1600201"/>
            <a:ext cx="80962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2" descr="re">
            <a:extLst>
              <a:ext uri="{FF2B5EF4-FFF2-40B4-BE49-F238E27FC236}">
                <a16:creationId xmlns:a16="http://schemas.microsoft.com/office/drawing/2014/main" id="{20258FBF-3D24-4E4E-B4AA-A71135B82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800600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02C032-0E06-4F39-8079-3DA7F6482A64}"/>
              </a:ext>
            </a:extLst>
          </p:cNvPr>
          <p:cNvCxnSpPr/>
          <p:nvPr/>
        </p:nvCxnSpPr>
        <p:spPr>
          <a:xfrm rot="16200000" flipH="1">
            <a:off x="3721895" y="2464595"/>
            <a:ext cx="1228725" cy="3443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93C4CF-AA73-404E-87BD-DF011670700D}"/>
              </a:ext>
            </a:extLst>
          </p:cNvPr>
          <p:cNvCxnSpPr/>
          <p:nvPr/>
        </p:nvCxnSpPr>
        <p:spPr>
          <a:xfrm rot="16200000" flipH="1">
            <a:off x="4826795" y="3569495"/>
            <a:ext cx="1228725" cy="1233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1332BF-B69C-4CEA-9C5F-76CB23BC5049}"/>
              </a:ext>
            </a:extLst>
          </p:cNvPr>
          <p:cNvCxnSpPr/>
          <p:nvPr/>
        </p:nvCxnSpPr>
        <p:spPr>
          <a:xfrm rot="5400000">
            <a:off x="5969795" y="3659982"/>
            <a:ext cx="1228725" cy="1052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5F058F-0C2A-42D7-8793-0476D201220C}"/>
              </a:ext>
            </a:extLst>
          </p:cNvPr>
          <p:cNvCxnSpPr/>
          <p:nvPr/>
        </p:nvCxnSpPr>
        <p:spPr>
          <a:xfrm rot="5400000">
            <a:off x="7150895" y="2478882"/>
            <a:ext cx="1228725" cy="3414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40" name="TextBox 23">
            <a:extLst>
              <a:ext uri="{FF2B5EF4-FFF2-40B4-BE49-F238E27FC236}">
                <a16:creationId xmlns:a16="http://schemas.microsoft.com/office/drawing/2014/main" id="{64F694CE-A489-424B-8D7D-76CB2A6FE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5883" y="6425923"/>
            <a:ext cx="4381499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chemeClr val="accent1">
                    <a:lumMod val="75000"/>
                  </a:schemeClr>
                </a:solidFill>
                <a:latin typeface="Calibri (Body)"/>
                <a:cs typeface="Times New Roman" panose="02020603050405020304" pitchFamily="18" charset="0"/>
              </a:rPr>
              <a:t>RECONSTRUCTED IMAGE</a:t>
            </a:r>
          </a:p>
          <a:p>
            <a:pPr eaLnBrk="1" hangingPunct="1"/>
            <a:endParaRPr lang="en-US" altLang="en-US" b="1" dirty="0"/>
          </a:p>
        </p:txBody>
      </p:sp>
      <p:sp>
        <p:nvSpPr>
          <p:cNvPr id="48141" name="TextBox 28">
            <a:extLst>
              <a:ext uri="{FF2B5EF4-FFF2-40B4-BE49-F238E27FC236}">
                <a16:creationId xmlns:a16="http://schemas.microsoft.com/office/drawing/2014/main" id="{D876FBE9-84BF-4B11-8B91-1E113788B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581400"/>
            <a:ext cx="5334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/>
              <a:t> </a:t>
            </a:r>
            <a:r>
              <a:rPr lang="en-US" altLang="en-US" sz="2800" b="1" dirty="0">
                <a:solidFill>
                  <a:schemeClr val="accent1">
                    <a:lumMod val="75000"/>
                  </a:schemeClr>
                </a:solidFill>
                <a:latin typeface="Calibri (Body)"/>
                <a:cs typeface="Times New Roman" panose="02020603050405020304" pitchFamily="18" charset="0"/>
              </a:rPr>
              <a:t>S1</a:t>
            </a:r>
          </a:p>
        </p:txBody>
      </p:sp>
      <p:sp>
        <p:nvSpPr>
          <p:cNvPr id="48142" name="TextBox 29">
            <a:extLst>
              <a:ext uri="{FF2B5EF4-FFF2-40B4-BE49-F238E27FC236}">
                <a16:creationId xmlns:a16="http://schemas.microsoft.com/office/drawing/2014/main" id="{5438FD0F-0FA2-4F47-9E54-94063A4E3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3653820"/>
            <a:ext cx="533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chemeClr val="accent1">
                    <a:lumMod val="75000"/>
                  </a:schemeClr>
                </a:solidFill>
                <a:latin typeface="Calibri (Body)"/>
                <a:cs typeface="Times New Roman" panose="02020603050405020304" pitchFamily="18" charset="0"/>
              </a:rPr>
              <a:t>S2</a:t>
            </a:r>
          </a:p>
        </p:txBody>
      </p:sp>
      <p:sp>
        <p:nvSpPr>
          <p:cNvPr id="48143" name="TextBox 30">
            <a:extLst>
              <a:ext uri="{FF2B5EF4-FFF2-40B4-BE49-F238E27FC236}">
                <a16:creationId xmlns:a16="http://schemas.microsoft.com/office/drawing/2014/main" id="{B92F5A64-CBC2-4022-B9E1-4E1F8FA27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9420" y="3500141"/>
            <a:ext cx="5334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chemeClr val="accent1">
                    <a:lumMod val="75000"/>
                  </a:schemeClr>
                </a:solidFill>
                <a:latin typeface="Calibri (Body)"/>
                <a:cs typeface="Times New Roman" panose="02020603050405020304" pitchFamily="18" charset="0"/>
              </a:rPr>
              <a:t> S3</a:t>
            </a:r>
          </a:p>
        </p:txBody>
      </p:sp>
      <p:sp>
        <p:nvSpPr>
          <p:cNvPr id="48144" name="TextBox 31">
            <a:extLst>
              <a:ext uri="{FF2B5EF4-FFF2-40B4-BE49-F238E27FC236}">
                <a16:creationId xmlns:a16="http://schemas.microsoft.com/office/drawing/2014/main" id="{104C071D-1F95-4351-B0B7-B96C00003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4012" y="3679031"/>
            <a:ext cx="6334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chemeClr val="accent1">
                    <a:lumMod val="75000"/>
                  </a:schemeClr>
                </a:solidFill>
                <a:latin typeface="Calibri (Body)"/>
                <a:cs typeface="Times New Roman" panose="02020603050405020304" pitchFamily="18" charset="0"/>
              </a:rPr>
              <a:t>S4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3BC3BE8E-E05C-4568-BAEB-B19E4BFA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055" y="99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PSNR VALUES OBTAINED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18AF61-A1A9-4769-9F91-3E6921113DA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95600" y="2438400"/>
          <a:ext cx="5486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u="sng" dirty="0">
                          <a:latin typeface="Times New Roman"/>
                          <a:ea typeface="Calibri"/>
                          <a:cs typeface="Times New Roman"/>
                        </a:rPr>
                        <a:t>Image Name: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latin typeface="Times New Roman"/>
                          <a:ea typeface="Calibri"/>
                          <a:cs typeface="Times New Roman"/>
                        </a:rPr>
                        <a:t>             </a:t>
                      </a:r>
                      <a:r>
                        <a:rPr lang="en-US" sz="1600" b="1" baseline="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1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1" u="sng" dirty="0">
                          <a:latin typeface="Times New Roman"/>
                          <a:ea typeface="Calibri"/>
                          <a:cs typeface="Times New Roman"/>
                        </a:rPr>
                        <a:t>PSNR Values: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latin typeface="Times New Roman"/>
                          <a:ea typeface="Calibri"/>
                          <a:cs typeface="Times New Roman"/>
                        </a:rPr>
                        <a:t>Lena.jpg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>
                          <a:latin typeface="Times New Roman"/>
                          <a:ea typeface="Calibri"/>
                          <a:cs typeface="Times New Roman"/>
                        </a:rPr>
                        <a:t>31.55dB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latin typeface="Times New Roman"/>
                          <a:ea typeface="Calibri"/>
                          <a:cs typeface="Times New Roman"/>
                        </a:rPr>
                        <a:t>Lady.jpg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>
                          <a:latin typeface="Times New Roman"/>
                          <a:ea typeface="Calibri"/>
                          <a:cs typeface="Times New Roman"/>
                        </a:rPr>
                        <a:t>30.85dB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latin typeface="Times New Roman"/>
                          <a:ea typeface="Calibri"/>
                          <a:cs typeface="Times New Roman"/>
                        </a:rPr>
                        <a:t>Child.jpg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>
                          <a:latin typeface="Times New Roman"/>
                          <a:ea typeface="Calibri"/>
                          <a:cs typeface="Times New Roman"/>
                        </a:rPr>
                        <a:t>31.17dB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latin typeface="Times New Roman"/>
                          <a:ea typeface="Calibri"/>
                          <a:cs typeface="Times New Roman"/>
                        </a:rPr>
                        <a:t>Fly.jpg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>
                          <a:latin typeface="Times New Roman"/>
                          <a:ea typeface="Calibri"/>
                          <a:cs typeface="Times New Roman"/>
                        </a:rPr>
                        <a:t>31.25dB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latin typeface="Times New Roman"/>
                          <a:ea typeface="Calibri"/>
                          <a:cs typeface="Times New Roman"/>
                        </a:rPr>
                        <a:t>Cameraman.jpg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latin typeface="Times New Roman"/>
                          <a:ea typeface="Calibri"/>
                          <a:cs typeface="Times New Roman"/>
                        </a:rPr>
                        <a:t>31.43dB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>
                          <a:latin typeface="Times New Roman"/>
                          <a:ea typeface="Calibri"/>
                          <a:cs typeface="Times New Roman"/>
                        </a:rPr>
                        <a:t>Duck.jpg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latin typeface="Times New Roman"/>
                          <a:ea typeface="Calibri"/>
                          <a:cs typeface="Times New Roman"/>
                        </a:rPr>
                        <a:t>30.57dB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>
                          <a:latin typeface="Times New Roman"/>
                          <a:ea typeface="Calibri"/>
                          <a:cs typeface="Times New Roman"/>
                        </a:rPr>
                        <a:t>Airplane.jpg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latin typeface="Times New Roman"/>
                          <a:ea typeface="Calibri"/>
                          <a:cs typeface="Times New Roman"/>
                        </a:rPr>
                        <a:t>30.42dB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E2F4E971-73AE-4E52-B647-4450B70E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82" y="161926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C1BC7E77-936D-424A-B339-FEABD8A16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127" y="1925783"/>
            <a:ext cx="8229600" cy="4389437"/>
          </a:xfrm>
        </p:spPr>
        <p:txBody>
          <a:bodyPr/>
          <a:lstStyle/>
          <a:p>
            <a:pPr eaLnBrk="1" hangingPunct="1"/>
            <a:endParaRPr lang="en-US" alt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/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</a:rPr>
              <a:t>Highly secure.</a:t>
            </a:r>
          </a:p>
          <a:p>
            <a:pPr eaLnBrk="1" hangingPunct="1"/>
            <a:endParaRPr lang="en-US" alt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/>
            <a:endParaRPr lang="en-US" alt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/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</a:rPr>
              <a:t>Size of generated shares(n x (n/3)).</a:t>
            </a:r>
          </a:p>
          <a:p>
            <a:pPr marL="0" indent="0" eaLnBrk="1" hangingPunct="1">
              <a:buNone/>
            </a:pPr>
            <a:endParaRPr lang="en-US" alt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/>
            <a:endParaRPr lang="en-US" alt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/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</a:rPr>
              <a:t>Regeneration possible if all shares involved.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72EB7EBD-0608-4D6F-9816-DCDB2360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82" y="25428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17D94276-F7C5-4EFC-9208-67A3464E3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46" y="1579851"/>
            <a:ext cx="10515600" cy="4351338"/>
          </a:xfrm>
        </p:spPr>
        <p:txBody>
          <a:bodyPr/>
          <a:lstStyle/>
          <a:p>
            <a:endParaRPr lang="en-US" alt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</a:rPr>
              <a:t>Slightly irregular regenerated image.</a:t>
            </a:r>
          </a:p>
          <a:p>
            <a:endParaRPr lang="en-US" alt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</a:rPr>
              <a:t>More complexity involved.</a:t>
            </a:r>
          </a:p>
          <a:p>
            <a:endParaRPr lang="en-US" alt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8C9FBF0A-7342-4285-A9EF-EEA487E21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46" y="50583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82C084FA-EAAA-4E9C-98BC-8A9C71D1C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346" y="1962728"/>
            <a:ext cx="8229600" cy="4389437"/>
          </a:xfrm>
        </p:spPr>
        <p:txBody>
          <a:bodyPr>
            <a:noAutofit/>
          </a:bodyPr>
          <a:lstStyle/>
          <a:p>
            <a:pPr marL="0" indent="0" eaLnBrk="1" hangingPunct="1">
              <a:buNone/>
              <a:defRPr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ACHIEVMENTS.</a:t>
            </a:r>
          </a:p>
          <a:p>
            <a:pPr eaLnBrk="1" hangingPunct="1">
              <a:defRPr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LIMITATIONS.</a:t>
            </a:r>
          </a:p>
          <a:p>
            <a:pPr eaLnBrk="1" hangingPunct="1">
              <a:defRPr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FUTURE SCOPE.</a:t>
            </a:r>
          </a:p>
          <a:p>
            <a:pPr eaLnBrk="1" hangingPunct="1">
              <a:defRPr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 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CB9C-1B2D-9520-B7DF-1853DB670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2" y="365125"/>
            <a:ext cx="10706528" cy="1325563"/>
          </a:xfrm>
        </p:spPr>
        <p:txBody>
          <a:bodyPr/>
          <a:lstStyle/>
          <a:p>
            <a:r>
              <a:rPr lang="en-US" altLang="en-US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ENCRYPTION TECHNIQUES: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6F329-0BEC-B3B4-41BB-093ED1855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Cryptography</a:t>
            </a:r>
            <a:b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</a:br>
            <a:endParaRPr lang="en-US" sz="2800" b="1" dirty="0">
              <a:solidFill>
                <a:schemeClr val="accent1">
                  <a:lumMod val="50000"/>
                </a:schemeClr>
              </a:solidFill>
              <a:latin typeface="Calibri (Body)"/>
              <a:cs typeface="Times New Roman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Steganography</a:t>
            </a:r>
            <a:b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</a:b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Visual Cryptography</a:t>
            </a:r>
            <a:b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</a:br>
            <a:endParaRPr lang="en-US" sz="2800" b="1" dirty="0">
              <a:solidFill>
                <a:schemeClr val="accent1">
                  <a:lumMod val="50000"/>
                </a:schemeClr>
              </a:solidFill>
              <a:latin typeface="Calibri (Body)"/>
              <a:cs typeface="Times New Roman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itchFamily="18" charset="0"/>
              </a:rPr>
              <a:t>Secret Sharing scheme</a:t>
            </a:r>
          </a:p>
        </p:txBody>
      </p:sp>
    </p:spTree>
    <p:extLst>
      <p:ext uri="{BB962C8B-B14F-4D97-AF65-F5344CB8AC3E}">
        <p14:creationId xmlns:p14="http://schemas.microsoft.com/office/powerpoint/2010/main" val="2433173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CE0A5628-DD25-4340-8D2A-B5BE06F9B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18" y="346653"/>
            <a:ext cx="10515600" cy="1325563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ACHIEVMENTS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A0581014-D62E-422A-9DB4-B6EB97F5E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</a:rPr>
              <a:t>HASSLE FREE METHODOLOGY.</a:t>
            </a:r>
          </a:p>
          <a:p>
            <a:endParaRPr lang="en-US" alt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</a:rPr>
              <a:t>SIMPLE MAINTAINANCE AND IMPLEMENTATION.</a:t>
            </a:r>
          </a:p>
          <a:p>
            <a:endParaRPr lang="en-US" alt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</a:rPr>
              <a:t>SECURITY  ENSURED.</a:t>
            </a:r>
          </a:p>
          <a:p>
            <a:endParaRPr lang="en-US" alt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</a:rPr>
              <a:t>RETRIVABLE.</a:t>
            </a:r>
          </a:p>
          <a:p>
            <a:endParaRPr lang="en-US" alt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endParaRPr lang="en-US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FA8159C1-11D4-480B-BA21-1450A160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1134"/>
            <a:ext cx="4498109" cy="1339121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9A2DBD-2E17-40AC-A521-017B7F736494}"/>
              </a:ext>
            </a:extLst>
          </p:cNvPr>
          <p:cNvSpPr txBox="1"/>
          <p:nvPr/>
        </p:nvSpPr>
        <p:spPr>
          <a:xfrm>
            <a:off x="0" y="1911927"/>
            <a:ext cx="9051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Times New Roman" panose="02020603050405020304" pitchFamily="18" charset="0"/>
              </a:rPr>
              <a:t>Limited resources may hinder scalability and future expansion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alibri (Body)"/>
              </a:rPr>
              <a:t>.</a:t>
            </a:r>
            <a:endParaRPr lang="en-IN" sz="2800" b="1" dirty="0">
              <a:solidFill>
                <a:schemeClr val="accent1">
                  <a:lumMod val="50000"/>
                </a:schemeClr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0B1C32B9-1319-424D-B476-F07919D0B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91" y="263524"/>
            <a:ext cx="10515600" cy="1325563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4E3314ED-B7CF-4527-A749-8B3876C5C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1" y="1589087"/>
            <a:ext cx="10515600" cy="4351338"/>
          </a:xfrm>
        </p:spPr>
        <p:txBody>
          <a:bodyPr/>
          <a:lstStyle/>
          <a:p>
            <a:endParaRPr lang="en-US" alt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</a:rPr>
              <a:t>APPLICATIBLE TO COLOUR IMAGES.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</a:rPr>
              <a:t>IMPROVISATION OF KEYS.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</a:rPr>
              <a:t>SECURITY  ENHANCEMENT.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</a:rPr>
              <a:t>MERGING WITH COVER MEDIA.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Subtitle 2">
            <a:extLst>
              <a:ext uri="{FF2B5EF4-FFF2-40B4-BE49-F238E27FC236}">
                <a16:creationId xmlns:a16="http://schemas.microsoft.com/office/drawing/2014/main" id="{57291A73-4D53-491D-9D3F-2B5D045A1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4098" y="3446930"/>
            <a:ext cx="7854950" cy="1476375"/>
          </a:xfrm>
        </p:spPr>
        <p:txBody>
          <a:bodyPr/>
          <a:lstStyle/>
          <a:p>
            <a:r>
              <a:rPr lang="en-US" altLang="en-US" sz="1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B4138-66C3-55EA-3868-07863109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CRYPTOGRAPHY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F7A56-F5A0-5A72-58C6-C14F76317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 2" panose="05020102010507070707" pitchFamily="18" charset="2"/>
              <a:buNone/>
            </a:pP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</a:rPr>
              <a:t>Conversion of data into a scrambled code</a:t>
            </a:r>
          </a:p>
          <a:p>
            <a:pPr algn="just" eaLnBrk="1" hangingPunct="1">
              <a:buFont typeface="Wingdings 2" panose="05020102010507070707" pitchFamily="18" charset="2"/>
              <a:buNone/>
            </a:pPr>
            <a:endParaRPr lang="en-US" altLang="en-US" b="1" dirty="0"/>
          </a:p>
          <a:p>
            <a:pPr algn="just">
              <a:buNone/>
            </a:pPr>
            <a:r>
              <a:rPr lang="en-US" altLang="en-US" b="1" dirty="0"/>
              <a:t>                                                        </a:t>
            </a:r>
          </a:p>
          <a:p>
            <a:pPr algn="just">
              <a:buNone/>
            </a:pPr>
            <a:r>
              <a:rPr lang="en-US" altLang="en-US" b="1" dirty="0"/>
              <a:t>                                                                   </a:t>
            </a: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</a:rPr>
              <a:t>Transmitted</a:t>
            </a:r>
          </a:p>
          <a:p>
            <a:pPr algn="just" eaLnBrk="1" hangingPunct="1">
              <a:buFont typeface="Wingdings 2" panose="05020102010507070707" pitchFamily="18" charset="2"/>
              <a:buNone/>
            </a:pPr>
            <a:endParaRPr lang="en-US" altLang="en-US" b="1" dirty="0"/>
          </a:p>
          <a:p>
            <a:pPr algn="just" eaLnBrk="1" hangingPunct="1">
              <a:buFont typeface="Wingdings 2" panose="05020102010507070707" pitchFamily="18" charset="2"/>
              <a:buNone/>
            </a:pPr>
            <a:endParaRPr lang="en-US" alt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 eaLnBrk="1" hangingPunct="1">
              <a:buFont typeface="Wingdings 2" panose="05020102010507070707" pitchFamily="18" charset="2"/>
              <a:buNone/>
            </a:pP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</a:rPr>
              <a:t>Public or private network.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E75646A5-7DCF-BDB4-1E50-0965ED67CBE4}"/>
              </a:ext>
            </a:extLst>
          </p:cNvPr>
          <p:cNvSpPr/>
          <p:nvPr/>
        </p:nvSpPr>
        <p:spPr>
          <a:xfrm>
            <a:off x="5342562" y="2486346"/>
            <a:ext cx="965771" cy="2250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662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9134-786F-F4E2-DA95-1D8F0698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97E16-29F7-4614-3C86-166E54FC9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29233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</a:rPr>
              <a:t>Camouflaging of messages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2457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2567-5129-9BB2-B7BE-43EFF1D9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CRYPTOGRAPHY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D91BA-46D4-EF40-18B6-9C1D5CEBD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25625"/>
            <a:ext cx="10591800" cy="4102564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</a:rPr>
              <a:t>Hiding information in images.</a:t>
            </a:r>
            <a:endParaRPr lang="en-IN" alt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altLang="en-US" dirty="0"/>
          </a:p>
          <a:p>
            <a:pPr marL="0" indent="0">
              <a:buNone/>
            </a:pPr>
            <a:endParaRPr lang="en-IN" altLang="en-US" dirty="0"/>
          </a:p>
        </p:txBody>
      </p:sp>
      <p:pic>
        <p:nvPicPr>
          <p:cNvPr id="5" name="Picture 2" descr="C:\Documents and Settings\abhishek\Desktop\vcslayer1.GIF">
            <a:extLst>
              <a:ext uri="{FF2B5EF4-FFF2-40B4-BE49-F238E27FC236}">
                <a16:creationId xmlns:a16="http://schemas.microsoft.com/office/drawing/2014/main" id="{F6E3254A-07F5-46A1-9D5C-1436AC342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99" y="3429000"/>
            <a:ext cx="18669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ross 9">
            <a:extLst>
              <a:ext uri="{FF2B5EF4-FFF2-40B4-BE49-F238E27FC236}">
                <a16:creationId xmlns:a16="http://schemas.microsoft.com/office/drawing/2014/main" id="{D21672C2-B122-B8F6-EB19-2977966BB108}"/>
              </a:ext>
            </a:extLst>
          </p:cNvPr>
          <p:cNvSpPr/>
          <p:nvPr/>
        </p:nvSpPr>
        <p:spPr>
          <a:xfrm>
            <a:off x="3478926" y="4210050"/>
            <a:ext cx="304800" cy="3048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9461" name="Picture 3" descr="C:\Documents and Settings\abhishek\Desktop\vcslayer2.GIF">
            <a:extLst>
              <a:ext uri="{FF2B5EF4-FFF2-40B4-BE49-F238E27FC236}">
                <a16:creationId xmlns:a16="http://schemas.microsoft.com/office/drawing/2014/main" id="{C870B54E-4773-73A5-35DA-D535FA721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653" y="3429000"/>
            <a:ext cx="18669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Notched Right Arrow 10">
            <a:extLst>
              <a:ext uri="{FF2B5EF4-FFF2-40B4-BE49-F238E27FC236}">
                <a16:creationId xmlns:a16="http://schemas.microsoft.com/office/drawing/2014/main" id="{E71435E9-4DAC-4B11-7B8E-765488E90BFB}"/>
              </a:ext>
            </a:extLst>
          </p:cNvPr>
          <p:cNvSpPr/>
          <p:nvPr/>
        </p:nvSpPr>
        <p:spPr>
          <a:xfrm>
            <a:off x="6797157" y="4120356"/>
            <a:ext cx="609600" cy="48418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9464" name="Picture 9" descr="C:\Documents and Settings\user2\Desktop\vcsanimation.gif">
            <a:extLst>
              <a:ext uri="{FF2B5EF4-FFF2-40B4-BE49-F238E27FC236}">
                <a16:creationId xmlns:a16="http://schemas.microsoft.com/office/drawing/2014/main" id="{B7D10FBC-88F4-8EAB-F27F-F72F75B05BB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706" y="3486150"/>
            <a:ext cx="2057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452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0F43-E50E-D917-1334-1127B7C15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SECRET SHARING?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E8F8B-0411-0889-1DA4-1EF41D940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398267" cy="4351338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chemeClr val="accent1">
                    <a:lumMod val="50000"/>
                  </a:schemeClr>
                </a:solidFill>
              </a:rPr>
              <a:t>Distribution of a </a:t>
            </a:r>
            <a:r>
              <a:rPr lang="en-US" altLang="en-US" sz="2800" b="1" i="1" u="sng" dirty="0">
                <a:solidFill>
                  <a:srgbClr val="FF0000"/>
                </a:solidFill>
              </a:rPr>
              <a:t>secret</a:t>
            </a:r>
            <a:r>
              <a:rPr lang="en-US" altLang="en-US" sz="2800" b="1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en-US" sz="2800" b="1" dirty="0">
                <a:solidFill>
                  <a:schemeClr val="accent1">
                    <a:lumMod val="50000"/>
                  </a:schemeClr>
                </a:solidFill>
              </a:rPr>
              <a:t>amongst a group of participants.</a:t>
            </a:r>
          </a:p>
          <a:p>
            <a:pPr marL="0" indent="0" eaLnBrk="1" hangingPunct="1">
              <a:buNone/>
            </a:pPr>
            <a:endParaRPr lang="en-US" alt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/>
            <a:r>
              <a:rPr lang="en-US" altLang="en-US" sz="2800" b="1" dirty="0">
                <a:solidFill>
                  <a:schemeClr val="accent1">
                    <a:lumMod val="50000"/>
                  </a:schemeClr>
                </a:solidFill>
              </a:rPr>
              <a:t>The secret can only be reconstructed when the shares are combined together; individual shares are of no use on their own.  </a:t>
            </a:r>
          </a:p>
        </p:txBody>
      </p:sp>
    </p:spTree>
    <p:extLst>
      <p:ext uri="{BB962C8B-B14F-4D97-AF65-F5344CB8AC3E}">
        <p14:creationId xmlns:p14="http://schemas.microsoft.com/office/powerpoint/2010/main" val="359502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5859-CA68-6FAA-678D-9284F5D11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56" y="365125"/>
            <a:ext cx="10819544" cy="1325563"/>
          </a:xfrm>
        </p:spPr>
        <p:txBody>
          <a:bodyPr/>
          <a:lstStyle/>
          <a:p>
            <a:r>
              <a:rPr lang="en-US" altLang="en-US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DO WE NEED SECRET SHARING?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716C8-8062-869C-A124-7BA9768F2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83894" cy="4351338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chemeClr val="accent1">
                    <a:lumMod val="50000"/>
                  </a:schemeClr>
                </a:solidFill>
              </a:rPr>
              <a:t>Gives tight control and removes single point vulnerability.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/>
            <a:r>
              <a:rPr lang="en-US" altLang="en-US" sz="2800" b="1" dirty="0">
                <a:solidFill>
                  <a:schemeClr val="accent1">
                    <a:lumMod val="50000"/>
                  </a:schemeClr>
                </a:solidFill>
              </a:rPr>
              <a:t>To ensure security- confidentiality, authenticity and integrity.</a:t>
            </a:r>
          </a:p>
          <a:p>
            <a:pPr eaLnBrk="1" hangingPunct="1"/>
            <a:endParaRPr lang="en-US" alt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/>
            <a:r>
              <a:rPr lang="en-US" altLang="en-US" sz="2800" b="1" dirty="0">
                <a:solidFill>
                  <a:schemeClr val="accent1">
                    <a:lumMod val="50000"/>
                  </a:schemeClr>
                </a:solidFill>
              </a:rPr>
              <a:t>Individual key share holder cannot change/access the data.</a:t>
            </a:r>
          </a:p>
          <a:p>
            <a:pPr marL="0" indent="0">
              <a:buNone/>
            </a:pP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837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1305</Words>
  <Application>Microsoft Office PowerPoint</Application>
  <PresentationFormat>Widescreen</PresentationFormat>
  <Paragraphs>733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Calibri (Body)</vt:lpstr>
      <vt:lpstr>Calibri Light</vt:lpstr>
      <vt:lpstr>Times New Roman</vt:lpstr>
      <vt:lpstr>Verdana</vt:lpstr>
      <vt:lpstr>Wingdings</vt:lpstr>
      <vt:lpstr>Wingdings 2</vt:lpstr>
      <vt:lpstr>Office Theme</vt:lpstr>
      <vt:lpstr>PRESENTATION ON      SECRET SHARING USING PIXEL  GROUPING </vt:lpstr>
      <vt:lpstr>SECRET SHARING USING PIXEL  GROUPING </vt:lpstr>
      <vt:lpstr>PREFACE</vt:lpstr>
      <vt:lpstr>ENCRYPTION TECHNIQUES:</vt:lpstr>
      <vt:lpstr>CRYPTOGRAPHY</vt:lpstr>
      <vt:lpstr>STEGANOGRAPHY</vt:lpstr>
      <vt:lpstr>VISUAL CRYPTOGRAPHY</vt:lpstr>
      <vt:lpstr>WHAT IS SECRET SHARING?</vt:lpstr>
      <vt:lpstr>WHY DO WE NEED SECRET SHARING?</vt:lpstr>
      <vt:lpstr>OUR  ALGORITHMS</vt:lpstr>
      <vt:lpstr>THE PROPOSED SCHEME</vt:lpstr>
      <vt:lpstr>ONE  PIXEL SHARING ALGORITHM</vt:lpstr>
      <vt:lpstr>PIXEL DIVISION</vt:lpstr>
      <vt:lpstr>KEY GENERATION</vt:lpstr>
      <vt:lpstr>SHARE GENERATION</vt:lpstr>
      <vt:lpstr>SHARE CONSTRUCTION</vt:lpstr>
      <vt:lpstr>SHARE CONSTRUCTION (cont.)</vt:lpstr>
      <vt:lpstr>SHARE CONSTRUTED</vt:lpstr>
      <vt:lpstr>OBTAINED SHARES</vt:lpstr>
      <vt:lpstr>IMAGE RECONSTRUCTION</vt:lpstr>
      <vt:lpstr>IMAGE RECONSTRUCTION</vt:lpstr>
      <vt:lpstr>RECONSTRUCTED IMAGE</vt:lpstr>
      <vt:lpstr>ADVANTAGES</vt:lpstr>
      <vt:lpstr>DISADVANTAGES</vt:lpstr>
      <vt:lpstr>THREE PIXEL SHARING ALGORITHM </vt:lpstr>
      <vt:lpstr>KEY GENERATION</vt:lpstr>
      <vt:lpstr>PIXEL DIVISION</vt:lpstr>
      <vt:lpstr>SHARE GENERATION</vt:lpstr>
      <vt:lpstr>SHARE CONSTRUCTION</vt:lpstr>
      <vt:lpstr>SHARE CONSTRUCTION(Contd.)</vt:lpstr>
      <vt:lpstr>SHARE GENERATION</vt:lpstr>
      <vt:lpstr>OBTAINED SHARES</vt:lpstr>
      <vt:lpstr>IMAGE RECONSTRUCTION</vt:lpstr>
      <vt:lpstr>IMAGE RECONSTRUCTION(Contd.)</vt:lpstr>
      <vt:lpstr>OBTAINED SHARES</vt:lpstr>
      <vt:lpstr>PSNR VALUES OBTAINED</vt:lpstr>
      <vt:lpstr>ADVANTAGE</vt:lpstr>
      <vt:lpstr>DISADVANTAGE</vt:lpstr>
      <vt:lpstr>CONCLUSION</vt:lpstr>
      <vt:lpstr>ACHIEVMENTS</vt:lpstr>
      <vt:lpstr>LIMITATIONS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     SECRET SHARING USING PIXEL  GROUPING</dc:title>
  <dc:creator>Shruti Singh</dc:creator>
  <cp:lastModifiedBy>glitch 404</cp:lastModifiedBy>
  <cp:revision>17</cp:revision>
  <dcterms:created xsi:type="dcterms:W3CDTF">2024-05-21T06:59:14Z</dcterms:created>
  <dcterms:modified xsi:type="dcterms:W3CDTF">2024-05-22T09:40:12Z</dcterms:modified>
</cp:coreProperties>
</file>