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5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MX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MX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MX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MX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33520" y="1371600"/>
            <a:ext cx="7850160" cy="182736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es-MX" sz="5600">
                <a:solidFill>
                  <a:srgbClr val="50e0ea"/>
                </a:solidFill>
                <a:latin typeface="Calibri"/>
              </a:rPr>
              <a:t>Big Data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533520" y="3228480"/>
            <a:ext cx="7853400" cy="175104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s-MX" sz="2600">
                <a:solidFill>
                  <a:srgbClr val="000000"/>
                </a:solidFill>
                <a:latin typeface="Constantia"/>
              </a:rPr>
              <a:t>Introducción al Big Data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00" y="2448000"/>
            <a:ext cx="5586840" cy="3670920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411840" y="1080000"/>
            <a:ext cx="8228160" cy="1438560"/>
          </a:xfrm>
          <a:prstGeom prst="rect">
            <a:avLst/>
          </a:prstGeom>
        </p:spPr>
        <p:txBody>
          <a:bodyPr anchor="b" bIns="0" lIns="0" rIns="0" tIns="45000"/>
          <a:p>
            <a:r>
              <a:rPr lang="es-MX" sz="3600">
                <a:solidFill>
                  <a:srgbClr val="04617b"/>
                </a:solidFill>
                <a:latin typeface="Calibri"/>
              </a:rPr>
              <a:t>Big Data: el nuevo petróleo digital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33080" y="2205000"/>
            <a:ext cx="1989720" cy="4062600"/>
          </a:xfrm>
          <a:prstGeom prst="rect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63440" lIns="163440" rIns="163440" tIns="163440"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s-MX">
                <a:solidFill>
                  <a:srgbClr val="ffffff"/>
                </a:solidFill>
                <a:latin typeface="Constantia"/>
              </a:rPr>
              <a:t>Empleados produciendo datos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652040" y="2448720"/>
            <a:ext cx="1351800" cy="1351800"/>
          </a:xfrm>
          <a:prstGeom prst="rect">
            <a:avLst/>
          </a:prstGeom>
          <a:blipFill>
            <a:blip r:embed="rId1"/>
          </a:blipFill>
          <a:ln w="25560">
            <a:solidFill>
              <a:srgbClr val="ffffff"/>
            </a:solidFill>
            <a:round/>
          </a:ln>
        </p:spPr>
      </p:sp>
      <p:sp>
        <p:nvSpPr>
          <p:cNvPr id="74" name="CustomShape 3"/>
          <p:cNvSpPr/>
          <p:nvPr/>
        </p:nvSpPr>
        <p:spPr>
          <a:xfrm>
            <a:off x="3384000" y="2205000"/>
            <a:ext cx="1989720" cy="4062600"/>
          </a:xfrm>
          <a:prstGeom prst="rect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63440" lIns="163440" rIns="163440" tIns="163440"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s-MX">
                <a:solidFill>
                  <a:srgbClr val="ffffff"/>
                </a:solidFill>
                <a:latin typeface="Constantia"/>
              </a:rPr>
              <a:t>Humanos produciendo datos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3702960" y="2448720"/>
            <a:ext cx="1351800" cy="1351800"/>
          </a:xfrm>
          <a:prstGeom prst="rect">
            <a:avLst/>
          </a:prstGeom>
          <a:blipFill>
            <a:blip r:embed="rId2"/>
          </a:blipFill>
          <a:ln w="25560">
            <a:solidFill>
              <a:srgbClr val="ffffff"/>
            </a:solidFill>
            <a:round/>
          </a:ln>
        </p:spPr>
      </p:sp>
      <p:sp>
        <p:nvSpPr>
          <p:cNvPr id="76" name="CustomShape 5"/>
          <p:cNvSpPr/>
          <p:nvPr/>
        </p:nvSpPr>
        <p:spPr>
          <a:xfrm>
            <a:off x="5434920" y="2205000"/>
            <a:ext cx="1989720" cy="4062600"/>
          </a:xfrm>
          <a:prstGeom prst="rect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63440" lIns="163440" rIns="163440" tIns="163440"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s-MX">
                <a:solidFill>
                  <a:srgbClr val="ffffff"/>
                </a:solidFill>
                <a:latin typeface="Constantia"/>
              </a:rPr>
              <a:t>Máquinas produciendo datos 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5753880" y="2448720"/>
            <a:ext cx="1351800" cy="1351800"/>
          </a:xfrm>
          <a:prstGeom prst="rect">
            <a:avLst/>
          </a:prstGeom>
          <a:blipFill>
            <a:blip r:embed="rId3"/>
          </a:blipFill>
          <a:ln w="25560">
            <a:solidFill>
              <a:srgbClr val="ffffff"/>
            </a:solidFill>
            <a:round/>
          </a:ln>
        </p:spPr>
      </p:sp>
      <p:sp>
        <p:nvSpPr>
          <p:cNvPr id="78" name="CustomShape 7"/>
          <p:cNvSpPr/>
          <p:nvPr/>
        </p:nvSpPr>
        <p:spPr>
          <a:xfrm>
            <a:off x="1575360" y="5456160"/>
            <a:ext cx="5607000" cy="608040"/>
          </a:xfrm>
          <a:prstGeom prst="rect">
            <a:avLst/>
          </a:prstGeom>
          <a:solidFill>
            <a:srgbClr val="abbadf"/>
          </a:solidFill>
          <a:ln w="25560">
            <a:solidFill>
              <a:srgbClr val="ffffff"/>
            </a:solidFill>
            <a:round/>
          </a:ln>
        </p:spPr>
      </p:sp>
      <p:sp>
        <p:nvSpPr>
          <p:cNvPr id="79" name="CustomShape 8"/>
          <p:cNvSpPr/>
          <p:nvPr/>
        </p:nvSpPr>
        <p:spPr>
          <a:xfrm>
            <a:off x="467640" y="69264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¿Quién produce el Big Data?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10600" y="5011920"/>
            <a:ext cx="2488680" cy="161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f6fc6"/>
            </a:solidFill>
            <a:round/>
          </a:ln>
        </p:spPr>
        <p:txBody>
          <a:bodyPr bIns="91440" lIns="90000" rIns="90000" tIns="914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s-MX" sz="1900">
                <a:solidFill>
                  <a:srgbClr val="000000"/>
                </a:solidFill>
                <a:latin typeface="Constantia"/>
              </a:rPr>
              <a:t>Datos inciertos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-41400" y="5040000"/>
            <a:ext cx="2488680" cy="161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f6fc6"/>
            </a:solidFill>
            <a:round/>
          </a:ln>
        </p:spPr>
        <p:txBody>
          <a:bodyPr bIns="91440" lIns="90000" rIns="90000" tIns="914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s-MX" sz="1900">
                <a:solidFill>
                  <a:srgbClr val="000000"/>
                </a:solidFill>
                <a:latin typeface="Constantia"/>
              </a:rPr>
              <a:t>Analizar las corrientes de datos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6480000" y="1728000"/>
            <a:ext cx="2488680" cy="161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f6fc6"/>
            </a:solidFill>
            <a:round/>
          </a:ln>
        </p:spPr>
        <p:txBody>
          <a:bodyPr bIns="91440" lIns="90000" rIns="90000" tIns="914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s-MX" sz="1900">
                <a:solidFill>
                  <a:srgbClr val="000000"/>
                </a:solidFill>
                <a:latin typeface="Constantia"/>
              </a:rPr>
              <a:t>Formas diferentes de datos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30600" y="1656000"/>
            <a:ext cx="2488680" cy="161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f6fc6"/>
            </a:solidFill>
            <a:round/>
          </a:ln>
        </p:spPr>
        <p:txBody>
          <a:bodyPr bIns="91440" lIns="90000" rIns="90000" tIns="91440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s-MX" sz="1900">
                <a:solidFill>
                  <a:srgbClr val="000000"/>
                </a:solidFill>
                <a:latin typeface="Constantia"/>
              </a:rPr>
              <a:t>Datos en escala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2066040" y="1994040"/>
            <a:ext cx="2181240" cy="2181240"/>
          </a:xfrm>
          <a:prstGeom prst="rect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56600" lIns="156600" rIns="156600" tIns="156600"/>
          <a:p>
            <a:pPr algn="ctr">
              <a:lnSpc>
                <a:spcPct val="90000"/>
              </a:lnSpc>
            </a:pPr>
            <a:r>
              <a:rPr lang="es-MX" sz="2200">
                <a:solidFill>
                  <a:srgbClr val="ffffff"/>
                </a:solidFill>
                <a:latin typeface="Constantia"/>
              </a:rPr>
              <a:t>Volumen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4514040" y="1994040"/>
            <a:ext cx="2181240" cy="2181240"/>
          </a:xfrm>
          <a:prstGeom prst="rect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56600" lIns="156600" rIns="156600" tIns="156600"/>
          <a:p>
            <a:pPr algn="ctr">
              <a:lnSpc>
                <a:spcPct val="90000"/>
              </a:lnSpc>
            </a:pPr>
            <a:r>
              <a:rPr lang="es-MX" sz="2200">
                <a:solidFill>
                  <a:srgbClr val="ffffff"/>
                </a:solidFill>
                <a:latin typeface="Constantia"/>
              </a:rPr>
              <a:t>Variedad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4514040" y="4248000"/>
            <a:ext cx="2181240" cy="2181240"/>
          </a:xfrm>
          <a:prstGeom prst="rect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56600" lIns="156600" rIns="156600" tIns="156600"/>
          <a:p>
            <a:pPr algn="ctr">
              <a:lnSpc>
                <a:spcPct val="90000"/>
              </a:lnSpc>
            </a:pPr>
            <a:r>
              <a:rPr lang="es-MX" sz="2200">
                <a:solidFill>
                  <a:srgbClr val="ffffff"/>
                </a:solidFill>
                <a:latin typeface="Constantia"/>
              </a:rPr>
              <a:t>Veracidad</a:t>
            </a:r>
            <a:endParaRPr/>
          </a:p>
        </p:txBody>
      </p:sp>
      <p:sp>
        <p:nvSpPr>
          <p:cNvPr id="87" name="CustomShape 8"/>
          <p:cNvSpPr/>
          <p:nvPr/>
        </p:nvSpPr>
        <p:spPr>
          <a:xfrm>
            <a:off x="2066040" y="4226040"/>
            <a:ext cx="2181240" cy="2181240"/>
          </a:xfrm>
          <a:prstGeom prst="rect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56600" lIns="156600" rIns="156600" tIns="156600"/>
          <a:p>
            <a:pPr algn="ctr">
              <a:lnSpc>
                <a:spcPct val="90000"/>
              </a:lnSpc>
            </a:pPr>
            <a:r>
              <a:rPr lang="es-MX" sz="2200">
                <a:solidFill>
                  <a:srgbClr val="ffffff"/>
                </a:solidFill>
                <a:latin typeface="Constantia"/>
              </a:rPr>
              <a:t>Velocidad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3495240" y="3948120"/>
            <a:ext cx="752040" cy="653760"/>
          </a:xfrm>
          <a:prstGeom prst="rect">
            <a:avLst/>
          </a:prstGeom>
          <a:solidFill>
            <a:srgbClr val="abbadf"/>
          </a:solidFill>
          <a:ln w="25560">
            <a:solidFill>
              <a:srgbClr val="ffffff"/>
            </a:solidFill>
            <a:round/>
          </a:ln>
        </p:spPr>
      </p:sp>
      <p:sp>
        <p:nvSpPr>
          <p:cNvPr id="89" name="CustomShape 10"/>
          <p:cNvSpPr/>
          <p:nvPr/>
        </p:nvSpPr>
        <p:spPr>
          <a:xfrm>
            <a:off x="4359240" y="3960000"/>
            <a:ext cx="752040" cy="653760"/>
          </a:xfrm>
          <a:prstGeom prst="rect">
            <a:avLst/>
          </a:prstGeom>
          <a:solidFill>
            <a:srgbClr val="abbadf"/>
          </a:solidFill>
          <a:ln w="25560">
            <a:solidFill>
              <a:srgbClr val="ffffff"/>
            </a:solidFill>
            <a:round/>
          </a:ln>
        </p:spPr>
      </p:sp>
      <p:sp>
        <p:nvSpPr>
          <p:cNvPr id="90" name="CustomShape 11"/>
          <p:cNvSpPr/>
          <p:nvPr/>
        </p:nvSpPr>
        <p:spPr>
          <a:xfrm>
            <a:off x="539640" y="40464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¿Qué es el Big Data?</a:t>
            </a:r>
            <a:endParaRPr/>
          </a:p>
        </p:txBody>
      </p:sp>
      <p:pic>
        <p:nvPicPr>
          <p:cNvPr descr="" id="9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056000" y="3528000"/>
            <a:ext cx="1727280" cy="13672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83120" y="36000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Big Data y la Nube</a:t>
            </a:r>
            <a:endParaRPr/>
          </a:p>
        </p:txBody>
      </p:sp>
      <p:pic>
        <p:nvPicPr>
          <p:cNvPr descr="" id="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681560"/>
            <a:ext cx="4606920" cy="2421720"/>
          </a:xfrm>
          <a:prstGeom prst="rect">
            <a:avLst/>
          </a:prstGeom>
        </p:spPr>
      </p:pic>
      <p:pic>
        <p:nvPicPr>
          <p:cNvPr descr="" id="94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3600000"/>
            <a:ext cx="3634560" cy="30042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Tecnologías principales del Big Data</a:t>
            </a:r>
            <a:endParaRPr/>
          </a:p>
        </p:txBody>
      </p:sp>
      <p:pic>
        <p:nvPicPr>
          <p:cNvPr descr="" id="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3456000"/>
            <a:ext cx="3957480" cy="1366560"/>
          </a:xfrm>
          <a:prstGeom prst="rect">
            <a:avLst/>
          </a:prstGeom>
        </p:spPr>
      </p:pic>
      <p:pic>
        <p:nvPicPr>
          <p:cNvPr descr="" id="9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8360" y="1846440"/>
            <a:ext cx="3886920" cy="1464840"/>
          </a:xfrm>
          <a:prstGeom prst="rect">
            <a:avLst/>
          </a:prstGeom>
        </p:spPr>
      </p:pic>
      <p:pic>
        <p:nvPicPr>
          <p:cNvPr descr="" id="9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40200" y="1757160"/>
            <a:ext cx="2611080" cy="1914120"/>
          </a:xfrm>
          <a:prstGeom prst="rect">
            <a:avLst/>
          </a:prstGeom>
        </p:spPr>
      </p:pic>
      <p:pic>
        <p:nvPicPr>
          <p:cNvPr descr="" id="99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000" y="4005000"/>
            <a:ext cx="3703680" cy="1227240"/>
          </a:xfrm>
          <a:prstGeom prst="rect">
            <a:avLst/>
          </a:prstGeom>
        </p:spPr>
      </p:pic>
      <p:pic>
        <p:nvPicPr>
          <p:cNvPr descr="" id="100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248000" y="5456160"/>
            <a:ext cx="4761000" cy="951120"/>
          </a:xfrm>
          <a:prstGeom prst="rect">
            <a:avLst/>
          </a:prstGeom>
        </p:spPr>
      </p:pic>
      <p:pic>
        <p:nvPicPr>
          <p:cNvPr descr="" id="101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395640" y="5013000"/>
            <a:ext cx="3778560" cy="14580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67640" y="33264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Proyectos de Big Data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323640" y="1628640"/>
            <a:ext cx="8361720" cy="53719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s-MX" sz="1600">
                <a:solidFill>
                  <a:srgbClr val="000000"/>
                </a:solidFill>
                <a:latin typeface="Constantia"/>
              </a:rPr>
              <a:t>Los hospitales utilizan </a:t>
            </a:r>
            <a:r>
              <a:rPr b="1" lang="es-MX" sz="1600">
                <a:solidFill>
                  <a:srgbClr val="000000"/>
                </a:solidFill>
                <a:latin typeface="Constantia"/>
              </a:rPr>
              <a:t>Big Data</a:t>
            </a:r>
            <a:r>
              <a:rPr lang="es-MX" sz="1600">
                <a:solidFill>
                  <a:srgbClr val="000000"/>
                </a:solidFill>
                <a:latin typeface="Constantia"/>
              </a:rPr>
              <a:t> para predecir que pacientes pueden volver a enfermarse.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s-MX" sz="1600">
                <a:solidFill>
                  <a:srgbClr val="000000"/>
                </a:solidFill>
                <a:latin typeface="Constantia"/>
              </a:rPr>
              <a:t>Es posible predecir robos y asaltos mediante el  análisis del </a:t>
            </a:r>
            <a:r>
              <a:rPr b="1" lang="es-MX" sz="1600">
                <a:solidFill>
                  <a:srgbClr val="000000"/>
                </a:solidFill>
                <a:latin typeface="Constantia"/>
              </a:rPr>
              <a:t>Big Data.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s-MX" sz="1600">
                <a:solidFill>
                  <a:srgbClr val="000000"/>
                </a:solidFill>
                <a:latin typeface="Constantia"/>
              </a:rPr>
              <a:t>Algunos sitios web como Youtube y Netflix utilizan </a:t>
            </a:r>
            <a:r>
              <a:rPr b="1" lang="es-MX" sz="1600">
                <a:solidFill>
                  <a:srgbClr val="000000"/>
                </a:solidFill>
                <a:latin typeface="Constantia"/>
              </a:rPr>
              <a:t>Big Data </a:t>
            </a:r>
            <a:r>
              <a:rPr lang="es-MX" sz="1600">
                <a:solidFill>
                  <a:srgbClr val="000000"/>
                </a:solidFill>
                <a:latin typeface="Constantia"/>
              </a:rPr>
              <a:t>para hacer recomendaciones a sus usuarios.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s-MX" sz="1600">
                <a:solidFill>
                  <a:srgbClr val="000000"/>
                </a:solidFill>
                <a:latin typeface="Constantia"/>
              </a:rPr>
              <a:t>Proyectos relacionados sobre minería de datos y texto.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s-MX" sz="1600">
                <a:solidFill>
                  <a:srgbClr val="000000"/>
                </a:solidFill>
                <a:latin typeface="Constantia"/>
              </a:rPr>
              <a:t>Google predice brotes de gripa mediante </a:t>
            </a:r>
            <a:r>
              <a:rPr b="1" lang="es-MX" sz="1600">
                <a:solidFill>
                  <a:srgbClr val="000000"/>
                </a:solidFill>
                <a:latin typeface="Constantia"/>
              </a:rPr>
              <a:t>Big Data</a:t>
            </a:r>
            <a:r>
              <a:rPr lang="es-MX" sz="1600">
                <a:solidFill>
                  <a:srgbClr val="000000"/>
                </a:solidFill>
                <a:latin typeface="Constantia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s-MX" sz="1600">
                <a:solidFill>
                  <a:srgbClr val="000000"/>
                </a:solidFill>
                <a:latin typeface="Constantia"/>
              </a:rPr>
              <a:t>Las </a:t>
            </a:r>
            <a:r>
              <a:rPr b="1" lang="es-MX" sz="1600">
                <a:solidFill>
                  <a:srgbClr val="000000"/>
                </a:solidFill>
                <a:latin typeface="Constantia"/>
              </a:rPr>
              <a:t>compañías de seguros</a:t>
            </a:r>
            <a:r>
              <a:rPr lang="es-MX" sz="1600">
                <a:solidFill>
                  <a:srgbClr val="000000"/>
                </a:solidFill>
                <a:latin typeface="Constantia"/>
              </a:rPr>
              <a:t> están usando </a:t>
            </a:r>
            <a:r>
              <a:rPr b="1" lang="es-MX" sz="1600">
                <a:solidFill>
                  <a:srgbClr val="000000"/>
                </a:solidFill>
                <a:latin typeface="Constantia"/>
              </a:rPr>
              <a:t>Big Data  </a:t>
            </a:r>
            <a:r>
              <a:rPr lang="es-MX" sz="1600">
                <a:solidFill>
                  <a:srgbClr val="000000"/>
                </a:solidFill>
                <a:latin typeface="Constantia"/>
              </a:rPr>
              <a:t>para ver qué aplicaciones de seguros de hogar se pueden procesar de inmediato, y cuales requieren una visita en persona por un agente.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s-MX" sz="1600">
                <a:solidFill>
                  <a:srgbClr val="000000"/>
                </a:solidFill>
                <a:latin typeface="Constantia"/>
              </a:rPr>
              <a:t>Visualizaciones relacionadas con datos de Twitter, corrientes marinas, vuelos nacionales, etc.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