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MX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MX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33520" y="1371600"/>
            <a:ext cx="7848720" cy="182592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s-MX" sz="5600">
                <a:solidFill>
                  <a:srgbClr val="50e0ea"/>
                </a:solidFill>
                <a:latin typeface="Calibri"/>
              </a:rPr>
              <a:t>Twitter Storm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533520" y="3228480"/>
            <a:ext cx="7851960" cy="174960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s-MX" sz="2600">
                <a:solidFill>
                  <a:srgbClr val="000000"/>
                </a:solidFill>
                <a:latin typeface="Constantia"/>
              </a:rPr>
              <a:t>Estructuras de los Componentes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2560" y="83160"/>
            <a:ext cx="8226720" cy="780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Topología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12560" y="864000"/>
            <a:ext cx="8226720" cy="4386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s-MX"/>
              <a:t>Creamos topologías usano </a:t>
            </a:r>
            <a:r>
              <a:rPr b="1" lang="es-MX"/>
              <a:t>TopologyBuilder</a:t>
            </a:r>
            <a:r>
              <a:rPr lang="es-MX"/>
              <a:t>. La cual nos dice como están conectados los nodos (Spouts y Bolts) y como intercambian los datos.</a:t>
            </a:r>
            <a:endParaRPr/>
          </a:p>
          <a:p>
            <a:endParaRPr/>
          </a:p>
          <a:p>
            <a:r>
              <a:rPr i="1" lang="es-MX"/>
              <a:t>TopologyBuilder builder = new TopologyBuilder();</a:t>
            </a:r>
            <a:endParaRPr/>
          </a:p>
          <a:p>
            <a:r>
              <a:rPr i="1" lang="es-MX"/>
              <a:t>builder.setSpout("word-reader",new WordReader());</a:t>
            </a:r>
            <a:endParaRPr/>
          </a:p>
          <a:p>
            <a:r>
              <a:rPr i="1" lang="es-MX"/>
              <a:t>builder.setBolt("word-normalizer", new WordNormalizer()).shuffleGrouping("word-reader");</a:t>
            </a:r>
            <a:endParaRPr/>
          </a:p>
          <a:p>
            <a:r>
              <a:rPr i="1" lang="es-MX"/>
              <a:t>builder.setBolt("word-counter", new WordCounter()).shuffleGrouping("word-normalizer");</a:t>
            </a:r>
            <a:endParaRPr/>
          </a:p>
          <a:p>
            <a:endParaRPr/>
          </a:p>
          <a:p>
            <a:r>
              <a:rPr lang="es-MX"/>
              <a:t>Después, creamos el objeto </a:t>
            </a:r>
            <a:r>
              <a:rPr b="1" lang="es-MX"/>
              <a:t>Config</a:t>
            </a:r>
            <a:r>
              <a:rPr lang="es-MX"/>
              <a:t>, el cual nos dice la configuración de nuestra topología.</a:t>
            </a:r>
            <a:endParaRPr/>
          </a:p>
          <a:p>
            <a:endParaRPr/>
          </a:p>
          <a:p>
            <a:r>
              <a:rPr i="1" lang="es-MX"/>
              <a:t>Config conf = new Config();</a:t>
            </a:r>
            <a:endParaRPr/>
          </a:p>
          <a:p>
            <a:r>
              <a:rPr i="1" lang="es-MX"/>
              <a:t>conf.put("wordsFile", args[0]);</a:t>
            </a:r>
            <a:endParaRPr/>
          </a:p>
          <a:p>
            <a:r>
              <a:rPr i="1" lang="es-MX"/>
              <a:t>conf.setDebug(true);</a:t>
            </a:r>
            <a:endParaRPr/>
          </a:p>
          <a:p>
            <a:endParaRPr/>
          </a:p>
          <a:p>
            <a:r>
              <a:rPr lang="es-MX"/>
              <a:t>WordsFIle es el archivo que será leido por el Spout, y además se encuentra en estado de depuración. </a:t>
            </a:r>
            <a:endParaRPr/>
          </a:p>
          <a:p>
            <a:endParaRPr/>
          </a:p>
          <a:p>
            <a:r>
              <a:rPr lang="es-MX"/>
              <a:t>Las topologías DRPC y transaccionales se implementarán con </a:t>
            </a:r>
            <a:r>
              <a:rPr b="1" lang="es-MX"/>
              <a:t>trident</a:t>
            </a:r>
            <a:r>
              <a:rPr lang="es-MX"/>
              <a:t>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216000"/>
            <a:ext cx="8226720" cy="780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4000">
                <a:solidFill>
                  <a:srgbClr val="04617b"/>
                </a:solidFill>
                <a:latin typeface="Calibri"/>
              </a:rPr>
              <a:t>Topologías-StreamGrouping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12200" y="1228680"/>
            <a:ext cx="8226720" cy="53226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El StreamGrouping se define de la siguiente manera: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builder.setBolt("word-normalizer", newWordNormalizer())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.shuffleGrouping("word-reader");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2200">
                <a:solidFill>
                  <a:srgbClr val="000000"/>
                </a:solidFill>
                <a:latin typeface="Calibri"/>
              </a:rPr>
              <a:t>Sólo hablaremos de dos tipos de StreamGrouping: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Blip>
                <a:blip r:embed="rId1"/>
              </a:buBlip>
            </a:pPr>
            <a:r>
              <a:rPr lang="es-MX" sz="2200">
                <a:solidFill>
                  <a:srgbClr val="000000"/>
                </a:solidFill>
                <a:latin typeface="Calibri"/>
              </a:rPr>
              <a:t>Shuffle Grouping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Blip>
                <a:blip r:embed="rId2"/>
              </a:buBlip>
            </a:pPr>
            <a:r>
              <a:rPr lang="es-MX" sz="2200">
                <a:solidFill>
                  <a:srgbClr val="000000"/>
                </a:solidFill>
                <a:latin typeface="Calibri"/>
              </a:rPr>
              <a:t>Fields Grouping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704160"/>
            <a:ext cx="8226720" cy="1140120"/>
          </a:xfrm>
          <a:prstGeom prst="rect">
            <a:avLst/>
          </a:prstGeom>
        </p:spPr>
      </p:sp>
      <p:sp>
        <p:nvSpPr>
          <p:cNvPr id="41" name="CustomShape 2"/>
          <p:cNvSpPr/>
          <p:nvPr/>
        </p:nvSpPr>
        <p:spPr>
          <a:xfrm>
            <a:off x="615960" y="216000"/>
            <a:ext cx="7519320" cy="5749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s-MX" sz="4000">
                <a:solidFill>
                  <a:srgbClr val="04617b"/>
                </a:solidFill>
                <a:latin typeface="Calibri"/>
              </a:rPr>
              <a:t>Shufflegrouping y Fieldsgrouping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360000" y="792720"/>
            <a:ext cx="8226720" cy="53989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Recordando, el </a:t>
            </a:r>
            <a:r>
              <a:rPr b="1" lang="es-MX" sz="2000">
                <a:solidFill>
                  <a:srgbClr val="000000"/>
                </a:solidFill>
                <a:latin typeface="Calibri"/>
              </a:rPr>
              <a:t>ShuffleGrouping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 es cuando las tuplas transmitidas se distribuyen de manera aleatoria entre los bolts, este es el tipo más utilizado.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 sz="2000">
                <a:solidFill>
                  <a:srgbClr val="000000"/>
                </a:solidFill>
                <a:latin typeface="Calibri"/>
              </a:rPr>
              <a:t>FieldsGrouping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 controla la menera en que envías las tuplas a los bolts, basados en uno o más campos de la tupla.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Por ejemplo: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builder.setBolt("word-counter", new WordCounter(),2)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.fieldsGrouping("word-normalizer", new Fields("word"));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En otas palabras, queremos que las mismas palabras se vayan a los mismo bolts, cada bolt en una computadora diferente.</a:t>
            </a:r>
            <a:r>
              <a:rPr lang="es-MX" sz="1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704160"/>
            <a:ext cx="8226720" cy="1140120"/>
          </a:xfrm>
          <a:prstGeom prst="rect">
            <a:avLst/>
          </a:prstGeom>
        </p:spPr>
      </p:sp>
      <p:sp>
        <p:nvSpPr>
          <p:cNvPr id="44" name="CustomShape 2"/>
          <p:cNvSpPr/>
          <p:nvPr/>
        </p:nvSpPr>
        <p:spPr>
          <a:xfrm>
            <a:off x="1224000" y="704160"/>
            <a:ext cx="6263640" cy="647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s-MX" sz="2800">
                <a:solidFill>
                  <a:srgbClr val="04617b"/>
                </a:solidFill>
                <a:latin typeface="Calibri"/>
              </a:rPr>
              <a:t>Otros tipos de StreamGrouping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196200" y="1224000"/>
            <a:ext cx="8514720" cy="58309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 sz="1700">
                <a:solidFill>
                  <a:srgbClr val="000000"/>
                </a:solidFill>
                <a:latin typeface="Calibri"/>
              </a:rPr>
              <a:t>AllGrouping.-</a:t>
            </a:r>
            <a:r>
              <a:rPr lang="es-MX" sz="1700">
                <a:solidFill>
                  <a:srgbClr val="000000"/>
                </a:solidFill>
                <a:latin typeface="Calibri"/>
              </a:rPr>
              <a:t> Replica el stream a travez de todos los Bolts, es decir, puede ser usada para enviar señales a todos los bolts. Por ejemplo, si queremos refrescar el cache, se puede hacer mediante este comando.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 sz="1700">
                <a:solidFill>
                  <a:srgbClr val="000000"/>
                </a:solidFill>
                <a:latin typeface="Calibri"/>
              </a:rPr>
              <a:t>CustomGrouping</a:t>
            </a:r>
            <a:r>
              <a:rPr lang="es-MX" sz="1700">
                <a:solidFill>
                  <a:srgbClr val="000000"/>
                </a:solidFill>
                <a:latin typeface="Calibri"/>
              </a:rPr>
              <a:t>.- Como su nombre nos dice, podemos crear nuestra propia distribución de tuplas. Por ejemplo, podemos enviar a un bolt las tuplas que comienzan con la letra “x”. Utilzaremos la interfaz </a:t>
            </a:r>
            <a:r>
              <a:rPr i="1" lang="es-MX" sz="1700">
                <a:solidFill>
                  <a:srgbClr val="000000"/>
                </a:solidFill>
                <a:latin typeface="Calibri"/>
              </a:rPr>
              <a:t>CustomStreamGrouping</a:t>
            </a:r>
            <a:r>
              <a:rPr lang="es-MX" sz="17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10040" y="83160"/>
            <a:ext cx="8226720" cy="780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Spouts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268920" y="863640"/>
            <a:ext cx="8226720" cy="4967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El primer método en los spouts es </a:t>
            </a:r>
            <a:r>
              <a:rPr b="1" lang="es-MX"/>
              <a:t>public void open(Map conf, TopologyContext context, SpoutOutputCollector collector).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El parametro que recibe son el </a:t>
            </a:r>
            <a:r>
              <a:rPr b="1" lang="es-MX"/>
              <a:t>TopologyContext</a:t>
            </a:r>
            <a:r>
              <a:rPr lang="es-MX"/>
              <a:t> que contiene toda la información de nuestra topología; el objeto </a:t>
            </a:r>
            <a:r>
              <a:rPr b="1" lang="es-MX"/>
              <a:t>conf</a:t>
            </a:r>
            <a:r>
              <a:rPr lang="es-MX"/>
              <a:t>, que es creado en la definición de la topología; y el </a:t>
            </a:r>
            <a:r>
              <a:rPr b="1" lang="es-MX"/>
              <a:t>SpoutOutputCollector</a:t>
            </a:r>
            <a:r>
              <a:rPr lang="es-MX"/>
              <a:t> que nos permite enviar datos a los bolts.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Los Spouts pueden enviar más de una tupla, esto se logra declarando varias streams usando el método </a:t>
            </a:r>
            <a:r>
              <a:rPr b="1" lang="es-MX"/>
              <a:t>declare</a:t>
            </a:r>
            <a:r>
              <a:rPr lang="es-MX"/>
              <a:t> de </a:t>
            </a:r>
            <a:r>
              <a:rPr b="1" lang="es-MX"/>
              <a:t>OutputFieldsDeclarer.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public void declareOutputFields(OutputFieldsDeclarer declarer)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	</a:t>
            </a:r>
            <a:r>
              <a:rPr b="1" lang="es-MX"/>
              <a:t>	</a:t>
            </a:r>
            <a:r>
              <a:rPr b="1" lang="es-MX"/>
              <a:t>declarer.declare(new Fields("sentence"));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	</a:t>
            </a:r>
            <a:r>
              <a:rPr b="1" lang="es-MX"/>
              <a:t>}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Aquí sólo enviamos una tupla al bolt, pero si cambiamos new Fields("sentence") a new Fields("sentence", “sentiment”) , estaremos enviando dos tuplas.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El método más importante es </a:t>
            </a:r>
            <a:r>
              <a:rPr b="1" lang="es-MX"/>
              <a:t>nextTuple</a:t>
            </a:r>
            <a:r>
              <a:rPr lang="es-MX"/>
              <a:t>. </a:t>
            </a:r>
            <a:r>
              <a:rPr b="1" lang="es-MX"/>
              <a:t>NextTuple</a:t>
            </a:r>
            <a:r>
              <a:rPr lang="es-MX"/>
              <a:t> emite una nueva tupla dentro de la topología o simplemente no hace nada si no hay tuplas que enviar. 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10040" y="83160"/>
            <a:ext cx="8226720" cy="780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Bolts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268920" y="1296000"/>
            <a:ext cx="8226720" cy="4967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Los bolts tienen la siguiente estructura: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declareOutputFields(OutputFieldsDeclarer declarer)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Declaramos el esquema de salida del bolt.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prepare(java.util.Map stormConf, TopologyContext context, OutputCollector colLector</a:t>
            </a:r>
            <a:r>
              <a:rPr lang="es-MX"/>
              <a:t>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Se invoca antes de que las tuplas sean procesadas.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execute(Tuple input)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Procesamos las tuplas entrantes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s-MX"/>
              <a:t>cleanup()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Se ejecuta cuando el bolt se va a cerrar.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57280" y="227880"/>
            <a:ext cx="8226720" cy="780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4000">
                <a:solidFill>
                  <a:srgbClr val="04617b"/>
                </a:solidFill>
                <a:latin typeface="Calibri"/>
              </a:rPr>
              <a:t>Interfaces y Clases abstractas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268920" y="1296000"/>
            <a:ext cx="8226720" cy="496728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52" name="Table 3"/>
          <p:cNvGraphicFramePr/>
          <p:nvPr/>
        </p:nvGraphicFramePr>
        <p:xfrm>
          <a:off x="1958040" y="1422360"/>
          <a:ext cx="5556960" cy="2087640"/>
        </p:xfrm>
        <a:graphic>
          <a:graphicData uri="http://schemas.openxmlformats.org/drawingml/2006/table">
            <a:tbl>
              <a:tblPr/>
              <a:tblGrid>
                <a:gridCol w="1852200"/>
                <a:gridCol w="1852200"/>
                <a:gridCol w="1852560"/>
              </a:tblGrid>
              <a:tr h="695880">
                <a:tc>
                  <a:tcPr/>
                </a:tc>
                <a:tc>
                  <a:txBody>
                    <a:bodyPr wrap="none"/>
                    <a:p>
                      <a:r>
                        <a:rPr b="1" lang="es-MX"/>
                        <a:t>Interfaces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b="1" lang="es-MX"/>
                        <a:t>Clase abstracta</a:t>
                      </a:r>
                      <a:endParaRPr/>
                    </a:p>
                  </a:txBody>
                  <a:tcPr/>
                </a:tc>
              </a:tr>
              <a:tr h="695880">
                <a:tc>
                  <a:txBody>
                    <a:bodyPr wrap="none"/>
                    <a:p>
                      <a:r>
                        <a:rPr b="1" lang="es-MX"/>
                        <a:t>Spout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s-MX"/>
                        <a:t>IRichSpout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s-MX"/>
                        <a:t>BaseRichSpout</a:t>
                      </a:r>
                      <a:endParaRPr/>
                    </a:p>
                  </a:txBody>
                  <a:tcPr/>
                </a:tc>
              </a:tr>
              <a:tr h="695880">
                <a:tc>
                  <a:txBody>
                    <a:bodyPr wrap="none"/>
                    <a:p>
                      <a:r>
                        <a:rPr b="1" lang="es-MX"/>
                        <a:t>Bolt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s-MX"/>
                        <a:t>IRichBolt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s-MX"/>
                        <a:t>BaseRichBolt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CustomShape 4"/>
          <p:cNvSpPr/>
          <p:nvPr/>
        </p:nvSpPr>
        <p:spPr>
          <a:xfrm>
            <a:off x="269280" y="3960000"/>
            <a:ext cx="8226720" cy="23036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Nosotros utilizaremos las clases abstractas BaseRichSpout y BaseRichBolt.  Tambien podemos utilizar las interfaces para construir nuestras Topologías.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Es recomendable checar el JavaDoc de Storm para checar estas interfaces y estar más familiarizado con estos conceptos.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En trident podemos utilizar estar interfaces pero se nos agregarán otras como por ejemplo la interfaz IBatchSpout.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