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png" ContentType="image/pn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slide6.xml" ContentType="application/vnd.openxmlformats-officedocument.presentationml.slide+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7.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3"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8"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8"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s-MX"/>
              <a:t>Click to edit the title text format</a:t>
            </a:r>
            <a:endParaRPr/>
          </a:p>
        </p:txBody>
      </p:sp>
      <p:sp>
        <p:nvSpPr>
          <p:cNvPr id="1"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s-MX"/>
              <a:t>Click to edit the outline text format</a:t>
            </a:r>
            <a:endParaRPr/>
          </a:p>
          <a:p>
            <a:pPr lvl="1">
              <a:buSzPct val="75000"/>
              <a:buFont typeface="StarSymbol"/>
              <a:buChar char=""/>
            </a:pPr>
            <a:r>
              <a:rPr lang="es-MX"/>
              <a:t>Second Outline Level</a:t>
            </a:r>
            <a:endParaRPr/>
          </a:p>
          <a:p>
            <a:pPr lvl="2">
              <a:buSzPct val="45000"/>
              <a:buFont typeface="StarSymbol"/>
              <a:buChar char=""/>
            </a:pPr>
            <a:r>
              <a:rPr lang="es-MX"/>
              <a:t>Third Outline Level</a:t>
            </a:r>
            <a:endParaRPr/>
          </a:p>
          <a:p>
            <a:pPr lvl="3">
              <a:buSzPct val="75000"/>
              <a:buFont typeface="StarSymbol"/>
              <a:buChar char=""/>
            </a:pPr>
            <a:r>
              <a:rPr lang="es-MX"/>
              <a:t>Fourth Outline Level</a:t>
            </a:r>
            <a:endParaRPr/>
          </a:p>
          <a:p>
            <a:pPr lvl="4">
              <a:buSzPct val="45000"/>
              <a:buFont typeface="StarSymbol"/>
              <a:buChar char=""/>
            </a:pPr>
            <a:r>
              <a:rPr lang="es-MX"/>
              <a:t>Fifth Outline Level</a:t>
            </a:r>
            <a:endParaRPr/>
          </a:p>
          <a:p>
            <a:pPr lvl="5">
              <a:buSzPct val="45000"/>
              <a:buFont typeface="StarSymbol"/>
              <a:buChar char=""/>
            </a:pPr>
            <a:r>
              <a:rPr lang="es-MX"/>
              <a:t>Sixth Outline Level</a:t>
            </a:r>
            <a:endParaRPr/>
          </a:p>
          <a:p>
            <a:pPr lvl="6">
              <a:buSzPct val="45000"/>
              <a:buFont typeface="StarSymbol"/>
              <a:buChar char=""/>
            </a:pPr>
            <a:r>
              <a:rPr lang="es-MX"/>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CustomShape 1"/>
          <p:cNvSpPr/>
          <p:nvPr/>
        </p:nvSpPr>
        <p:spPr>
          <a:xfrm>
            <a:off x="533520" y="1371600"/>
            <a:ext cx="7849800" cy="1827000"/>
          </a:xfrm>
          <a:prstGeom prst="rect">
            <a:avLst/>
          </a:prstGeom>
        </p:spPr>
        <p:txBody>
          <a:bodyPr anchor="b" bIns="0" lIns="0" rIns="18360" tIns="0"/>
          <a:p>
            <a:pPr>
              <a:lnSpc>
                <a:spcPct val="100000"/>
              </a:lnSpc>
            </a:pPr>
            <a:r>
              <a:rPr b="1" lang="es-MX" sz="5600">
                <a:solidFill>
                  <a:srgbClr val="50e0ea"/>
                </a:solidFill>
                <a:latin typeface="Calibri"/>
              </a:rPr>
              <a:t>Twitter Storm</a:t>
            </a:r>
            <a:endParaRPr/>
          </a:p>
        </p:txBody>
      </p:sp>
      <p:sp>
        <p:nvSpPr>
          <p:cNvPr id="35" name="CustomShape 2"/>
          <p:cNvSpPr/>
          <p:nvPr/>
        </p:nvSpPr>
        <p:spPr>
          <a:xfrm>
            <a:off x="533520" y="3228480"/>
            <a:ext cx="7853040" cy="1750680"/>
          </a:xfrm>
          <a:prstGeom prst="rect">
            <a:avLst/>
          </a:prstGeom>
        </p:spPr>
        <p:txBody>
          <a:bodyPr bIns="45000" lIns="0" rIns="18360" tIns="45000"/>
          <a:p>
            <a:pPr algn="r">
              <a:lnSpc>
                <a:spcPct val="100000"/>
              </a:lnSpc>
            </a:pPr>
            <a:r>
              <a:rPr lang="es-MX" sz="2600">
                <a:solidFill>
                  <a:srgbClr val="000000"/>
                </a:solidFill>
                <a:latin typeface="Constantia"/>
              </a:rPr>
              <a:t>Nuestra primera Topología Hola Mundo</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CustomShape 1"/>
          <p:cNvSpPr/>
          <p:nvPr/>
        </p:nvSpPr>
        <p:spPr>
          <a:xfrm>
            <a:off x="432000" y="216000"/>
            <a:ext cx="8227800" cy="781200"/>
          </a:xfrm>
          <a:prstGeom prst="rect">
            <a:avLst/>
          </a:prstGeom>
        </p:spPr>
        <p:txBody>
          <a:bodyPr anchor="b" bIns="0" lIns="0" rIns="0" tIns="45000"/>
          <a:p>
            <a:pPr>
              <a:lnSpc>
                <a:spcPct val="100000"/>
              </a:lnSpc>
            </a:pPr>
            <a:r>
              <a:rPr lang="es-MX" sz="5000">
                <a:solidFill>
                  <a:srgbClr val="04617b"/>
                </a:solidFill>
                <a:latin typeface="Calibri"/>
              </a:rPr>
              <a:t>Modos de operar Storm</a:t>
            </a:r>
            <a:endParaRPr/>
          </a:p>
        </p:txBody>
      </p:sp>
      <p:sp>
        <p:nvSpPr>
          <p:cNvPr id="37" name="CustomShape 2"/>
          <p:cNvSpPr/>
          <p:nvPr/>
        </p:nvSpPr>
        <p:spPr>
          <a:xfrm>
            <a:off x="412200" y="1228680"/>
            <a:ext cx="8227800" cy="4387320"/>
          </a:xfrm>
          <a:prstGeom prst="rect">
            <a:avLst/>
          </a:prstGeom>
        </p:spPr>
        <p:txBody>
          <a:bodyPr bIns="45000" lIns="90000" rIns="90000" tIns="45000"/>
          <a:p>
            <a:pPr algn="just">
              <a:lnSpc>
                <a:spcPct val="100000"/>
              </a:lnSpc>
            </a:pPr>
            <a:r>
              <a:rPr lang="es-MX" sz="2200">
                <a:solidFill>
                  <a:srgbClr val="000000"/>
                </a:solidFill>
                <a:latin typeface="Calibri"/>
              </a:rPr>
              <a:t>Existen dos modos de operar Storm:</a:t>
            </a:r>
            <a:endParaRPr/>
          </a:p>
          <a:p>
            <a:pPr algn="just">
              <a:lnSpc>
                <a:spcPct val="100000"/>
              </a:lnSpc>
            </a:pPr>
            <a:endParaRPr/>
          </a:p>
          <a:p>
            <a:pPr algn="just">
              <a:lnSpc>
                <a:spcPct val="100000"/>
              </a:lnSpc>
              <a:buFont typeface="StarSymbol"/>
              <a:buChar char=""/>
            </a:pPr>
            <a:r>
              <a:rPr lang="es-MX" sz="2200">
                <a:solidFill>
                  <a:srgbClr val="000000"/>
                </a:solidFill>
                <a:latin typeface="Calibri"/>
              </a:rPr>
              <a:t> </a:t>
            </a:r>
            <a:r>
              <a:rPr b="1" lang="es-MX" sz="2200">
                <a:solidFill>
                  <a:srgbClr val="000000"/>
                </a:solidFill>
                <a:latin typeface="Calibri"/>
              </a:rPr>
              <a:t>Modo Local</a:t>
            </a:r>
            <a:r>
              <a:rPr lang="es-MX" sz="2200">
                <a:solidFill>
                  <a:srgbClr val="000000"/>
                </a:solidFill>
                <a:latin typeface="Calibri"/>
              </a:rPr>
              <a:t>.- Storm corre topologías de manera local en una JVM (Java Virtual Machine). Este modo es utilizado para realizar depuraciones en el código.</a:t>
            </a:r>
            <a:endParaRPr/>
          </a:p>
          <a:p>
            <a:pPr algn="just">
              <a:lnSpc>
                <a:spcPct val="100000"/>
              </a:lnSpc>
              <a:buFont typeface="StarSymbol"/>
              <a:buChar char=""/>
            </a:pPr>
            <a:endParaRPr/>
          </a:p>
          <a:p>
            <a:pPr algn="just">
              <a:lnSpc>
                <a:spcPct val="100000"/>
              </a:lnSpc>
              <a:buFont typeface="StarSymbol"/>
              <a:buChar char=""/>
            </a:pPr>
            <a:r>
              <a:rPr b="1" lang="es-MX" sz="2200">
                <a:solidFill>
                  <a:srgbClr val="000000"/>
                </a:solidFill>
                <a:latin typeface="Calibri"/>
              </a:rPr>
              <a:t>Mode Remoto</a:t>
            </a:r>
            <a:r>
              <a:rPr lang="es-MX" sz="2200">
                <a:solidFill>
                  <a:srgbClr val="000000"/>
                </a:solidFill>
                <a:latin typeface="Calibri"/>
              </a:rPr>
              <a:t>.- Corremos nuestro topología dentro de un cluster, el cual está compuesto de varios procesadores, usualemente en varias máquinas. Este modo sólo se utiliza para producción. Sin embargo es posible crear un cluster en una máquina física, dicha máquina debe tener mínimo 8 gb de Ram. </a:t>
            </a:r>
            <a:endParaRPr/>
          </a:p>
          <a:p>
            <a:pPr algn="just">
              <a:lnSpc>
                <a:spcPct val="100000"/>
              </a:lnSpc>
            </a:pP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CustomShape 1"/>
          <p:cNvSpPr/>
          <p:nvPr/>
        </p:nvSpPr>
        <p:spPr>
          <a:xfrm>
            <a:off x="432000" y="216000"/>
            <a:ext cx="8227800" cy="781200"/>
          </a:xfrm>
          <a:prstGeom prst="rect">
            <a:avLst/>
          </a:prstGeom>
        </p:spPr>
        <p:txBody>
          <a:bodyPr anchor="b" bIns="0" lIns="0" rIns="0" tIns="45000"/>
          <a:p>
            <a:pPr>
              <a:lnSpc>
                <a:spcPct val="100000"/>
              </a:lnSpc>
            </a:pPr>
            <a:r>
              <a:rPr lang="es-MX" sz="4000">
                <a:solidFill>
                  <a:srgbClr val="04617b"/>
                </a:solidFill>
                <a:latin typeface="Calibri"/>
              </a:rPr>
              <a:t>Algunos conceptos previos</a:t>
            </a:r>
            <a:endParaRPr/>
          </a:p>
        </p:txBody>
      </p:sp>
      <p:sp>
        <p:nvSpPr>
          <p:cNvPr id="39" name="CustomShape 2"/>
          <p:cNvSpPr/>
          <p:nvPr/>
        </p:nvSpPr>
        <p:spPr>
          <a:xfrm>
            <a:off x="412200" y="1228680"/>
            <a:ext cx="8227800" cy="4387320"/>
          </a:xfrm>
          <a:prstGeom prst="rect">
            <a:avLst/>
          </a:prstGeom>
        </p:spPr>
        <p:txBody>
          <a:bodyPr bIns="45000" lIns="90000" rIns="90000" tIns="45000"/>
          <a:p>
            <a:pPr algn="just">
              <a:lnSpc>
                <a:spcPct val="100000"/>
              </a:lnSpc>
            </a:pPr>
            <a:r>
              <a:rPr lang="es-MX" sz="2200">
                <a:solidFill>
                  <a:srgbClr val="000000"/>
                </a:solidFill>
                <a:latin typeface="Calibri"/>
              </a:rPr>
              <a:t>Queremos resaltar dos conceptos antes de empezar:</a:t>
            </a:r>
            <a:endParaRPr/>
          </a:p>
          <a:p>
            <a:pPr algn="just">
              <a:lnSpc>
                <a:spcPct val="100000"/>
              </a:lnSpc>
            </a:pPr>
            <a:endParaRPr/>
          </a:p>
          <a:p>
            <a:pPr algn="just">
              <a:lnSpc>
                <a:spcPct val="100000"/>
              </a:lnSpc>
              <a:buFont typeface="StarSymbol"/>
              <a:buChar char=""/>
            </a:pPr>
            <a:r>
              <a:rPr b="1" lang="es-MX" sz="2200">
                <a:solidFill>
                  <a:srgbClr val="000000"/>
                </a:solidFill>
                <a:latin typeface="Calibri"/>
              </a:rPr>
              <a:t>Maven</a:t>
            </a:r>
            <a:r>
              <a:rPr lang="es-MX" sz="2200">
                <a:solidFill>
                  <a:srgbClr val="000000"/>
                </a:solidFill>
                <a:latin typeface="Calibri"/>
              </a:rPr>
              <a:t>.- Es una herramienta de software para la gestión y construcción de proyectos Java.</a:t>
            </a:r>
            <a:endParaRPr/>
          </a:p>
          <a:p>
            <a:pPr algn="just">
              <a:lnSpc>
                <a:spcPct val="100000"/>
              </a:lnSpc>
              <a:buFont typeface="StarSymbol"/>
              <a:buChar char=""/>
            </a:pPr>
            <a:endParaRPr/>
          </a:p>
          <a:p>
            <a:pPr algn="just">
              <a:lnSpc>
                <a:spcPct val="100000"/>
              </a:lnSpc>
              <a:buFont typeface="StarSymbol"/>
              <a:buChar char=""/>
            </a:pPr>
            <a:r>
              <a:rPr b="1" lang="es-MX" sz="2200">
                <a:solidFill>
                  <a:srgbClr val="000000"/>
                </a:solidFill>
                <a:latin typeface="Calibri"/>
              </a:rPr>
              <a:t>Pom.xml</a:t>
            </a:r>
            <a:r>
              <a:rPr lang="es-MX" sz="2200">
                <a:solidFill>
                  <a:srgbClr val="000000"/>
                </a:solidFill>
                <a:latin typeface="Calibri"/>
              </a:rPr>
              <a:t>.- Es la unidad fundamental de trabajo en Maven. Es un archivo con extensión XML que contiene información acerca del proyecto y detalles de configuraciones usadas por Maven para construir el proyecto. Es igual de facil que manejar archivos .html y .json.</a:t>
            </a:r>
            <a:endParaRPr/>
          </a:p>
          <a:p>
            <a:pPr algn="just">
              <a:lnSpc>
                <a:spcPct val="100000"/>
              </a:lnSpc>
              <a:buFont typeface="StarSymbol"/>
              <a:buChar char=""/>
            </a:pPr>
            <a:endParaRPr/>
          </a:p>
          <a:p>
            <a:pPr algn="just">
              <a:lnSpc>
                <a:spcPct val="100000"/>
              </a:lnSpc>
              <a:buFont typeface="StarSymbol"/>
              <a:buChar char=""/>
            </a:pPr>
            <a:r>
              <a:rPr b="1" lang="es-MX" sz="2200">
                <a:solidFill>
                  <a:srgbClr val="000000"/>
                </a:solidFill>
                <a:latin typeface="Calibri"/>
              </a:rPr>
              <a:t>Project</a:t>
            </a:r>
            <a:r>
              <a:rPr lang="es-MX" sz="2200">
                <a:solidFill>
                  <a:srgbClr val="000000"/>
                </a:solidFill>
                <a:latin typeface="Calibri"/>
              </a:rPr>
              <a:t>.- Es el elemento de más alto nivel en maven.</a:t>
            </a:r>
            <a:endParaRPr/>
          </a:p>
          <a:p>
            <a:pPr algn="just">
              <a:lnSpc>
                <a:spcPct val="100000"/>
              </a:lnSpc>
            </a:pP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CustomShape 1"/>
          <p:cNvSpPr/>
          <p:nvPr/>
        </p:nvSpPr>
        <p:spPr>
          <a:xfrm>
            <a:off x="457200" y="704160"/>
            <a:ext cx="8227800" cy="1141200"/>
          </a:xfrm>
          <a:prstGeom prst="rect">
            <a:avLst/>
          </a:prstGeom>
        </p:spPr>
      </p:sp>
      <p:sp>
        <p:nvSpPr>
          <p:cNvPr id="41" name="CustomShape 2"/>
          <p:cNvSpPr/>
          <p:nvPr/>
        </p:nvSpPr>
        <p:spPr>
          <a:xfrm>
            <a:off x="648000" y="72000"/>
            <a:ext cx="7520400" cy="576000"/>
          </a:xfrm>
          <a:prstGeom prst="rect">
            <a:avLst/>
          </a:prstGeom>
        </p:spPr>
        <p:txBody>
          <a:bodyPr anchor="ctr" bIns="0" lIns="0" rIns="0" tIns="0" wrap="none"/>
          <a:p>
            <a:pPr>
              <a:lnSpc>
                <a:spcPct val="100000"/>
              </a:lnSpc>
            </a:pPr>
            <a:r>
              <a:rPr lang="es-MX" sz="4000">
                <a:solidFill>
                  <a:srgbClr val="04617b"/>
                </a:solidFill>
                <a:latin typeface="Calibri"/>
              </a:rPr>
              <a:t>Hola Mundo con Maven y Eclipse</a:t>
            </a:r>
            <a:endParaRPr/>
          </a:p>
        </p:txBody>
      </p:sp>
      <p:sp>
        <p:nvSpPr>
          <p:cNvPr id="42" name="CustomShape 3"/>
          <p:cNvSpPr/>
          <p:nvPr/>
        </p:nvSpPr>
        <p:spPr>
          <a:xfrm>
            <a:off x="432000" y="648000"/>
            <a:ext cx="8227800" cy="5832000"/>
          </a:xfrm>
          <a:prstGeom prst="rect">
            <a:avLst/>
          </a:prstGeom>
        </p:spPr>
        <p:txBody>
          <a:bodyPr bIns="45000" lIns="90000" rIns="90000" tIns="45000"/>
          <a:p>
            <a:pPr algn="just">
              <a:lnSpc>
                <a:spcPct val="100000"/>
              </a:lnSpc>
            </a:pPr>
            <a:r>
              <a:rPr lang="es-MX" sz="1600">
                <a:solidFill>
                  <a:srgbClr val="000000"/>
                </a:solidFill>
                <a:latin typeface="Calibri"/>
              </a:rPr>
              <a:t>Los pasos para crear el proyecto son:</a:t>
            </a:r>
            <a:endParaRPr/>
          </a:p>
          <a:p>
            <a:pPr algn="just">
              <a:lnSpc>
                <a:spcPct val="100000"/>
              </a:lnSpc>
            </a:pPr>
            <a:endParaRPr/>
          </a:p>
          <a:p>
            <a:pPr algn="just">
              <a:lnSpc>
                <a:spcPct val="100000"/>
              </a:lnSpc>
              <a:buFont typeface="Liberation Serif"/>
              <a:buAutoNum type="arabicParenR"/>
            </a:pPr>
            <a:r>
              <a:rPr lang="es-MX" sz="1600">
                <a:solidFill>
                  <a:srgbClr val="000000"/>
                </a:solidFill>
                <a:latin typeface="Calibri"/>
              </a:rPr>
              <a:t> </a:t>
            </a:r>
            <a:r>
              <a:rPr lang="es-MX" sz="1600">
                <a:solidFill>
                  <a:srgbClr val="000000"/>
                </a:solidFill>
                <a:latin typeface="Calibri"/>
              </a:rPr>
              <a:t>Crear una carpeta en donde sea (en mi caso está en /home) para meter nuestras topologías, este paso es opcional.</a:t>
            </a:r>
            <a:endParaRPr/>
          </a:p>
          <a:p>
            <a:pPr algn="just">
              <a:lnSpc>
                <a:spcPct val="100000"/>
              </a:lnSpc>
              <a:buFont typeface="Liberation Serif"/>
              <a:buAutoNum type="arabicParenR"/>
            </a:pPr>
            <a:r>
              <a:rPr lang="es-MX" sz="1600">
                <a:solidFill>
                  <a:srgbClr val="000000"/>
                </a:solidFill>
                <a:latin typeface="Calibri"/>
              </a:rPr>
              <a:t> </a:t>
            </a:r>
            <a:r>
              <a:rPr lang="es-MX" sz="1600">
                <a:solidFill>
                  <a:srgbClr val="000000"/>
                </a:solidFill>
                <a:latin typeface="Calibri"/>
              </a:rPr>
              <a:t>Dentro de la terminal, escribimos: </a:t>
            </a:r>
            <a:r>
              <a:rPr i="1" lang="es-MX" sz="1600" u="sng">
                <a:solidFill>
                  <a:srgbClr val="000000"/>
                </a:solidFill>
                <a:latin typeface="Calibri"/>
              </a:rPr>
              <a:t>cd nombre_carpeta</a:t>
            </a:r>
            <a:r>
              <a:rPr i="1" lang="es-MX" sz="1600">
                <a:solidFill>
                  <a:srgbClr val="000000"/>
                </a:solidFill>
                <a:latin typeface="Calibri"/>
              </a:rPr>
              <a:t>, </a:t>
            </a:r>
            <a:r>
              <a:rPr lang="es-MX" sz="1600">
                <a:solidFill>
                  <a:srgbClr val="000000"/>
                </a:solidFill>
                <a:latin typeface="Calibri"/>
              </a:rPr>
              <a:t>para después escribir </a:t>
            </a:r>
            <a:r>
              <a:rPr i="1" lang="es-MX" sz="1600" u="sng">
                <a:solidFill>
                  <a:srgbClr val="000000"/>
                </a:solidFill>
                <a:latin typeface="Calibri"/>
              </a:rPr>
              <a:t>mvn archetype:generate</a:t>
            </a:r>
            <a:r>
              <a:rPr lang="es-MX" sz="1600">
                <a:solidFill>
                  <a:srgbClr val="000000"/>
                </a:solidFill>
                <a:latin typeface="Calibri"/>
              </a:rPr>
              <a:t>. Seremos bombardeados de archetipos.</a:t>
            </a:r>
            <a:endParaRPr/>
          </a:p>
          <a:p>
            <a:pPr algn="just">
              <a:lnSpc>
                <a:spcPct val="100000"/>
              </a:lnSpc>
              <a:buFont typeface="Liberation Serif"/>
              <a:buAutoNum type="arabicParenR"/>
            </a:pPr>
            <a:r>
              <a:rPr lang="es-MX" sz="1600">
                <a:solidFill>
                  <a:srgbClr val="000000"/>
                </a:solidFill>
                <a:latin typeface="Calibri"/>
              </a:rPr>
              <a:t>Vamos a elegir </a:t>
            </a:r>
            <a:r>
              <a:rPr b="1" lang="es-MX" sz="1600">
                <a:solidFill>
                  <a:srgbClr val="000000"/>
                </a:solidFill>
                <a:latin typeface="Calibri"/>
              </a:rPr>
              <a:t>maven-archetype-quickstart</a:t>
            </a:r>
            <a:r>
              <a:rPr lang="es-MX" sz="1600">
                <a:solidFill>
                  <a:srgbClr val="000000"/>
                </a:solidFill>
                <a:latin typeface="Calibri"/>
              </a:rPr>
              <a:t>, escribimos su número  o simplemente damos enter.</a:t>
            </a:r>
            <a:endParaRPr/>
          </a:p>
          <a:p>
            <a:pPr algn="just">
              <a:lnSpc>
                <a:spcPct val="100000"/>
              </a:lnSpc>
              <a:buFont typeface="Liberation Serif"/>
              <a:buAutoNum type="arabicParenR"/>
            </a:pPr>
            <a:r>
              <a:rPr lang="es-MX" sz="1600">
                <a:solidFill>
                  <a:srgbClr val="000000"/>
                </a:solidFill>
                <a:latin typeface="Calibri"/>
              </a:rPr>
              <a:t>Escribimos 6 que es la última versión estable.</a:t>
            </a:r>
            <a:endParaRPr/>
          </a:p>
          <a:p>
            <a:pPr algn="just">
              <a:lnSpc>
                <a:spcPct val="100000"/>
              </a:lnSpc>
              <a:buFont typeface="Liberation Serif"/>
              <a:buAutoNum type="arabicParenR"/>
            </a:pPr>
            <a:r>
              <a:rPr lang="es-MX" sz="1600">
                <a:solidFill>
                  <a:srgbClr val="000000"/>
                </a:solidFill>
                <a:latin typeface="Calibri"/>
              </a:rPr>
              <a:t>Luego nos pedirá </a:t>
            </a:r>
            <a:r>
              <a:rPr b="1" lang="es-MX" sz="1600">
                <a:solidFill>
                  <a:srgbClr val="000000"/>
                </a:solidFill>
                <a:latin typeface="Calibri"/>
              </a:rPr>
              <a:t>groupId</a:t>
            </a:r>
            <a:r>
              <a:rPr lang="es-MX" sz="1600">
                <a:solidFill>
                  <a:srgbClr val="000000"/>
                </a:solidFill>
                <a:latin typeface="Calibri"/>
              </a:rPr>
              <a:t>, que es el directoria del paquete. Escribimos cosas como org.apache o taller.storm. Si escribimos mi.amigo.es.una.foca acabaremos con algo como: repos/project-name/src/main/java/mi/amigo/es/una/foca, así que ten cuidado.</a:t>
            </a:r>
            <a:endParaRPr/>
          </a:p>
          <a:p>
            <a:pPr algn="just">
              <a:lnSpc>
                <a:spcPct val="100000"/>
              </a:lnSpc>
              <a:buFont typeface="Liberation Serif"/>
              <a:buAutoNum type="arabicParenR"/>
            </a:pPr>
            <a:r>
              <a:rPr lang="es-MX" sz="1600">
                <a:solidFill>
                  <a:srgbClr val="000000"/>
                </a:solidFill>
                <a:latin typeface="Calibri"/>
              </a:rPr>
              <a:t>Luego pedirá </a:t>
            </a:r>
            <a:r>
              <a:rPr b="1" lang="es-MX" sz="1600">
                <a:solidFill>
                  <a:srgbClr val="000000"/>
                </a:solidFill>
                <a:latin typeface="Calibri"/>
              </a:rPr>
              <a:t>artifactId</a:t>
            </a:r>
            <a:r>
              <a:rPr lang="es-MX" sz="1600">
                <a:solidFill>
                  <a:srgbClr val="000000"/>
                </a:solidFill>
                <a:latin typeface="Calibri"/>
              </a:rPr>
              <a:t>,</a:t>
            </a:r>
            <a:r>
              <a:rPr b="1" lang="es-MX" sz="1600">
                <a:solidFill>
                  <a:srgbClr val="000000"/>
                </a:solidFill>
                <a:latin typeface="Calibri"/>
              </a:rPr>
              <a:t> </a:t>
            </a:r>
            <a:r>
              <a:rPr lang="es-MX" sz="1600">
                <a:solidFill>
                  <a:srgbClr val="000000"/>
                </a:solidFill>
                <a:latin typeface="Calibri"/>
              </a:rPr>
              <a:t>el cual es el nombre del proyecto.</a:t>
            </a:r>
            <a:endParaRPr/>
          </a:p>
          <a:p>
            <a:pPr algn="just">
              <a:lnSpc>
                <a:spcPct val="100000"/>
              </a:lnSpc>
              <a:buFont typeface="Liberation Serif"/>
              <a:buAutoNum type="arabicParenR"/>
            </a:pPr>
            <a:r>
              <a:rPr lang="es-MX" sz="1600">
                <a:solidFill>
                  <a:srgbClr val="000000"/>
                </a:solidFill>
                <a:latin typeface="Calibri"/>
              </a:rPr>
              <a:t>Después nos pedirá la versión, aquí sólo damos enter.</a:t>
            </a:r>
            <a:endParaRPr/>
          </a:p>
          <a:p>
            <a:pPr algn="just">
              <a:lnSpc>
                <a:spcPct val="100000"/>
              </a:lnSpc>
              <a:buFont typeface="Liberation Serif"/>
              <a:buAutoNum type="arabicParenR"/>
            </a:pPr>
            <a:r>
              <a:rPr lang="es-MX" sz="1600">
                <a:solidFill>
                  <a:srgbClr val="000000"/>
                </a:solidFill>
                <a:latin typeface="Calibri"/>
              </a:rPr>
              <a:t>Después aparecerá paquete, le volvemos a dar enter.</a:t>
            </a:r>
            <a:endParaRPr/>
          </a:p>
          <a:p>
            <a:pPr algn="just">
              <a:lnSpc>
                <a:spcPct val="100000"/>
              </a:lnSpc>
              <a:buFont typeface="Liberation Serif"/>
              <a:buAutoNum type="arabicParenR"/>
            </a:pPr>
            <a:r>
              <a:rPr lang="es-MX" sz="1600">
                <a:solidFill>
                  <a:srgbClr val="000000"/>
                </a:solidFill>
                <a:latin typeface="Calibri"/>
              </a:rPr>
              <a:t>Maven nos pide que confirmemos todo lo anterior, ponemos </a:t>
            </a:r>
            <a:r>
              <a:rPr i="1" lang="es-MX" sz="1600" u="sng">
                <a:solidFill>
                  <a:srgbClr val="000000"/>
                </a:solidFill>
                <a:latin typeface="Calibri"/>
              </a:rPr>
              <a:t>Y</a:t>
            </a:r>
            <a:r>
              <a:rPr lang="es-MX" sz="1600">
                <a:solidFill>
                  <a:srgbClr val="000000"/>
                </a:solidFill>
                <a:latin typeface="Calibri"/>
              </a:rPr>
              <a:t>  y damos enter (otra vez). Listo ya tenemos el esqueleto del proyecto sólo falta darle forma con librerías y demas cosas.</a:t>
            </a:r>
            <a:endParaRPr/>
          </a:p>
          <a:p>
            <a:pPr algn="just">
              <a:lnSpc>
                <a:spcPct val="100000"/>
              </a:lnSpc>
              <a:buFont typeface="Liberation Serif"/>
              <a:buAutoNum type="arabicParenR"/>
            </a:pPr>
            <a:r>
              <a:rPr lang="es-MX" sz="1600">
                <a:solidFill>
                  <a:srgbClr val="000000"/>
                </a:solidFill>
                <a:latin typeface="Calibri"/>
              </a:rPr>
              <a:t>Para checar que nuestro esqueleto está bien, vamos a darle </a:t>
            </a:r>
            <a:r>
              <a:rPr i="1" lang="es-MX" sz="1600" u="sng">
                <a:solidFill>
                  <a:srgbClr val="000000"/>
                </a:solidFill>
                <a:latin typeface="Calibri"/>
              </a:rPr>
              <a:t>cd nombre_artifactId</a:t>
            </a:r>
            <a:r>
              <a:rPr lang="es-MX" sz="1600">
                <a:solidFill>
                  <a:srgbClr val="000000"/>
                </a:solidFill>
                <a:latin typeface="Calibri"/>
              </a:rPr>
              <a:t> y luego </a:t>
            </a:r>
            <a:r>
              <a:rPr i="1" lang="es-MX" sz="1600" u="sng">
                <a:solidFill>
                  <a:srgbClr val="000000"/>
                </a:solidFill>
                <a:latin typeface="Calibri"/>
              </a:rPr>
              <a:t>mvn install</a:t>
            </a:r>
            <a:r>
              <a:rPr lang="es-MX" sz="1600">
                <a:solidFill>
                  <a:srgbClr val="000000"/>
                </a:solidFill>
                <a:latin typeface="Calibri"/>
              </a:rPr>
              <a:t>. Debes ver BUILD SUCCESSFUL en tu terminal. Ahora si checamos la raiz del proyecto vemos que se creó la carpeta </a:t>
            </a:r>
            <a:r>
              <a:rPr b="1" lang="es-MX" sz="1600">
                <a:solidFill>
                  <a:srgbClr val="000000"/>
                </a:solidFill>
                <a:latin typeface="Calibri"/>
              </a:rPr>
              <a:t>target</a:t>
            </a:r>
            <a:r>
              <a:rPr lang="es-MX" sz="1600">
                <a:solidFill>
                  <a:srgbClr val="000000"/>
                </a:solidFill>
                <a:latin typeface="Calibri"/>
              </a:rPr>
              <a:t>. La cual contendrá los archivos compilados de java y demas cosas irrelevantes.</a:t>
            </a:r>
            <a:r>
              <a:rPr lang="es-MX" sz="1600">
                <a:solidFill>
                  <a:srgbClr val="000000"/>
                </a:solidFill>
                <a:latin typeface="Calibri"/>
              </a:rPr>
              <a:t> </a:t>
            </a:r>
            <a:endParaRPr/>
          </a:p>
          <a:p>
            <a:pPr algn="just">
              <a:lnSpc>
                <a:spcPct val="100000"/>
              </a:lnSpc>
            </a:pPr>
            <a:endParaRPr/>
          </a:p>
          <a:p>
            <a:pPr algn="just">
              <a:lnSpc>
                <a:spcPct val="100000"/>
              </a:lnSpc>
            </a:pP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CustomShape 1"/>
          <p:cNvSpPr/>
          <p:nvPr/>
        </p:nvSpPr>
        <p:spPr>
          <a:xfrm>
            <a:off x="457200" y="704160"/>
            <a:ext cx="8227800" cy="1141200"/>
          </a:xfrm>
          <a:prstGeom prst="rect">
            <a:avLst/>
          </a:prstGeom>
        </p:spPr>
      </p:sp>
      <p:sp>
        <p:nvSpPr>
          <p:cNvPr id="44" name="CustomShape 2"/>
          <p:cNvSpPr/>
          <p:nvPr/>
        </p:nvSpPr>
        <p:spPr>
          <a:xfrm>
            <a:off x="576000" y="216000"/>
            <a:ext cx="7520400" cy="576000"/>
          </a:xfrm>
          <a:prstGeom prst="rect">
            <a:avLst/>
          </a:prstGeom>
        </p:spPr>
        <p:txBody>
          <a:bodyPr anchor="ctr" bIns="0" lIns="0" rIns="0" tIns="0" wrap="none"/>
          <a:p>
            <a:pPr>
              <a:lnSpc>
                <a:spcPct val="100000"/>
              </a:lnSpc>
            </a:pPr>
            <a:r>
              <a:rPr lang="es-MX" sz="4000">
                <a:solidFill>
                  <a:srgbClr val="04617b"/>
                </a:solidFill>
                <a:latin typeface="Calibri"/>
              </a:rPr>
              <a:t>Hola Mundo con Maven y Eclipse</a:t>
            </a:r>
            <a:endParaRPr/>
          </a:p>
        </p:txBody>
      </p:sp>
      <p:sp>
        <p:nvSpPr>
          <p:cNvPr id="45" name="CustomShape 3"/>
          <p:cNvSpPr/>
          <p:nvPr/>
        </p:nvSpPr>
        <p:spPr>
          <a:xfrm>
            <a:off x="196200" y="864000"/>
            <a:ext cx="8515800" cy="5832000"/>
          </a:xfrm>
          <a:prstGeom prst="rect">
            <a:avLst/>
          </a:prstGeom>
        </p:spPr>
        <p:txBody>
          <a:bodyPr bIns="45000" lIns="90000" rIns="90000" tIns="45000"/>
          <a:p>
            <a:pPr algn="just">
              <a:lnSpc>
                <a:spcPct val="100000"/>
              </a:lnSpc>
            </a:pPr>
            <a:r>
              <a:rPr lang="es-MX" sz="1500">
                <a:solidFill>
                  <a:srgbClr val="000000"/>
                </a:solidFill>
              </a:rPr>
              <a:t>Bueno ya tenemos nuestro proyecto, a continuación vamos a agregar la dependencia de Storm. Las dependencias son usadas por Maven para descargar librerías. Después modificamos el archivo pom.xml que fue creado por maven, esto lo podemos hacer con cualquier editor de texto. Tenemos que agregar el siguiente código:</a:t>
            </a:r>
            <a:endParaRPr/>
          </a:p>
          <a:p>
            <a:pPr algn="just">
              <a:lnSpc>
                <a:spcPct val="100000"/>
              </a:lnSpc>
            </a:pPr>
            <a:endParaRPr/>
          </a:p>
          <a:p>
            <a:pPr algn="just">
              <a:lnSpc>
                <a:spcPct val="100000"/>
              </a:lnSpc>
            </a:pPr>
            <a:r>
              <a:rPr lang="es-MX" sz="1500">
                <a:solidFill>
                  <a:srgbClr val="000000"/>
                </a:solidFill>
                <a:latin typeface="Calibri"/>
              </a:rPr>
              <a:t> </a:t>
            </a:r>
            <a:r>
              <a:rPr lang="es-MX" sz="1500">
                <a:solidFill>
                  <a:srgbClr val="000000"/>
                </a:solidFill>
                <a:latin typeface="Calibri"/>
              </a:rPr>
              <a:t>&lt;repositories&gt; </a:t>
            </a:r>
            <a:endParaRPr/>
          </a:p>
          <a:p>
            <a:pPr algn="just">
              <a:lnSpc>
                <a:spcPct val="100000"/>
              </a:lnSpc>
            </a:pPr>
            <a:r>
              <a:rPr lang="es-MX" sz="1500">
                <a:solidFill>
                  <a:srgbClr val="000000"/>
                </a:solidFill>
                <a:latin typeface="Calibri"/>
              </a:rPr>
              <a:t>      </a:t>
            </a:r>
            <a:r>
              <a:rPr lang="es-MX" sz="1500">
                <a:solidFill>
                  <a:srgbClr val="000000"/>
                </a:solidFill>
                <a:latin typeface="Calibri"/>
              </a:rPr>
              <a:t>&lt;repository&gt; </a:t>
            </a:r>
            <a:endParaRPr/>
          </a:p>
          <a:p>
            <a:pPr algn="just">
              <a:lnSpc>
                <a:spcPct val="100000"/>
              </a:lnSpc>
            </a:pPr>
            <a:r>
              <a:rPr lang="es-MX" sz="1500">
                <a:solidFill>
                  <a:srgbClr val="000000"/>
                </a:solidFill>
                <a:latin typeface="Calibri"/>
              </a:rPr>
              <a:t>        </a:t>
            </a:r>
            <a:r>
              <a:rPr lang="es-MX" sz="1500">
                <a:solidFill>
                  <a:srgbClr val="000000"/>
                </a:solidFill>
                <a:latin typeface="Calibri"/>
              </a:rPr>
              <a:t>&lt;id&gt;clojars.org&lt;/id&gt; </a:t>
            </a:r>
            <a:endParaRPr/>
          </a:p>
          <a:p>
            <a:pPr algn="just">
              <a:lnSpc>
                <a:spcPct val="100000"/>
              </a:lnSpc>
            </a:pPr>
            <a:r>
              <a:rPr lang="es-MX" sz="1500">
                <a:solidFill>
                  <a:srgbClr val="000000"/>
                </a:solidFill>
                <a:latin typeface="Calibri"/>
              </a:rPr>
              <a:t>        </a:t>
            </a:r>
            <a:r>
              <a:rPr lang="es-MX" sz="1500">
                <a:solidFill>
                  <a:srgbClr val="000000"/>
                </a:solidFill>
                <a:latin typeface="Calibri"/>
              </a:rPr>
              <a:t>&lt;url&gt;http://clojars.org/repo&lt;/url&gt; </a:t>
            </a:r>
            <a:endParaRPr/>
          </a:p>
          <a:p>
            <a:pPr algn="just">
              <a:lnSpc>
                <a:spcPct val="100000"/>
              </a:lnSpc>
            </a:pPr>
            <a:r>
              <a:rPr lang="es-MX" sz="1500">
                <a:solidFill>
                  <a:srgbClr val="000000"/>
                </a:solidFill>
                <a:latin typeface="Calibri"/>
              </a:rPr>
              <a:t>      </a:t>
            </a:r>
            <a:r>
              <a:rPr lang="es-MX" sz="1500">
                <a:solidFill>
                  <a:srgbClr val="000000"/>
                </a:solidFill>
                <a:latin typeface="Calibri"/>
              </a:rPr>
              <a:t>&lt;/repository&gt; </a:t>
            </a:r>
            <a:endParaRPr/>
          </a:p>
          <a:p>
            <a:pPr algn="just">
              <a:lnSpc>
                <a:spcPct val="100000"/>
              </a:lnSpc>
            </a:pPr>
            <a:r>
              <a:rPr lang="es-MX" sz="1500">
                <a:solidFill>
                  <a:srgbClr val="000000"/>
                </a:solidFill>
                <a:latin typeface="Calibri"/>
              </a:rPr>
              <a:t>    </a:t>
            </a:r>
            <a:r>
              <a:rPr lang="es-MX" sz="1500">
                <a:solidFill>
                  <a:srgbClr val="000000"/>
                </a:solidFill>
                <a:latin typeface="Calibri"/>
              </a:rPr>
              <a:t>&lt;/repositories&gt; </a:t>
            </a:r>
            <a:endParaRPr/>
          </a:p>
          <a:p>
            <a:pPr algn="just">
              <a:lnSpc>
                <a:spcPct val="100000"/>
              </a:lnSpc>
            </a:pPr>
            <a:endParaRPr/>
          </a:p>
          <a:p>
            <a:pPr algn="just">
              <a:lnSpc>
                <a:spcPct val="100000"/>
              </a:lnSpc>
            </a:pPr>
            <a:r>
              <a:rPr lang="es-MX" sz="1500">
                <a:solidFill>
                  <a:srgbClr val="000000"/>
                </a:solidFill>
                <a:latin typeface="Calibri"/>
              </a:rPr>
              <a:t>    </a:t>
            </a:r>
            <a:r>
              <a:rPr lang="es-MX" sz="1500">
                <a:solidFill>
                  <a:srgbClr val="000000"/>
                </a:solidFill>
                <a:latin typeface="Calibri"/>
              </a:rPr>
              <a:t>&lt;dependency&gt;</a:t>
            </a:r>
            <a:endParaRPr/>
          </a:p>
          <a:p>
            <a:pPr algn="just">
              <a:lnSpc>
                <a:spcPct val="100000"/>
              </a:lnSpc>
            </a:pPr>
            <a:r>
              <a:rPr lang="es-MX" sz="1500">
                <a:solidFill>
                  <a:srgbClr val="000000"/>
                </a:solidFill>
                <a:latin typeface="Calibri"/>
              </a:rPr>
              <a:t>      </a:t>
            </a:r>
            <a:r>
              <a:rPr lang="es-MX" sz="1500">
                <a:solidFill>
                  <a:srgbClr val="000000"/>
                </a:solidFill>
                <a:latin typeface="Calibri"/>
              </a:rPr>
              <a:t>&lt;groupId&gt;storm&lt;/groupId&gt;</a:t>
            </a:r>
            <a:endParaRPr/>
          </a:p>
          <a:p>
            <a:pPr algn="just">
              <a:lnSpc>
                <a:spcPct val="100000"/>
              </a:lnSpc>
            </a:pPr>
            <a:r>
              <a:rPr lang="es-MX" sz="1500">
                <a:solidFill>
                  <a:srgbClr val="000000"/>
                </a:solidFill>
                <a:latin typeface="Calibri"/>
              </a:rPr>
              <a:t>      </a:t>
            </a:r>
            <a:r>
              <a:rPr lang="es-MX" sz="1500">
                <a:solidFill>
                  <a:srgbClr val="000000"/>
                </a:solidFill>
                <a:latin typeface="Calibri"/>
              </a:rPr>
              <a:t>&lt;artifactId&gt;storm&lt;/artifactId&gt;</a:t>
            </a:r>
            <a:endParaRPr/>
          </a:p>
          <a:p>
            <a:pPr algn="just">
              <a:lnSpc>
                <a:spcPct val="100000"/>
              </a:lnSpc>
            </a:pPr>
            <a:r>
              <a:rPr lang="es-MX" sz="1500">
                <a:solidFill>
                  <a:srgbClr val="000000"/>
                </a:solidFill>
                <a:latin typeface="Calibri"/>
              </a:rPr>
              <a:t>      </a:t>
            </a:r>
            <a:r>
              <a:rPr lang="es-MX" sz="1500">
                <a:solidFill>
                  <a:srgbClr val="000000"/>
                </a:solidFill>
                <a:latin typeface="Calibri"/>
              </a:rPr>
              <a:t>&lt;version&gt;0.8.2&lt;/version&gt;</a:t>
            </a:r>
            <a:endParaRPr/>
          </a:p>
          <a:p>
            <a:pPr algn="just">
              <a:lnSpc>
                <a:spcPct val="100000"/>
              </a:lnSpc>
            </a:pPr>
            <a:r>
              <a:rPr lang="es-MX" sz="1500">
                <a:solidFill>
                  <a:srgbClr val="000000"/>
                </a:solidFill>
                <a:latin typeface="Calibri"/>
              </a:rPr>
              <a:t>      </a:t>
            </a:r>
            <a:r>
              <a:rPr lang="es-MX" sz="1500">
                <a:solidFill>
                  <a:srgbClr val="000000"/>
                </a:solidFill>
                <a:latin typeface="Calibri"/>
              </a:rPr>
              <a:t>&lt;scope&gt;compile&lt;/scope&gt;</a:t>
            </a:r>
            <a:endParaRPr/>
          </a:p>
          <a:p>
            <a:pPr algn="just">
              <a:lnSpc>
                <a:spcPct val="100000"/>
              </a:lnSpc>
            </a:pPr>
            <a:r>
              <a:rPr lang="es-MX" sz="1500">
                <a:solidFill>
                  <a:srgbClr val="000000"/>
                </a:solidFill>
                <a:latin typeface="Calibri"/>
              </a:rPr>
              <a:t>    </a:t>
            </a:r>
            <a:r>
              <a:rPr lang="es-MX" sz="1500">
                <a:solidFill>
                  <a:srgbClr val="000000"/>
                </a:solidFill>
                <a:latin typeface="Calibri"/>
              </a:rPr>
              <a:t>&lt;/dependency&gt;</a:t>
            </a:r>
            <a:endParaRPr/>
          </a:p>
          <a:p>
            <a:pPr algn="just">
              <a:lnSpc>
                <a:spcPct val="100000"/>
              </a:lnSpc>
            </a:pPr>
            <a:endParaRPr/>
          </a:p>
          <a:p>
            <a:pPr algn="just">
              <a:lnSpc>
                <a:spcPct val="100000"/>
              </a:lnSpc>
            </a:pPr>
            <a:r>
              <a:rPr lang="es-MX" sz="1500">
                <a:solidFill>
                  <a:srgbClr val="000000"/>
                </a:solidFill>
                <a:latin typeface="Calibri"/>
              </a:rPr>
              <a:t>Hay que tener cuidado en que parte poner este código, por eso recomiendo checar el código de algún proyecto anterior. En caso de que no contemos con algún proyecto anterior, debemos ir a github o bitbucket y checar los miles de códigos gratuitos.</a:t>
            </a:r>
            <a:endParaRPr/>
          </a:p>
          <a:p>
            <a:pPr algn="just">
              <a:lnSpc>
                <a:spcPct val="100000"/>
              </a:lnSpc>
            </a:pPr>
            <a:r>
              <a:rPr lang="es-MX" sz="1500">
                <a:solidFill>
                  <a:srgbClr val="000000"/>
                </a:solidFill>
                <a:latin typeface="Calibri"/>
              </a:rPr>
              <a:t>Bueno para los que tienen problemas buscando códigos, aquí les paso un link: https://github.com/Glitchero/Ejemplo1/blob/master/pom.xml</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CustomShape 1"/>
          <p:cNvSpPr/>
          <p:nvPr/>
        </p:nvSpPr>
        <p:spPr>
          <a:xfrm>
            <a:off x="457200" y="704160"/>
            <a:ext cx="8227800" cy="1141200"/>
          </a:xfrm>
          <a:prstGeom prst="rect">
            <a:avLst/>
          </a:prstGeom>
        </p:spPr>
      </p:sp>
      <p:sp>
        <p:nvSpPr>
          <p:cNvPr id="47" name="CustomShape 2"/>
          <p:cNvSpPr/>
          <p:nvPr/>
        </p:nvSpPr>
        <p:spPr>
          <a:xfrm>
            <a:off x="576000" y="216000"/>
            <a:ext cx="7520400" cy="576000"/>
          </a:xfrm>
          <a:prstGeom prst="rect">
            <a:avLst/>
          </a:prstGeom>
        </p:spPr>
        <p:txBody>
          <a:bodyPr anchor="ctr" bIns="0" lIns="0" rIns="0" tIns="0" wrap="none"/>
          <a:p>
            <a:pPr>
              <a:lnSpc>
                <a:spcPct val="100000"/>
              </a:lnSpc>
            </a:pPr>
            <a:r>
              <a:rPr lang="es-MX" sz="4000">
                <a:solidFill>
                  <a:srgbClr val="04617b"/>
                </a:solidFill>
                <a:latin typeface="Calibri"/>
              </a:rPr>
              <a:t>Hola Mundo con Maven y Eclipse</a:t>
            </a:r>
            <a:endParaRPr/>
          </a:p>
        </p:txBody>
      </p:sp>
      <p:sp>
        <p:nvSpPr>
          <p:cNvPr id="48" name="CustomShape 3"/>
          <p:cNvSpPr/>
          <p:nvPr/>
        </p:nvSpPr>
        <p:spPr>
          <a:xfrm>
            <a:off x="124200" y="1080000"/>
            <a:ext cx="8515800" cy="5832000"/>
          </a:xfrm>
          <a:prstGeom prst="rect">
            <a:avLst/>
          </a:prstGeom>
        </p:spPr>
        <p:txBody>
          <a:bodyPr bIns="45000" lIns="90000" rIns="90000" tIns="45000"/>
          <a:p>
            <a:pPr algn="just">
              <a:lnSpc>
                <a:spcPct val="100000"/>
              </a:lnSpc>
            </a:pPr>
            <a:r>
              <a:rPr lang="es-MX" sz="1600">
                <a:solidFill>
                  <a:srgbClr val="000000"/>
                </a:solidFill>
                <a:latin typeface="Calibri"/>
              </a:rPr>
              <a:t>Falta agregar esto al Pom.xml para que pueda compilar nuestro Hola Mundo:</a:t>
            </a:r>
            <a:endParaRPr/>
          </a:p>
          <a:p>
            <a:pPr algn="just">
              <a:lnSpc>
                <a:spcPct val="100000"/>
              </a:lnSpc>
            </a:pPr>
            <a:endParaRPr/>
          </a:p>
          <a:p>
            <a:pPr algn="just">
              <a:lnSpc>
                <a:spcPct val="100000"/>
              </a:lnSpc>
            </a:pPr>
            <a:r>
              <a:rPr lang="es-MX" sz="1600">
                <a:solidFill>
                  <a:srgbClr val="000000"/>
                </a:solidFill>
                <a:latin typeface="Calibri"/>
              </a:rPr>
              <a:t> </a:t>
            </a:r>
            <a:r>
              <a:rPr lang="es-MX" sz="1600">
                <a:solidFill>
                  <a:srgbClr val="000000"/>
                </a:solidFill>
                <a:latin typeface="Calibri"/>
              </a:rPr>
              <a:t>&lt;build&gt;</a:t>
            </a:r>
            <a:endParaRPr/>
          </a:p>
          <a:p>
            <a:pPr algn="just">
              <a:lnSpc>
                <a:spcPct val="100000"/>
              </a:lnSpc>
            </a:pPr>
            <a:r>
              <a:rPr lang="es-MX" sz="1600">
                <a:solidFill>
                  <a:srgbClr val="000000"/>
                </a:solidFill>
                <a:latin typeface="Calibri"/>
              </a:rPr>
              <a:t>            </a:t>
            </a:r>
            <a:r>
              <a:rPr lang="es-MX" sz="1600">
                <a:solidFill>
                  <a:srgbClr val="000000"/>
                </a:solidFill>
                <a:latin typeface="Calibri"/>
              </a:rPr>
              <a:t>&lt;plugins&gt;</a:t>
            </a:r>
            <a:endParaRPr/>
          </a:p>
          <a:p>
            <a:pPr algn="just">
              <a:lnSpc>
                <a:spcPct val="100000"/>
              </a:lnSpc>
            </a:pPr>
            <a:r>
              <a:rPr lang="es-MX" sz="1600">
                <a:solidFill>
                  <a:srgbClr val="000000"/>
                </a:solidFill>
                <a:latin typeface="Calibri"/>
              </a:rPr>
              <a:t>                </a:t>
            </a:r>
            <a:r>
              <a:rPr lang="es-MX" sz="1600">
                <a:solidFill>
                  <a:srgbClr val="000000"/>
                </a:solidFill>
                <a:latin typeface="Calibri"/>
              </a:rPr>
              <a:t>&lt;plugin&gt;</a:t>
            </a:r>
            <a:endParaRPr/>
          </a:p>
          <a:p>
            <a:pPr algn="just">
              <a:lnSpc>
                <a:spcPct val="100000"/>
              </a:lnSpc>
            </a:pPr>
            <a:r>
              <a:rPr lang="es-MX" sz="1600">
                <a:solidFill>
                  <a:srgbClr val="000000"/>
                </a:solidFill>
                <a:latin typeface="Calibri"/>
              </a:rPr>
              <a:t>                    </a:t>
            </a:r>
            <a:r>
              <a:rPr lang="es-MX" sz="1600">
                <a:solidFill>
                  <a:srgbClr val="000000"/>
                </a:solidFill>
                <a:latin typeface="Calibri"/>
              </a:rPr>
              <a:t>&lt;groupId&gt;org.apache.maven.plugins&lt;/groupId&gt;</a:t>
            </a:r>
            <a:endParaRPr/>
          </a:p>
          <a:p>
            <a:pPr algn="just">
              <a:lnSpc>
                <a:spcPct val="100000"/>
              </a:lnSpc>
            </a:pPr>
            <a:r>
              <a:rPr lang="es-MX" sz="1600">
                <a:solidFill>
                  <a:srgbClr val="000000"/>
                </a:solidFill>
                <a:latin typeface="Calibri"/>
              </a:rPr>
              <a:t>                    </a:t>
            </a:r>
            <a:r>
              <a:rPr lang="es-MX" sz="1600">
                <a:solidFill>
                  <a:srgbClr val="000000"/>
                </a:solidFill>
                <a:latin typeface="Calibri"/>
              </a:rPr>
              <a:t>&lt;artifactId&gt;maven-compiler-plugin&lt;/artifactId&gt;</a:t>
            </a:r>
            <a:endParaRPr/>
          </a:p>
          <a:p>
            <a:pPr algn="just">
              <a:lnSpc>
                <a:spcPct val="100000"/>
              </a:lnSpc>
            </a:pPr>
            <a:r>
              <a:rPr lang="es-MX" sz="1600">
                <a:solidFill>
                  <a:srgbClr val="000000"/>
                </a:solidFill>
                <a:latin typeface="Calibri"/>
              </a:rPr>
              <a:t>                    </a:t>
            </a:r>
            <a:r>
              <a:rPr lang="es-MX" sz="1600">
                <a:solidFill>
                  <a:srgbClr val="000000"/>
                </a:solidFill>
                <a:latin typeface="Calibri"/>
              </a:rPr>
              <a:t>&lt;version&gt;2.3.2&lt;/version&gt;</a:t>
            </a:r>
            <a:endParaRPr/>
          </a:p>
          <a:p>
            <a:pPr algn="just">
              <a:lnSpc>
                <a:spcPct val="100000"/>
              </a:lnSpc>
            </a:pPr>
            <a:r>
              <a:rPr lang="es-MX" sz="1600">
                <a:solidFill>
                  <a:srgbClr val="000000"/>
                </a:solidFill>
                <a:latin typeface="Calibri"/>
              </a:rPr>
              <a:t>                    </a:t>
            </a:r>
            <a:r>
              <a:rPr lang="es-MX" sz="1600">
                <a:solidFill>
                  <a:srgbClr val="000000"/>
                </a:solidFill>
                <a:latin typeface="Calibri"/>
              </a:rPr>
              <a:t>&lt;configuration&gt;</a:t>
            </a:r>
            <a:endParaRPr/>
          </a:p>
          <a:p>
            <a:pPr algn="just">
              <a:lnSpc>
                <a:spcPct val="100000"/>
              </a:lnSpc>
            </a:pPr>
            <a:r>
              <a:rPr lang="es-MX" sz="1600">
                <a:solidFill>
                  <a:srgbClr val="000000"/>
                </a:solidFill>
                <a:latin typeface="Calibri"/>
              </a:rPr>
              <a:t>                        </a:t>
            </a:r>
            <a:r>
              <a:rPr lang="es-MX" sz="1600">
                <a:solidFill>
                  <a:srgbClr val="000000"/>
                </a:solidFill>
                <a:latin typeface="Calibri"/>
              </a:rPr>
              <a:t>&lt;source&gt;1.7&lt;/source&gt;</a:t>
            </a:r>
            <a:endParaRPr/>
          </a:p>
          <a:p>
            <a:pPr algn="just">
              <a:lnSpc>
                <a:spcPct val="100000"/>
              </a:lnSpc>
            </a:pPr>
            <a:r>
              <a:rPr lang="es-MX" sz="1600">
                <a:solidFill>
                  <a:srgbClr val="000000"/>
                </a:solidFill>
                <a:latin typeface="Calibri"/>
              </a:rPr>
              <a:t>                        </a:t>
            </a:r>
            <a:r>
              <a:rPr lang="es-MX" sz="1600">
                <a:solidFill>
                  <a:srgbClr val="000000"/>
                </a:solidFill>
                <a:latin typeface="Calibri"/>
              </a:rPr>
              <a:t>&lt;target&gt;1.7&lt;/target&gt;</a:t>
            </a:r>
            <a:endParaRPr/>
          </a:p>
          <a:p>
            <a:pPr algn="just">
              <a:lnSpc>
                <a:spcPct val="100000"/>
              </a:lnSpc>
            </a:pPr>
            <a:r>
              <a:rPr lang="es-MX" sz="1600">
                <a:solidFill>
                  <a:srgbClr val="000000"/>
                </a:solidFill>
                <a:latin typeface="Calibri"/>
              </a:rPr>
              <a:t>                    </a:t>
            </a:r>
            <a:r>
              <a:rPr lang="es-MX" sz="1600">
                <a:solidFill>
                  <a:srgbClr val="000000"/>
                </a:solidFill>
                <a:latin typeface="Calibri"/>
              </a:rPr>
              <a:t>&lt;/configuration&gt;</a:t>
            </a:r>
            <a:endParaRPr/>
          </a:p>
          <a:p>
            <a:pPr algn="just">
              <a:lnSpc>
                <a:spcPct val="100000"/>
              </a:lnSpc>
            </a:pPr>
            <a:r>
              <a:rPr lang="es-MX" sz="1600">
                <a:solidFill>
                  <a:srgbClr val="000000"/>
                </a:solidFill>
                <a:latin typeface="Calibri"/>
              </a:rPr>
              <a:t>                </a:t>
            </a:r>
            <a:r>
              <a:rPr lang="es-MX" sz="1600">
                <a:solidFill>
                  <a:srgbClr val="000000"/>
                </a:solidFill>
                <a:latin typeface="Calibri"/>
              </a:rPr>
              <a:t>&lt;/plugin&gt;</a:t>
            </a:r>
            <a:endParaRPr/>
          </a:p>
          <a:p>
            <a:pPr algn="just">
              <a:lnSpc>
                <a:spcPct val="100000"/>
              </a:lnSpc>
            </a:pPr>
            <a:r>
              <a:rPr lang="es-MX" sz="1600">
                <a:solidFill>
                  <a:srgbClr val="000000"/>
                </a:solidFill>
                <a:latin typeface="Calibri"/>
              </a:rPr>
              <a:t>            </a:t>
            </a:r>
            <a:r>
              <a:rPr lang="es-MX" sz="1600">
                <a:solidFill>
                  <a:srgbClr val="000000"/>
                </a:solidFill>
                <a:latin typeface="Calibri"/>
              </a:rPr>
              <a:t>&lt;/plugins&gt;</a:t>
            </a:r>
            <a:endParaRPr/>
          </a:p>
          <a:p>
            <a:pPr algn="just">
              <a:lnSpc>
                <a:spcPct val="100000"/>
              </a:lnSpc>
            </a:pPr>
            <a:r>
              <a:rPr lang="es-MX" sz="1600">
                <a:solidFill>
                  <a:srgbClr val="000000"/>
                </a:solidFill>
                <a:latin typeface="Calibri"/>
              </a:rPr>
              <a:t>        </a:t>
            </a:r>
            <a:r>
              <a:rPr lang="es-MX" sz="1600">
                <a:solidFill>
                  <a:srgbClr val="000000"/>
                </a:solidFill>
                <a:latin typeface="Calibri"/>
              </a:rPr>
              <a:t>&lt;/build&gt;</a:t>
            </a:r>
            <a:endParaRPr/>
          </a:p>
          <a:p>
            <a:pPr algn="just">
              <a:lnSpc>
                <a:spcPct val="100000"/>
              </a:lnSpc>
            </a:pPr>
            <a:r>
              <a:rPr lang="es-MX" sz="1600">
                <a:solidFill>
                  <a:srgbClr val="000000"/>
                </a:solidFill>
                <a:latin typeface="Calibri"/>
              </a:rPr>
              <a:t>&lt;/project&gt;</a:t>
            </a:r>
            <a:endParaRPr/>
          </a:p>
          <a:p>
            <a:pPr algn="just">
              <a:lnSpc>
                <a:spcPct val="100000"/>
              </a:lnSpc>
            </a:pPr>
            <a:endParaRPr/>
          </a:p>
          <a:p>
            <a:pPr algn="just">
              <a:lnSpc>
                <a:spcPct val="100000"/>
              </a:lnSpc>
            </a:pPr>
            <a:r>
              <a:rPr lang="es-MX" sz="1600">
                <a:solidFill>
                  <a:srgbClr val="000000"/>
                </a:solidFill>
                <a:latin typeface="Calibri"/>
              </a:rPr>
              <a:t>Vamos a regresar a la terminal, y nos posicionamos en la ruta de nuestro proyecto, es decir, ponemos </a:t>
            </a:r>
            <a:r>
              <a:rPr i="1" lang="es-MX" sz="1600" u="sng">
                <a:solidFill>
                  <a:srgbClr val="000000"/>
                </a:solidFill>
                <a:latin typeface="Calibri"/>
              </a:rPr>
              <a:t>cd nombre_artifactId</a:t>
            </a:r>
            <a:r>
              <a:rPr lang="es-MX" sz="1600">
                <a:solidFill>
                  <a:srgbClr val="000000"/>
                </a:solidFill>
                <a:latin typeface="Calibri"/>
              </a:rPr>
              <a:t>. Y después escribimos </a:t>
            </a:r>
            <a:r>
              <a:rPr i="1" lang="es-MX" sz="1600" u="sng">
                <a:solidFill>
                  <a:srgbClr val="000000"/>
                </a:solidFill>
                <a:latin typeface="Calibri"/>
              </a:rPr>
              <a:t>mvn clean install</a:t>
            </a:r>
            <a:r>
              <a:rPr lang="es-MX" sz="1600">
                <a:solidFill>
                  <a:srgbClr val="000000"/>
                </a:solidFill>
                <a:latin typeface="Calibri"/>
              </a:rPr>
              <a:t>, ponemos clean para que Maven pueda borrar target y vuelva a hacer el install.</a:t>
            </a:r>
            <a:endParaRPr/>
          </a:p>
          <a:p>
            <a:pPr algn="just">
              <a:lnSpc>
                <a:spcPct val="100000"/>
              </a:lnSpc>
            </a:pPr>
            <a:endParaRPr/>
          </a:p>
          <a:p>
            <a:pPr algn="just">
              <a:lnSpc>
                <a:spcPct val="100000"/>
              </a:lnSpc>
            </a:pPr>
            <a:r>
              <a:rPr lang="es-MX" sz="1600">
                <a:solidFill>
                  <a:srgbClr val="000000"/>
                </a:solidFill>
                <a:latin typeface="Calibri"/>
              </a:rPr>
              <a:t> </a:t>
            </a:r>
            <a:r>
              <a:rPr lang="es-MX" sz="1600">
                <a:solidFill>
                  <a:srgbClr val="000000"/>
                </a:solidFill>
                <a:latin typeface="Calibri"/>
              </a:rPr>
              <a:t>¿BUILD SUCCESSFUL otra vez?. Excelente.</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CustomShape 1"/>
          <p:cNvSpPr/>
          <p:nvPr/>
        </p:nvSpPr>
        <p:spPr>
          <a:xfrm>
            <a:off x="457200" y="704160"/>
            <a:ext cx="8227800" cy="1141200"/>
          </a:xfrm>
          <a:prstGeom prst="rect">
            <a:avLst/>
          </a:prstGeom>
        </p:spPr>
      </p:sp>
      <p:sp>
        <p:nvSpPr>
          <p:cNvPr id="50" name="CustomShape 2"/>
          <p:cNvSpPr/>
          <p:nvPr/>
        </p:nvSpPr>
        <p:spPr>
          <a:xfrm>
            <a:off x="576000" y="216000"/>
            <a:ext cx="7520400" cy="576000"/>
          </a:xfrm>
          <a:prstGeom prst="rect">
            <a:avLst/>
          </a:prstGeom>
        </p:spPr>
        <p:txBody>
          <a:bodyPr anchor="ctr" bIns="0" lIns="0" rIns="0" tIns="0" wrap="none"/>
          <a:p>
            <a:pPr>
              <a:lnSpc>
                <a:spcPct val="100000"/>
              </a:lnSpc>
            </a:pPr>
            <a:r>
              <a:rPr lang="es-MX" sz="4000">
                <a:solidFill>
                  <a:srgbClr val="04617b"/>
                </a:solidFill>
                <a:latin typeface="Calibri"/>
              </a:rPr>
              <a:t>Hola Mundo con Maven y Eclipse</a:t>
            </a:r>
            <a:endParaRPr/>
          </a:p>
        </p:txBody>
      </p:sp>
      <p:sp>
        <p:nvSpPr>
          <p:cNvPr id="51" name="CustomShape 3"/>
          <p:cNvSpPr/>
          <p:nvPr/>
        </p:nvSpPr>
        <p:spPr>
          <a:xfrm>
            <a:off x="124200" y="1080000"/>
            <a:ext cx="8515800" cy="5832000"/>
          </a:xfrm>
          <a:prstGeom prst="rect">
            <a:avLst/>
          </a:prstGeom>
        </p:spPr>
        <p:txBody>
          <a:bodyPr bIns="45000" lIns="90000" rIns="90000" tIns="45000"/>
          <a:p>
            <a:pPr algn="just">
              <a:lnSpc>
                <a:spcPct val="100000"/>
              </a:lnSpc>
            </a:pPr>
            <a:r>
              <a:rPr lang="es-MX" sz="1600">
                <a:solidFill>
                  <a:srgbClr val="000000"/>
                </a:solidFill>
                <a:latin typeface="Calibri"/>
              </a:rPr>
              <a:t>Pasemos ahora toda la acción a eclipse.</a:t>
            </a:r>
            <a:endParaRPr/>
          </a:p>
          <a:p>
            <a:pPr algn="just">
              <a:lnSpc>
                <a:spcPct val="100000"/>
              </a:lnSpc>
            </a:pPr>
            <a:endParaRPr/>
          </a:p>
          <a:p>
            <a:pPr algn="just">
              <a:lnSpc>
                <a:spcPct val="100000"/>
              </a:lnSpc>
            </a:pPr>
            <a:r>
              <a:rPr lang="es-MX" sz="1600">
                <a:solidFill>
                  <a:srgbClr val="000000"/>
                </a:solidFill>
                <a:latin typeface="Calibri"/>
              </a:rPr>
              <a:t>Para poder importar el proyecto a eclipse es necesario escribir este comando, en la ruta de nuestro proyecto: </a:t>
            </a:r>
            <a:r>
              <a:rPr i="1" lang="es-MX" sz="1600" u="sng">
                <a:solidFill>
                  <a:srgbClr val="000000"/>
                </a:solidFill>
                <a:latin typeface="Calibri"/>
              </a:rPr>
              <a:t>mvn eclipse:eclipse</a:t>
            </a:r>
            <a:r>
              <a:rPr lang="es-MX" sz="1600">
                <a:solidFill>
                  <a:srgbClr val="000000"/>
                </a:solidFill>
                <a:latin typeface="Calibri"/>
              </a:rPr>
              <a:t>.</a:t>
            </a:r>
            <a:endParaRPr/>
          </a:p>
          <a:p>
            <a:pPr algn="just">
              <a:lnSpc>
                <a:spcPct val="100000"/>
              </a:lnSpc>
            </a:pPr>
            <a:endParaRPr/>
          </a:p>
          <a:p>
            <a:pPr algn="just">
              <a:lnSpc>
                <a:spcPct val="100000"/>
              </a:lnSpc>
            </a:pPr>
            <a:r>
              <a:rPr lang="es-MX" sz="1600">
                <a:solidFill>
                  <a:srgbClr val="000000"/>
                </a:solidFill>
                <a:latin typeface="Calibri"/>
              </a:rPr>
              <a:t>Ahora abrimos eclipse y seguimos el siguiente orden:</a:t>
            </a:r>
            <a:endParaRPr/>
          </a:p>
          <a:p>
            <a:pPr algn="just">
              <a:lnSpc>
                <a:spcPct val="100000"/>
              </a:lnSpc>
            </a:pPr>
            <a:endParaRPr/>
          </a:p>
          <a:p>
            <a:pPr algn="just">
              <a:lnSpc>
                <a:spcPct val="100000"/>
              </a:lnSpc>
            </a:pPr>
            <a:r>
              <a:rPr lang="es-MX" sz="1600">
                <a:solidFill>
                  <a:srgbClr val="000000"/>
                </a:solidFill>
                <a:latin typeface="Calibri"/>
              </a:rPr>
              <a:t>File-&gt;Import-&gt;Existing Projects in Workspace-&gt;Select Root Directory-&gt;Browse-&gt;</a:t>
            </a:r>
            <a:endParaRPr/>
          </a:p>
          <a:p>
            <a:pPr algn="just">
              <a:lnSpc>
                <a:spcPct val="100000"/>
              </a:lnSpc>
            </a:pPr>
            <a:r>
              <a:rPr lang="es-MX" sz="1600">
                <a:solidFill>
                  <a:srgbClr val="000000"/>
                </a:solidFill>
                <a:latin typeface="Calibri"/>
              </a:rPr>
              <a:t>-&gt;Seleccionamos la ruta del archivo-&gt;OK-&gt;Finish</a:t>
            </a:r>
            <a:endParaRPr/>
          </a:p>
          <a:p>
            <a:pPr algn="just">
              <a:lnSpc>
                <a:spcPct val="100000"/>
              </a:lnSpc>
            </a:pPr>
            <a:endParaRPr/>
          </a:p>
          <a:p>
            <a:pPr algn="just">
              <a:lnSpc>
                <a:spcPct val="100000"/>
              </a:lnSpc>
            </a:pPr>
            <a:r>
              <a:rPr lang="es-MX" sz="1600">
                <a:solidFill>
                  <a:srgbClr val="000000"/>
                </a:solidFill>
                <a:latin typeface="Calibri"/>
              </a:rPr>
              <a:t>Listo, hemos acabado.</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pic>
        <p:nvPicPr>
          <p:cNvPr descr="" id="52" name=""/>
          <p:cNvPicPr/>
          <p:nvPr/>
        </p:nvPicPr>
        <p:blipFill>
          <a:blip r:embed="rId1"/>
          <a:stretch>
            <a:fillRect/>
          </a:stretch>
        </p:blipFill>
        <p:spPr>
          <a:xfrm>
            <a:off x="3096000" y="3528000"/>
            <a:ext cx="5112000" cy="2952000"/>
          </a:xfrm>
          <a:prstGeom prst="rect">
            <a:avLst/>
          </a:prstGeom>
        </p:spPr>
      </p:pic>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