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3.png" ContentType="image/png"/>
  <Override PartName="/ppt/media/image4.png" ContentType="image/png"/>
  <Override PartName="/ppt/media/image1.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s-MX"/>
              <a:t>Click to edit the title text format</a:t>
            </a:r>
            <a:endParaRPr/>
          </a:p>
        </p:txBody>
      </p:sp>
      <p:sp>
        <p:nvSpPr>
          <p:cNvPr id="1"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s-MX"/>
              <a:t>Click to edit the outline text format</a:t>
            </a:r>
            <a:endParaRPr/>
          </a:p>
          <a:p>
            <a:pPr lvl="1">
              <a:buSzPct val="75000"/>
              <a:buFont typeface="StarSymbol"/>
              <a:buChar char=""/>
            </a:pPr>
            <a:r>
              <a:rPr lang="es-MX"/>
              <a:t>Second Outline Level</a:t>
            </a:r>
            <a:endParaRPr/>
          </a:p>
          <a:p>
            <a:pPr lvl="2">
              <a:buSzPct val="45000"/>
              <a:buFont typeface="StarSymbol"/>
              <a:buChar char=""/>
            </a:pPr>
            <a:r>
              <a:rPr lang="es-MX"/>
              <a:t>Third Outline Level</a:t>
            </a:r>
            <a:endParaRPr/>
          </a:p>
          <a:p>
            <a:pPr lvl="3">
              <a:buSzPct val="75000"/>
              <a:buFont typeface="StarSymbol"/>
              <a:buChar char=""/>
            </a:pPr>
            <a:r>
              <a:rPr lang="es-MX"/>
              <a:t>Fourth Outline Level</a:t>
            </a:r>
            <a:endParaRPr/>
          </a:p>
          <a:p>
            <a:pPr lvl="4">
              <a:buSzPct val="45000"/>
              <a:buFont typeface="StarSymbol"/>
              <a:buChar char=""/>
            </a:pPr>
            <a:r>
              <a:rPr lang="es-MX"/>
              <a:t>Fifth Outline Level</a:t>
            </a:r>
            <a:endParaRPr/>
          </a:p>
          <a:p>
            <a:pPr lvl="5">
              <a:buSzPct val="45000"/>
              <a:buFont typeface="StarSymbol"/>
              <a:buChar char=""/>
            </a:pPr>
            <a:r>
              <a:rPr lang="es-MX"/>
              <a:t>Sixth Outline Level</a:t>
            </a:r>
            <a:endParaRPr/>
          </a:p>
          <a:p>
            <a:pPr lvl="6">
              <a:buSzPct val="45000"/>
              <a:buFont typeface="StarSymbol"/>
              <a:buChar char=""/>
            </a:pPr>
            <a:r>
              <a:rPr lang="es-MX"/>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CustomShape 1"/>
          <p:cNvSpPr/>
          <p:nvPr/>
        </p:nvSpPr>
        <p:spPr>
          <a:xfrm>
            <a:off x="533520" y="1371600"/>
            <a:ext cx="7849800" cy="1827000"/>
          </a:xfrm>
          <a:prstGeom prst="rect">
            <a:avLst/>
          </a:prstGeom>
        </p:spPr>
        <p:txBody>
          <a:bodyPr anchor="b" bIns="0" lIns="0" rIns="18360" tIns="0"/>
          <a:p>
            <a:pPr>
              <a:lnSpc>
                <a:spcPct val="100000"/>
              </a:lnSpc>
            </a:pPr>
            <a:r>
              <a:rPr b="1" lang="es-MX" sz="5600">
                <a:solidFill>
                  <a:srgbClr val="50e0ea"/>
                </a:solidFill>
                <a:latin typeface="Calibri"/>
              </a:rPr>
              <a:t>Twitter Storm</a:t>
            </a:r>
            <a:endParaRPr/>
          </a:p>
        </p:txBody>
      </p:sp>
      <p:sp>
        <p:nvSpPr>
          <p:cNvPr id="35" name="CustomShape 2"/>
          <p:cNvSpPr/>
          <p:nvPr/>
        </p:nvSpPr>
        <p:spPr>
          <a:xfrm>
            <a:off x="533520" y="3228480"/>
            <a:ext cx="7853040" cy="1750680"/>
          </a:xfrm>
          <a:prstGeom prst="rect">
            <a:avLst/>
          </a:prstGeom>
        </p:spPr>
        <p:txBody>
          <a:bodyPr bIns="45000" lIns="0" rIns="18360" tIns="45000"/>
          <a:p>
            <a:pPr algn="r">
              <a:lnSpc>
                <a:spcPct val="100000"/>
              </a:lnSpc>
            </a:pPr>
            <a:r>
              <a:rPr lang="es-MX" sz="2600">
                <a:solidFill>
                  <a:srgbClr val="000000"/>
                </a:solidFill>
                <a:latin typeface="Constantia"/>
              </a:rPr>
              <a:t>Big Data en Tiempo Real</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CustomShape 1"/>
          <p:cNvSpPr/>
          <p:nvPr/>
        </p:nvSpPr>
        <p:spPr>
          <a:xfrm>
            <a:off x="457200" y="704160"/>
            <a:ext cx="8227800" cy="1141200"/>
          </a:xfrm>
          <a:prstGeom prst="rect">
            <a:avLst/>
          </a:prstGeom>
        </p:spPr>
      </p:sp>
      <p:sp>
        <p:nvSpPr>
          <p:cNvPr id="57" name="CustomShape 2"/>
          <p:cNvSpPr/>
          <p:nvPr/>
        </p:nvSpPr>
        <p:spPr>
          <a:xfrm>
            <a:off x="457200" y="1935360"/>
            <a:ext cx="8227800" cy="4387320"/>
          </a:xfrm>
          <a:prstGeom prst="rect">
            <a:avLst/>
          </a:prstGeom>
        </p:spPr>
      </p:sp>
      <p:sp>
        <p:nvSpPr>
          <p:cNvPr id="58" name="CustomShape 3"/>
          <p:cNvSpPr/>
          <p:nvPr/>
        </p:nvSpPr>
        <p:spPr>
          <a:xfrm>
            <a:off x="216000" y="864000"/>
            <a:ext cx="8528400" cy="738000"/>
          </a:xfrm>
          <a:prstGeom prst="rect">
            <a:avLst/>
          </a:prstGeom>
        </p:spPr>
        <p:txBody>
          <a:bodyPr anchor="ctr" bIns="0" lIns="0" rIns="0" tIns="0" wrap="none"/>
          <a:p>
            <a:pPr>
              <a:lnSpc>
                <a:spcPct val="100000"/>
              </a:lnSpc>
            </a:pPr>
            <a:r>
              <a:rPr lang="es-MX" sz="5000">
                <a:solidFill>
                  <a:srgbClr val="04617b"/>
                </a:solidFill>
                <a:latin typeface="Calibri"/>
              </a:rPr>
              <a:t>Paralelismo en Storm</a:t>
            </a:r>
            <a:endParaRPr/>
          </a:p>
        </p:txBody>
      </p:sp>
      <p:sp>
        <p:nvSpPr>
          <p:cNvPr id="59" name="CustomShape 4"/>
          <p:cNvSpPr/>
          <p:nvPr/>
        </p:nvSpPr>
        <p:spPr>
          <a:xfrm>
            <a:off x="457200" y="2439720"/>
            <a:ext cx="8227800" cy="2599920"/>
          </a:xfrm>
          <a:prstGeom prst="rect">
            <a:avLst/>
          </a:prstGeom>
        </p:spPr>
        <p:txBody>
          <a:bodyPr bIns="45000" lIns="90000" rIns="90000" tIns="45000"/>
          <a:p>
            <a:pPr algn="just">
              <a:lnSpc>
                <a:spcPct val="100000"/>
              </a:lnSpc>
            </a:pPr>
            <a:r>
              <a:rPr lang="es-MX" sz="2200">
                <a:solidFill>
                  <a:srgbClr val="000000"/>
                </a:solidFill>
                <a:latin typeface="Calibri"/>
              </a:rPr>
              <a:t>Usualmente cuando nos referimos a </a:t>
            </a:r>
            <a:r>
              <a:rPr b="1" lang="es-MX" sz="2200">
                <a:solidFill>
                  <a:srgbClr val="000000"/>
                </a:solidFill>
                <a:latin typeface="Calibri"/>
              </a:rPr>
              <a:t>paralelismo</a:t>
            </a:r>
            <a:r>
              <a:rPr lang="es-MX" sz="2200">
                <a:solidFill>
                  <a:srgbClr val="000000"/>
                </a:solidFill>
                <a:latin typeface="Calibri"/>
              </a:rPr>
              <a:t> en storm usualmente nos referimos a una función llamada </a:t>
            </a:r>
            <a:r>
              <a:rPr b="1" lang="es-MX" sz="2200">
                <a:solidFill>
                  <a:srgbClr val="000000"/>
                </a:solidFill>
                <a:latin typeface="Calibri"/>
              </a:rPr>
              <a:t>parallelism hint </a:t>
            </a:r>
            <a:r>
              <a:rPr lang="es-MX" sz="2200">
                <a:solidFill>
                  <a:srgbClr val="000000"/>
                </a:solidFill>
                <a:latin typeface="Calibri"/>
              </a:rPr>
              <a:t>la cual define el número de executors. Pero aquí generalizaremos el concepto de paralelismo al poder modificar el número de worker process y de tasks, es decir, no únicamente modificaremos el número de executors. </a:t>
            </a:r>
            <a:endParaRPr/>
          </a:p>
          <a:p>
            <a:pPr algn="just">
              <a:lnSpc>
                <a:spcPct val="100000"/>
              </a:lnSpc>
            </a:pPr>
            <a:endParaRPr/>
          </a:p>
          <a:p>
            <a:pPr algn="just">
              <a:lnSpc>
                <a:spcPct val="100000"/>
              </a:lnSpc>
            </a:pPr>
            <a:endParaRPr/>
          </a:p>
        </p:txBody>
      </p:sp>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CustomShape 1"/>
          <p:cNvSpPr/>
          <p:nvPr/>
        </p:nvSpPr>
        <p:spPr>
          <a:xfrm>
            <a:off x="457200" y="704160"/>
            <a:ext cx="8227800" cy="1141200"/>
          </a:xfrm>
          <a:prstGeom prst="rect">
            <a:avLst/>
          </a:prstGeom>
        </p:spPr>
      </p:sp>
      <p:sp>
        <p:nvSpPr>
          <p:cNvPr id="61" name="CustomShape 2"/>
          <p:cNvSpPr/>
          <p:nvPr/>
        </p:nvSpPr>
        <p:spPr>
          <a:xfrm>
            <a:off x="457200" y="1935360"/>
            <a:ext cx="8227800" cy="4387320"/>
          </a:xfrm>
          <a:prstGeom prst="rect">
            <a:avLst/>
          </a:prstGeom>
        </p:spPr>
      </p:sp>
      <p:sp>
        <p:nvSpPr>
          <p:cNvPr id="62" name="CustomShape 3"/>
          <p:cNvSpPr/>
          <p:nvPr/>
        </p:nvSpPr>
        <p:spPr>
          <a:xfrm>
            <a:off x="216000" y="864000"/>
            <a:ext cx="8528400" cy="738000"/>
          </a:xfrm>
          <a:prstGeom prst="rect">
            <a:avLst/>
          </a:prstGeom>
        </p:spPr>
        <p:txBody>
          <a:bodyPr anchor="ctr" bIns="0" lIns="0" rIns="0" tIns="0" wrap="none"/>
          <a:p>
            <a:pPr>
              <a:lnSpc>
                <a:spcPct val="100000"/>
              </a:lnSpc>
            </a:pPr>
            <a:r>
              <a:rPr lang="es-MX" sz="5000">
                <a:solidFill>
                  <a:srgbClr val="04617b"/>
                </a:solidFill>
                <a:latin typeface="Calibri"/>
              </a:rPr>
              <a:t>Ejemplo de Paralelismo</a:t>
            </a:r>
            <a:endParaRPr/>
          </a:p>
        </p:txBody>
      </p:sp>
      <p:sp>
        <p:nvSpPr>
          <p:cNvPr id="63" name="CustomShape 4"/>
          <p:cNvSpPr/>
          <p:nvPr/>
        </p:nvSpPr>
        <p:spPr>
          <a:xfrm>
            <a:off x="457200" y="1935360"/>
            <a:ext cx="8227800" cy="4387320"/>
          </a:xfrm>
          <a:prstGeom prst="rect">
            <a:avLst/>
          </a:prstGeom>
        </p:spPr>
        <p:txBody>
          <a:bodyPr bIns="45000" lIns="90000" rIns="90000" tIns="45000"/>
          <a:p>
            <a:pPr algn="just">
              <a:lnSpc>
                <a:spcPct val="100000"/>
              </a:lnSpc>
            </a:pPr>
            <a:r>
              <a:rPr lang="es-MX" sz="2200">
                <a:solidFill>
                  <a:srgbClr val="000000"/>
                </a:solidFill>
                <a:latin typeface="Calibri"/>
              </a:rPr>
              <a:t>Supongamos que tenemos un spout llamado bluespout, y dos bolts llamados greenbolt y yellowbolt. La topología funciona de la siguiente manera, el bluespout envía sus tuplas al greenbolt y luego éste envía sus tuplas al yellowspout.</a:t>
            </a:r>
            <a:endParaRPr/>
          </a:p>
          <a:p>
            <a:pPr algn="just">
              <a:lnSpc>
                <a:spcPct val="100000"/>
              </a:lnSpc>
            </a:pPr>
            <a:endParaRPr/>
          </a:p>
          <a:p>
            <a:pPr algn="just">
              <a:lnSpc>
                <a:spcPct val="100000"/>
              </a:lnSpc>
            </a:pPr>
            <a:endParaRPr/>
          </a:p>
        </p:txBody>
      </p:sp>
      <p:pic>
        <p:nvPicPr>
          <p:cNvPr descr="" id="64" name=""/>
          <p:cNvPicPr/>
          <p:nvPr/>
        </p:nvPicPr>
        <p:blipFill>
          <a:blip r:embed="rId1"/>
          <a:stretch>
            <a:fillRect/>
          </a:stretch>
        </p:blipFill>
        <p:spPr>
          <a:xfrm>
            <a:off x="1800000" y="4104000"/>
            <a:ext cx="4895640" cy="1655640"/>
          </a:xfrm>
          <a:prstGeom prst="rect">
            <a:avLst/>
          </a:prstGeom>
        </p:spPr>
      </p:pic>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CustomShape 1"/>
          <p:cNvSpPr/>
          <p:nvPr/>
        </p:nvSpPr>
        <p:spPr>
          <a:xfrm>
            <a:off x="457200" y="704160"/>
            <a:ext cx="8227800" cy="1141200"/>
          </a:xfrm>
          <a:prstGeom prst="rect">
            <a:avLst/>
          </a:prstGeom>
        </p:spPr>
      </p:sp>
      <p:sp>
        <p:nvSpPr>
          <p:cNvPr id="66" name="CustomShape 2"/>
          <p:cNvSpPr/>
          <p:nvPr/>
        </p:nvSpPr>
        <p:spPr>
          <a:xfrm>
            <a:off x="216000" y="864000"/>
            <a:ext cx="8528400" cy="738000"/>
          </a:xfrm>
          <a:prstGeom prst="rect">
            <a:avLst/>
          </a:prstGeom>
        </p:spPr>
        <p:txBody>
          <a:bodyPr anchor="ctr" bIns="0" lIns="0" rIns="0" tIns="0" wrap="none"/>
          <a:p>
            <a:pPr>
              <a:lnSpc>
                <a:spcPct val="100000"/>
              </a:lnSpc>
            </a:pPr>
            <a:r>
              <a:rPr lang="es-MX" sz="5000">
                <a:solidFill>
                  <a:srgbClr val="04617b"/>
                </a:solidFill>
                <a:latin typeface="Calibri"/>
              </a:rPr>
              <a:t>Ejemplo de paralelismo</a:t>
            </a:r>
            <a:endParaRPr/>
          </a:p>
        </p:txBody>
      </p:sp>
      <p:sp>
        <p:nvSpPr>
          <p:cNvPr id="67" name="CustomShape 3"/>
          <p:cNvSpPr/>
          <p:nvPr/>
        </p:nvSpPr>
        <p:spPr>
          <a:xfrm>
            <a:off x="216000" y="1728000"/>
            <a:ext cx="8927640" cy="4967640"/>
          </a:xfrm>
          <a:prstGeom prst="rect">
            <a:avLst/>
          </a:prstGeom>
        </p:spPr>
        <p:txBody>
          <a:bodyPr bIns="45000" lIns="90000" rIns="90000" tIns="45000" wrap="none"/>
          <a:p>
            <a:r>
              <a:rPr lang="es-MX"/>
              <a:t>Config conf = new Config();</a:t>
            </a:r>
            <a:endParaRPr/>
          </a:p>
          <a:p>
            <a:endParaRPr/>
          </a:p>
          <a:p>
            <a:r>
              <a:rPr lang="es-MX"/>
              <a:t>conf.setNumWorkers(2);</a:t>
            </a:r>
            <a:endParaRPr/>
          </a:p>
          <a:p>
            <a:r>
              <a:rPr lang="es-MX"/>
              <a:t>topologyBuilder.setSpout("blue-spout", new BlueSpout(), 2); </a:t>
            </a:r>
            <a:endParaRPr/>
          </a:p>
          <a:p>
            <a:endParaRPr/>
          </a:p>
          <a:p>
            <a:r>
              <a:rPr lang="es-MX"/>
              <a:t>topologyBuilder.setBolt("green-bolt", new GreenBolt(), 2)</a:t>
            </a:r>
            <a:endParaRPr/>
          </a:p>
          <a:p>
            <a:r>
              <a:rPr lang="es-MX"/>
              <a:t>               </a:t>
            </a:r>
            <a:r>
              <a:rPr lang="es-MX"/>
              <a:t>.setNumTasks(4)</a:t>
            </a:r>
            <a:endParaRPr/>
          </a:p>
          <a:p>
            <a:r>
              <a:rPr lang="es-MX"/>
              <a:t>               </a:t>
            </a:r>
            <a:r>
              <a:rPr lang="es-MX"/>
              <a:t>.shuffleGrouping("blue-spout");</a:t>
            </a:r>
            <a:endParaRPr/>
          </a:p>
          <a:p>
            <a:endParaRPr/>
          </a:p>
          <a:p>
            <a:r>
              <a:rPr lang="es-MX"/>
              <a:t>topologyBuilder.setBolt("yellow-bolt", new YellowBolt(), 6)</a:t>
            </a:r>
            <a:endParaRPr/>
          </a:p>
          <a:p>
            <a:r>
              <a:rPr lang="es-MX"/>
              <a:t>               </a:t>
            </a:r>
            <a:r>
              <a:rPr lang="es-MX"/>
              <a:t>.shuffleGrouping("green-bolt");</a:t>
            </a:r>
            <a:endParaRPr/>
          </a:p>
          <a:p>
            <a:endParaRPr/>
          </a:p>
          <a:p>
            <a:r>
              <a:rPr lang="es-MX"/>
              <a:t>StormSubmitter.submitTopology(</a:t>
            </a:r>
            <a:endParaRPr/>
          </a:p>
          <a:p>
            <a:r>
              <a:rPr lang="es-MX"/>
              <a:t>        </a:t>
            </a:r>
            <a:r>
              <a:rPr lang="es-MX"/>
              <a:t>"mytopology",</a:t>
            </a:r>
            <a:endParaRPr/>
          </a:p>
          <a:p>
            <a:r>
              <a:rPr lang="es-MX"/>
              <a:t>        </a:t>
            </a:r>
            <a:r>
              <a:rPr lang="es-MX"/>
              <a:t>conf,</a:t>
            </a:r>
            <a:endParaRPr/>
          </a:p>
          <a:p>
            <a:r>
              <a:rPr lang="es-MX"/>
              <a:t>        </a:t>
            </a:r>
            <a:r>
              <a:rPr lang="es-MX"/>
              <a:t>topologyBuilder.createTopology()</a:t>
            </a:r>
            <a:endParaRPr/>
          </a:p>
          <a:p>
            <a:r>
              <a:rPr lang="es-MX"/>
              <a:t>    </a:t>
            </a:r>
            <a:r>
              <a:rPr lang="es-MX"/>
              <a:t>);</a:t>
            </a:r>
            <a:endParaRPr/>
          </a:p>
        </p:txBody>
      </p:sp>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CustomShape 1"/>
          <p:cNvSpPr/>
          <p:nvPr/>
        </p:nvSpPr>
        <p:spPr>
          <a:xfrm>
            <a:off x="457200" y="704160"/>
            <a:ext cx="8227800" cy="1141200"/>
          </a:xfrm>
          <a:prstGeom prst="rect">
            <a:avLst/>
          </a:prstGeom>
        </p:spPr>
      </p:sp>
      <p:sp>
        <p:nvSpPr>
          <p:cNvPr id="69" name="CustomShape 2"/>
          <p:cNvSpPr/>
          <p:nvPr/>
        </p:nvSpPr>
        <p:spPr>
          <a:xfrm>
            <a:off x="457200" y="1935360"/>
            <a:ext cx="8227800" cy="4387320"/>
          </a:xfrm>
          <a:prstGeom prst="rect">
            <a:avLst/>
          </a:prstGeom>
        </p:spPr>
      </p:sp>
      <p:sp>
        <p:nvSpPr>
          <p:cNvPr id="70" name="CustomShape 3"/>
          <p:cNvSpPr/>
          <p:nvPr/>
        </p:nvSpPr>
        <p:spPr>
          <a:xfrm>
            <a:off x="216000" y="864000"/>
            <a:ext cx="8528400" cy="738000"/>
          </a:xfrm>
          <a:prstGeom prst="rect">
            <a:avLst/>
          </a:prstGeom>
        </p:spPr>
        <p:txBody>
          <a:bodyPr anchor="ctr" bIns="0" lIns="0" rIns="0" tIns="0" wrap="none"/>
          <a:p>
            <a:pPr>
              <a:lnSpc>
                <a:spcPct val="100000"/>
              </a:lnSpc>
            </a:pPr>
            <a:r>
              <a:rPr lang="es-MX" sz="5000">
                <a:solidFill>
                  <a:srgbClr val="04617b"/>
                </a:solidFill>
                <a:latin typeface="Calibri"/>
              </a:rPr>
              <a:t>Ejemplo de paralelismo</a:t>
            </a:r>
            <a:endParaRPr/>
          </a:p>
        </p:txBody>
      </p:sp>
      <p:pic>
        <p:nvPicPr>
          <p:cNvPr descr="" id="71" name=""/>
          <p:cNvPicPr/>
          <p:nvPr/>
        </p:nvPicPr>
        <p:blipFill>
          <a:blip r:embed="rId1"/>
          <a:stretch>
            <a:fillRect/>
          </a:stretch>
        </p:blipFill>
        <p:spPr>
          <a:xfrm>
            <a:off x="738720" y="1656360"/>
            <a:ext cx="6604920" cy="4967280"/>
          </a:xfrm>
          <a:prstGeom prst="rect">
            <a:avLst/>
          </a:prstGeom>
        </p:spPr>
      </p:pic>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412200" y="216000"/>
            <a:ext cx="8227800" cy="1141200"/>
          </a:xfrm>
          <a:prstGeom prst="rect">
            <a:avLst/>
          </a:prstGeom>
        </p:spPr>
        <p:txBody>
          <a:bodyPr anchor="b" bIns="0" lIns="0" rIns="0" tIns="45000"/>
          <a:p>
            <a:pPr>
              <a:lnSpc>
                <a:spcPct val="100000"/>
              </a:lnSpc>
            </a:pPr>
            <a:r>
              <a:rPr lang="es-MX" sz="5000">
                <a:solidFill>
                  <a:srgbClr val="04617b"/>
                </a:solidFill>
                <a:latin typeface="Calibri"/>
              </a:rPr>
              <a:t>¿Qué es Twitter Storm?</a:t>
            </a:r>
            <a:endParaRPr/>
          </a:p>
        </p:txBody>
      </p:sp>
      <p:sp>
        <p:nvSpPr>
          <p:cNvPr id="37" name="CustomShape 2"/>
          <p:cNvSpPr/>
          <p:nvPr/>
        </p:nvSpPr>
        <p:spPr>
          <a:xfrm>
            <a:off x="412200" y="1656000"/>
            <a:ext cx="8227800" cy="4387320"/>
          </a:xfrm>
          <a:prstGeom prst="rect">
            <a:avLst/>
          </a:prstGeom>
        </p:spPr>
        <p:txBody>
          <a:bodyPr bIns="45000" lIns="90000" rIns="90000" tIns="45000"/>
          <a:p>
            <a:pPr algn="just">
              <a:lnSpc>
                <a:spcPct val="100000"/>
              </a:lnSpc>
            </a:pPr>
            <a:r>
              <a:rPr lang="es-MX" sz="2200">
                <a:solidFill>
                  <a:srgbClr val="000000"/>
                </a:solidFill>
                <a:latin typeface="Calibri"/>
              </a:rPr>
              <a:t>Storm es un sistema distribuido, confiable, y tolerante a fallos para procesar corrientes de datos (streming data).El trabajo es delegado a diferentes tipos de componentes, donde cada uno realiza una tarea en específico. La corriente de entrada de un cluster de storm es manejada por un componente llamado </a:t>
            </a:r>
            <a:r>
              <a:rPr b="1" lang="es-MX" sz="2200">
                <a:solidFill>
                  <a:srgbClr val="000000"/>
                </a:solidFill>
                <a:latin typeface="Calibri"/>
              </a:rPr>
              <a:t>spout. </a:t>
            </a:r>
            <a:r>
              <a:rPr lang="es-MX" sz="2200">
                <a:solidFill>
                  <a:srgbClr val="000000"/>
                </a:solidFill>
                <a:latin typeface="Calibri"/>
              </a:rPr>
              <a:t>Los spouts a su vez, transmiten esos datos a otro componente llamado </a:t>
            </a:r>
            <a:r>
              <a:rPr b="1" lang="es-MX" sz="2200">
                <a:solidFill>
                  <a:srgbClr val="000000"/>
                </a:solidFill>
                <a:latin typeface="Calibri"/>
              </a:rPr>
              <a:t>bolt</a:t>
            </a:r>
            <a:r>
              <a:rPr lang="es-MX" sz="2200">
                <a:solidFill>
                  <a:srgbClr val="000000"/>
                </a:solidFill>
                <a:latin typeface="Calibri"/>
              </a:rPr>
              <a:t>, el cual transforma esos datos de alguna manera. El bolt puede guardar (persist) los datos transformados en alguna base de datos (por lo general nosql), o puede pasar los datos a otro bolt para otra transformación. Se pueden imaginar a un cluster de storm como una cadena de bolts, donde cada uno realiza alguna trasformación a los datos enviados por el spout.</a:t>
            </a:r>
            <a:endParaRPr/>
          </a:p>
          <a:p>
            <a:pPr algn="just">
              <a:lnSpc>
                <a:spcPct val="100000"/>
              </a:lnSpc>
            </a:pP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CustomShape 1"/>
          <p:cNvSpPr/>
          <p:nvPr/>
        </p:nvSpPr>
        <p:spPr>
          <a:xfrm>
            <a:off x="457200" y="704160"/>
            <a:ext cx="8227800" cy="1141200"/>
          </a:xfrm>
          <a:prstGeom prst="rect">
            <a:avLst/>
          </a:prstGeom>
        </p:spPr>
      </p:sp>
      <p:sp>
        <p:nvSpPr>
          <p:cNvPr id="39" name="CustomShape 2"/>
          <p:cNvSpPr/>
          <p:nvPr/>
        </p:nvSpPr>
        <p:spPr>
          <a:xfrm>
            <a:off x="542880" y="340920"/>
            <a:ext cx="7520400" cy="738360"/>
          </a:xfrm>
          <a:prstGeom prst="rect">
            <a:avLst/>
          </a:prstGeom>
        </p:spPr>
        <p:txBody>
          <a:bodyPr anchor="ctr" bIns="0" lIns="0" rIns="0" tIns="0" wrap="none"/>
          <a:p>
            <a:pPr>
              <a:lnSpc>
                <a:spcPct val="100000"/>
              </a:lnSpc>
            </a:pPr>
            <a:r>
              <a:rPr lang="es-MX" sz="5000">
                <a:solidFill>
                  <a:srgbClr val="04617b"/>
                </a:solidFill>
                <a:latin typeface="Calibri"/>
              </a:rPr>
              <a:t>Propiedades de Storm</a:t>
            </a:r>
            <a:endParaRPr/>
          </a:p>
        </p:txBody>
      </p:sp>
      <p:graphicFrame>
        <p:nvGraphicFramePr>
          <p:cNvPr id="40" name="Table 3"/>
          <p:cNvGraphicFramePr/>
          <p:nvPr/>
        </p:nvGraphicFramePr>
        <p:xfrm>
          <a:off x="919800" y="1373760"/>
          <a:ext cx="7270560" cy="4559040"/>
        </p:xfrm>
        <a:graphic>
          <a:graphicData uri="http://schemas.openxmlformats.org/drawingml/2006/table">
            <a:tbl>
              <a:tblPr/>
              <a:tblGrid>
                <a:gridCol w="2369520"/>
                <a:gridCol w="4901040"/>
              </a:tblGrid>
              <a:tr h="347760">
                <a:tc>
                  <a:txBody>
                    <a:bodyPr wrap="none"/>
                    <a:p>
                      <a:r>
                        <a:rPr lang="es-MX"/>
                        <a:t>Propiedad</a:t>
                      </a:r>
                      <a:endParaRPr/>
                    </a:p>
                  </a:txBody>
                  <a:tcPr/>
                </a:tc>
                <a:tc>
                  <a:txBody>
                    <a:bodyPr wrap="none"/>
                    <a:p>
                      <a:r>
                        <a:rPr lang="es-MX"/>
                        <a:t>Descripción</a:t>
                      </a:r>
                      <a:endParaRPr/>
                    </a:p>
                  </a:txBody>
                  <a:tcPr/>
                </a:tc>
              </a:tr>
              <a:tr h="859680">
                <a:tc>
                  <a:txBody>
                    <a:bodyPr wrap="none"/>
                    <a:p>
                      <a:r>
                        <a:rPr lang="es-MX"/>
                        <a:t>Facil de programas</a:t>
                      </a:r>
                      <a:endParaRPr/>
                    </a:p>
                  </a:txBody>
                  <a:tcPr/>
                </a:tc>
                <a:tc>
                  <a:txBody>
                    <a:bodyPr wrap="none"/>
                    <a:p>
                      <a:r>
                        <a:rPr lang="es-MX"/>
                        <a:t>Si has hecho análisis en tiempo real, veras que con STORM el trabajo se reduce bastante.</a:t>
                      </a:r>
                      <a:endParaRPr/>
                    </a:p>
                  </a:txBody>
                  <a:tcPr/>
                </a:tc>
              </a:tr>
              <a:tr h="859680">
                <a:tc>
                  <a:txBody>
                    <a:bodyPr wrap="none"/>
                    <a:p>
                      <a:r>
                        <a:rPr lang="es-MX"/>
                        <a:t>Soporte para varios programas</a:t>
                      </a:r>
                      <a:endParaRPr/>
                    </a:p>
                  </a:txBody>
                  <a:tcPr/>
                </a:tc>
                <a:tc>
                  <a:txBody>
                    <a:bodyPr wrap="none"/>
                    <a:p>
                      <a:r>
                        <a:rPr lang="es-MX"/>
                        <a:t>JAVA es el programa por defecto, pero STORM puede abarcar más programas como ruby o R.</a:t>
                      </a:r>
                      <a:endParaRPr/>
                    </a:p>
                  </a:txBody>
                  <a:tcPr/>
                </a:tc>
              </a:tr>
              <a:tr h="603720">
                <a:tc>
                  <a:txBody>
                    <a:bodyPr wrap="none"/>
                    <a:p>
                      <a:r>
                        <a:rPr lang="es-MX"/>
                        <a:t>Tolerante a fallo</a:t>
                      </a:r>
                      <a:endParaRPr/>
                    </a:p>
                  </a:txBody>
                  <a:tcPr/>
                </a:tc>
                <a:tc>
                  <a:txBody>
                    <a:bodyPr wrap="none"/>
                    <a:p>
                      <a:r>
                        <a:rPr lang="es-MX"/>
                        <a:t>Si un trabajador del cluster de STORM falla, entonces se reasignarán las tareas.</a:t>
                      </a:r>
                      <a:endParaRPr/>
                    </a:p>
                  </a:txBody>
                  <a:tcPr/>
                </a:tc>
              </a:tr>
              <a:tr h="603720">
                <a:tc>
                  <a:txBody>
                    <a:bodyPr wrap="none"/>
                    <a:p>
                      <a:r>
                        <a:rPr lang="es-MX"/>
                        <a:t>Escalable</a:t>
                      </a:r>
                      <a:endParaRPr/>
                    </a:p>
                  </a:txBody>
                  <a:tcPr/>
                </a:tc>
                <a:tc>
                  <a:txBody>
                    <a:bodyPr wrap="none"/>
                    <a:p>
                      <a:r>
                        <a:rPr lang="es-MX"/>
                        <a:t>Sólo tienes que agregar más máquinas al cluster.</a:t>
                      </a:r>
                      <a:endParaRPr/>
                    </a:p>
                  </a:txBody>
                  <a:tcPr/>
                </a:tc>
              </a:tr>
              <a:tr h="603720">
                <a:tc>
                  <a:txBody>
                    <a:bodyPr wrap="none"/>
                    <a:p>
                      <a:r>
                        <a:rPr lang="es-MX"/>
                        <a:t>Confiable</a:t>
                      </a:r>
                      <a:endParaRPr/>
                    </a:p>
                  </a:txBody>
                  <a:tcPr/>
                </a:tc>
                <a:tc>
                  <a:txBody>
                    <a:bodyPr wrap="none"/>
                    <a:p>
                      <a:r>
                        <a:rPr lang="es-MX"/>
                        <a:t>Todos los mensajes se procesan al menos una vez. Nunca perderas mensajes.</a:t>
                      </a:r>
                      <a:endParaRPr/>
                    </a:p>
                  </a:txBody>
                  <a:tcPr/>
                </a:tc>
              </a:tr>
              <a:tr h="603720">
                <a:tc>
                  <a:txBody>
                    <a:bodyPr wrap="none"/>
                    <a:p>
                      <a:r>
                        <a:rPr lang="es-MX"/>
                        <a:t>Rápido</a:t>
                      </a:r>
                      <a:endParaRPr/>
                    </a:p>
                  </a:txBody>
                  <a:tcPr/>
                </a:tc>
                <a:tc>
                  <a:txBody>
                    <a:bodyPr wrap="none"/>
                    <a:p>
                      <a:r>
                        <a:rPr lang="es-MX"/>
                        <a:t>STORM es realmente rápido procesando datos.</a:t>
                      </a:r>
                      <a:endParaRPr/>
                    </a:p>
                  </a:txBody>
                  <a:tcPr/>
                </a:tc>
              </a:tr>
              <a:tr h="603720">
                <a:tc>
                  <a:txBody>
                    <a:bodyPr wrap="none"/>
                    <a:p>
                      <a:r>
                        <a:rPr lang="es-MX"/>
                        <a:t>Transaccional (Trident)</a:t>
                      </a:r>
                      <a:endParaRPr/>
                    </a:p>
                  </a:txBody>
                  <a:tcPr/>
                </a:tc>
                <a:tc>
                  <a:txBody>
                    <a:bodyPr wrap="none"/>
                    <a:p>
                      <a:r>
                        <a:rPr lang="es-MX"/>
                        <a:t>En caso de que falle, se asegurará que el mensaje se procese sólo una vez.</a:t>
                      </a:r>
                      <a:endParaRPr/>
                    </a:p>
                  </a:txBody>
                  <a:tcPr/>
                </a:tc>
              </a:tr>
            </a:tbl>
          </a:graphicData>
        </a:graphic>
      </p:graphicFrame>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CustomShape 1"/>
          <p:cNvSpPr/>
          <p:nvPr/>
        </p:nvSpPr>
        <p:spPr>
          <a:xfrm>
            <a:off x="470160" y="936360"/>
            <a:ext cx="7520400" cy="738360"/>
          </a:xfrm>
          <a:prstGeom prst="rect">
            <a:avLst/>
          </a:prstGeom>
        </p:spPr>
        <p:txBody>
          <a:bodyPr anchor="ctr" bIns="0" lIns="0" rIns="0" tIns="0" wrap="none"/>
          <a:p>
            <a:pPr>
              <a:lnSpc>
                <a:spcPct val="100000"/>
              </a:lnSpc>
            </a:pPr>
            <a:r>
              <a:rPr lang="es-MX" sz="5000">
                <a:solidFill>
                  <a:srgbClr val="04617b"/>
                </a:solidFill>
                <a:latin typeface="Calibri"/>
              </a:rPr>
              <a:t>Topología de Storm</a:t>
            </a:r>
            <a:endParaRPr/>
          </a:p>
        </p:txBody>
      </p:sp>
      <p:sp>
        <p:nvSpPr>
          <p:cNvPr id="42" name="CustomShape 2"/>
          <p:cNvSpPr/>
          <p:nvPr/>
        </p:nvSpPr>
        <p:spPr>
          <a:xfrm>
            <a:off x="457560" y="1719720"/>
            <a:ext cx="8227800" cy="3030840"/>
          </a:xfrm>
          <a:prstGeom prst="rect">
            <a:avLst/>
          </a:prstGeom>
        </p:spPr>
        <p:txBody>
          <a:bodyPr bIns="45000" lIns="90000" rIns="90000" tIns="45000"/>
          <a:p>
            <a:pPr algn="just">
              <a:lnSpc>
                <a:spcPct val="100000"/>
              </a:lnSpc>
            </a:pPr>
            <a:r>
              <a:rPr lang="es-MX" sz="2200">
                <a:solidFill>
                  <a:srgbClr val="000000"/>
                </a:solidFill>
                <a:latin typeface="Calibri"/>
              </a:rPr>
              <a:t>Una topología de storm es análoga al trabajo que realiza MapReduce. Una de sus diferencias claves es que el trabajo de MapReduce eventualmente acaba,mientras que la topología nunca se acaba ( mientras no cierres tu cluster). </a:t>
            </a:r>
            <a:endParaRPr/>
          </a:p>
          <a:p>
            <a:pPr algn="just">
              <a:lnSpc>
                <a:spcPct val="100000"/>
              </a:lnSpc>
            </a:pPr>
            <a:r>
              <a:rPr lang="es-MX" sz="2200">
                <a:solidFill>
                  <a:srgbClr val="000000"/>
                </a:solidFill>
                <a:latin typeface="Calibri"/>
              </a:rPr>
              <a:t>Por lo tanto, la definición de una topología sería:</a:t>
            </a:r>
            <a:endParaRPr/>
          </a:p>
          <a:p>
            <a:pPr algn="just">
              <a:lnSpc>
                <a:spcPct val="100000"/>
              </a:lnSpc>
            </a:pPr>
            <a:r>
              <a:rPr lang="es-MX" sz="2200">
                <a:solidFill>
                  <a:srgbClr val="000000"/>
                </a:solidFill>
                <a:latin typeface="Calibri"/>
              </a:rPr>
              <a:t>Una </a:t>
            </a:r>
            <a:r>
              <a:rPr b="1" lang="es-MX" sz="2200">
                <a:solidFill>
                  <a:srgbClr val="000000"/>
                </a:solidFill>
                <a:latin typeface="Calibri"/>
              </a:rPr>
              <a:t>topología</a:t>
            </a:r>
            <a:r>
              <a:rPr lang="es-MX" sz="2200">
                <a:solidFill>
                  <a:srgbClr val="000000"/>
                </a:solidFill>
                <a:latin typeface="Calibri"/>
              </a:rPr>
              <a:t> es un grafo de spouts y bolts que están conectados mediante un stream groupings. </a:t>
            </a:r>
            <a:endParaRPr/>
          </a:p>
          <a:p>
            <a:pPr algn="just">
              <a:lnSpc>
                <a:spcPct val="100000"/>
              </a:lnSpc>
            </a:pPr>
            <a:endParaRPr/>
          </a:p>
        </p:txBody>
      </p:sp>
      <p:pic>
        <p:nvPicPr>
          <p:cNvPr descr="" id="43" name=""/>
          <p:cNvPicPr/>
          <p:nvPr/>
        </p:nvPicPr>
        <p:blipFill>
          <a:blip r:embed="rId1"/>
          <a:stretch>
            <a:fillRect/>
          </a:stretch>
        </p:blipFill>
        <p:spPr>
          <a:xfrm>
            <a:off x="1656000" y="4536000"/>
            <a:ext cx="5110560" cy="2158560"/>
          </a:xfrm>
          <a:prstGeom prst="rect">
            <a:avLst/>
          </a:prstGeom>
        </p:spPr>
      </p:pic>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CustomShape 1"/>
          <p:cNvSpPr/>
          <p:nvPr/>
        </p:nvSpPr>
        <p:spPr>
          <a:xfrm>
            <a:off x="470160" y="936360"/>
            <a:ext cx="7520400" cy="738360"/>
          </a:xfrm>
          <a:prstGeom prst="rect">
            <a:avLst/>
          </a:prstGeom>
        </p:spPr>
        <p:txBody>
          <a:bodyPr anchor="ctr" bIns="0" lIns="0" rIns="0" tIns="0" wrap="none"/>
          <a:p>
            <a:pPr>
              <a:lnSpc>
                <a:spcPct val="100000"/>
              </a:lnSpc>
            </a:pPr>
            <a:r>
              <a:rPr lang="es-MX" sz="5000">
                <a:solidFill>
                  <a:srgbClr val="04617b"/>
                </a:solidFill>
                <a:latin typeface="Calibri"/>
              </a:rPr>
              <a:t>Streams </a:t>
            </a:r>
            <a:endParaRPr/>
          </a:p>
        </p:txBody>
      </p:sp>
      <p:sp>
        <p:nvSpPr>
          <p:cNvPr id="45" name="CustomShape 2"/>
          <p:cNvSpPr/>
          <p:nvPr/>
        </p:nvSpPr>
        <p:spPr>
          <a:xfrm>
            <a:off x="457560" y="1935720"/>
            <a:ext cx="8227800" cy="4387320"/>
          </a:xfrm>
          <a:prstGeom prst="rect">
            <a:avLst/>
          </a:prstGeom>
        </p:spPr>
        <p:txBody>
          <a:bodyPr bIns="45000" lIns="90000" rIns="90000" tIns="45000"/>
          <a:p>
            <a:pPr algn="just">
              <a:lnSpc>
                <a:spcPct val="100000"/>
              </a:lnSpc>
            </a:pPr>
            <a:r>
              <a:rPr b="1" lang="es-MX" sz="2200">
                <a:solidFill>
                  <a:srgbClr val="000000"/>
                </a:solidFill>
                <a:latin typeface="Calibri"/>
              </a:rPr>
              <a:t>Stream</a:t>
            </a:r>
            <a:r>
              <a:rPr lang="es-MX" sz="2200">
                <a:solidFill>
                  <a:srgbClr val="000000"/>
                </a:solidFill>
                <a:latin typeface="Calibri"/>
              </a:rPr>
              <a:t> es una corriente ilimitada de tuplas que son procesadas en paralelo.</a:t>
            </a:r>
            <a:endParaRPr/>
          </a:p>
          <a:p>
            <a:pPr algn="just">
              <a:lnSpc>
                <a:spcPct val="100000"/>
              </a:lnSpc>
            </a:pPr>
            <a:r>
              <a:rPr lang="es-MX" sz="2200">
                <a:solidFill>
                  <a:srgbClr val="000000"/>
                </a:solidFill>
                <a:latin typeface="Calibri"/>
              </a:rPr>
              <a:t>Por defecto, una tupla puede ser:</a:t>
            </a:r>
            <a:endParaRPr/>
          </a:p>
          <a:p>
            <a:pPr algn="just">
              <a:lnSpc>
                <a:spcPct val="100000"/>
              </a:lnSpc>
              <a:buSzPct val="45000"/>
              <a:buFont typeface="StarSymbol"/>
              <a:buChar char="l"/>
            </a:pPr>
            <a:r>
              <a:rPr lang="es-MX" sz="2200">
                <a:solidFill>
                  <a:srgbClr val="000000"/>
                </a:solidFill>
                <a:latin typeface="Calibri"/>
              </a:rPr>
              <a:t>Integers</a:t>
            </a:r>
            <a:endParaRPr/>
          </a:p>
          <a:p>
            <a:pPr algn="just">
              <a:lnSpc>
                <a:spcPct val="100000"/>
              </a:lnSpc>
              <a:buSzPct val="45000"/>
              <a:buFont typeface="StarSymbol"/>
              <a:buChar char="l"/>
            </a:pPr>
            <a:r>
              <a:rPr lang="es-MX" sz="2200">
                <a:solidFill>
                  <a:srgbClr val="000000"/>
                </a:solidFill>
                <a:latin typeface="Calibri"/>
              </a:rPr>
              <a:t>Longs</a:t>
            </a:r>
            <a:endParaRPr/>
          </a:p>
          <a:p>
            <a:pPr algn="just">
              <a:lnSpc>
                <a:spcPct val="100000"/>
              </a:lnSpc>
              <a:buSzPct val="45000"/>
              <a:buFont typeface="StarSymbol"/>
              <a:buChar char="l"/>
            </a:pPr>
            <a:r>
              <a:rPr lang="es-MX" sz="2200">
                <a:solidFill>
                  <a:srgbClr val="000000"/>
                </a:solidFill>
                <a:latin typeface="Calibri"/>
              </a:rPr>
              <a:t>Shorts</a:t>
            </a:r>
            <a:endParaRPr/>
          </a:p>
          <a:p>
            <a:pPr algn="just">
              <a:lnSpc>
                <a:spcPct val="100000"/>
              </a:lnSpc>
              <a:buSzPct val="45000"/>
              <a:buFont typeface="StarSymbol"/>
              <a:buChar char="l"/>
            </a:pPr>
            <a:r>
              <a:rPr lang="es-MX" sz="2200">
                <a:solidFill>
                  <a:srgbClr val="000000"/>
                </a:solidFill>
                <a:latin typeface="Calibri"/>
              </a:rPr>
              <a:t>String </a:t>
            </a:r>
            <a:endParaRPr/>
          </a:p>
          <a:p>
            <a:pPr algn="just">
              <a:lnSpc>
                <a:spcPct val="100000"/>
              </a:lnSpc>
              <a:buSzPct val="45000"/>
              <a:buFont typeface="StarSymbol"/>
              <a:buChar char="l"/>
            </a:pPr>
            <a:r>
              <a:rPr lang="es-MX" sz="2200">
                <a:solidFill>
                  <a:srgbClr val="000000"/>
                </a:solidFill>
                <a:latin typeface="Calibri"/>
              </a:rPr>
              <a:t>Bytes </a:t>
            </a:r>
            <a:endParaRPr/>
          </a:p>
          <a:p>
            <a:pPr algn="just">
              <a:lnSpc>
                <a:spcPct val="100000"/>
              </a:lnSpc>
              <a:buSzPct val="45000"/>
              <a:buFont typeface="StarSymbol"/>
              <a:buChar char="l"/>
            </a:pPr>
            <a:r>
              <a:rPr lang="es-MX" sz="2200">
                <a:solidFill>
                  <a:srgbClr val="000000"/>
                </a:solidFill>
                <a:latin typeface="Calibri"/>
              </a:rPr>
              <a:t>FLoats</a:t>
            </a:r>
            <a:endParaRPr/>
          </a:p>
          <a:p>
            <a:pPr algn="just">
              <a:lnSpc>
                <a:spcPct val="100000"/>
              </a:lnSpc>
              <a:buSzPct val="45000"/>
              <a:buFont typeface="StarSymbol"/>
              <a:buChar char="l"/>
            </a:pPr>
            <a:r>
              <a:rPr lang="es-MX" sz="2200">
                <a:solidFill>
                  <a:srgbClr val="000000"/>
                </a:solidFill>
                <a:latin typeface="Calibri"/>
              </a:rPr>
              <a:t>Y muchos más.</a:t>
            </a:r>
            <a:endParaRPr/>
          </a:p>
          <a:p>
            <a:pPr algn="just">
              <a:lnSpc>
                <a:spcPct val="100000"/>
              </a:lnSpc>
            </a:pPr>
            <a:endParaRPr/>
          </a:p>
        </p:txBody>
      </p:sp>
      <p:pic>
        <p:nvPicPr>
          <p:cNvPr descr="" id="46" name=""/>
          <p:cNvPicPr/>
          <p:nvPr/>
        </p:nvPicPr>
        <p:blipFill>
          <a:blip r:embed="rId1"/>
          <a:stretch>
            <a:fillRect/>
          </a:stretch>
        </p:blipFill>
        <p:spPr>
          <a:xfrm>
            <a:off x="2808000" y="3240000"/>
            <a:ext cx="5758560" cy="2446560"/>
          </a:xfrm>
          <a:prstGeom prst="rect">
            <a:avLst/>
          </a:prstGeom>
        </p:spPr>
      </p:pic>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CustomShape 1"/>
          <p:cNvSpPr/>
          <p:nvPr/>
        </p:nvSpPr>
        <p:spPr>
          <a:xfrm>
            <a:off x="470160" y="936360"/>
            <a:ext cx="7520400" cy="738360"/>
          </a:xfrm>
          <a:prstGeom prst="rect">
            <a:avLst/>
          </a:prstGeom>
        </p:spPr>
        <p:txBody>
          <a:bodyPr anchor="ctr" bIns="0" lIns="0" rIns="0" tIns="0" wrap="none"/>
          <a:p>
            <a:pPr>
              <a:lnSpc>
                <a:spcPct val="100000"/>
              </a:lnSpc>
            </a:pPr>
            <a:r>
              <a:rPr lang="es-MX" sz="5000">
                <a:solidFill>
                  <a:srgbClr val="04617b"/>
                </a:solidFill>
                <a:latin typeface="Calibri"/>
              </a:rPr>
              <a:t>Spouts</a:t>
            </a:r>
            <a:endParaRPr/>
          </a:p>
        </p:txBody>
      </p:sp>
      <p:sp>
        <p:nvSpPr>
          <p:cNvPr id="48" name="CustomShape 2"/>
          <p:cNvSpPr/>
          <p:nvPr/>
        </p:nvSpPr>
        <p:spPr>
          <a:xfrm>
            <a:off x="457560" y="1935720"/>
            <a:ext cx="8227800" cy="4387320"/>
          </a:xfrm>
          <a:prstGeom prst="rect">
            <a:avLst/>
          </a:prstGeom>
        </p:spPr>
        <p:txBody>
          <a:bodyPr bIns="45000" lIns="90000" rIns="90000" tIns="45000"/>
          <a:p>
            <a:pPr algn="just">
              <a:lnSpc>
                <a:spcPct val="100000"/>
              </a:lnSpc>
            </a:pPr>
            <a:r>
              <a:rPr b="1" lang="es-MX" sz="2200">
                <a:solidFill>
                  <a:srgbClr val="000000"/>
                </a:solidFill>
                <a:latin typeface="Calibri"/>
              </a:rPr>
              <a:t>Los spouts</a:t>
            </a:r>
            <a:r>
              <a:rPr lang="es-MX" sz="2200">
                <a:solidFill>
                  <a:srgbClr val="000000"/>
                </a:solidFill>
                <a:latin typeface="Calibri"/>
              </a:rPr>
              <a:t> son la fuente de streams dentro de una topología. Generalmente, un spout obtiene tuplas de una fuente externa y las emite dentro de la topología como por ejemplo la streaming api de twitter. Los Spouts pueden ser confiables o no confiables. Los spouts confiables son capaces de repetir la tupla en el caso de que estas fallen, mientras que las no confiables se olvidan de la tupla una vez que esta sea emitida a la topología.</a:t>
            </a:r>
            <a:endParaRPr/>
          </a:p>
          <a:p>
            <a:pPr algn="just">
              <a:lnSpc>
                <a:spcPct val="100000"/>
              </a:lnSpc>
            </a:pPr>
            <a:r>
              <a:rPr lang="es-MX" sz="2200">
                <a:solidFill>
                  <a:srgbClr val="000000"/>
                </a:solidFill>
                <a:latin typeface="Calibri"/>
              </a:rPr>
              <a:t>Los spouts pueden emitar más de una stream, por ejemplo podremos obtener datos de twitter y de facebook dentro de un mismo spout.</a:t>
            </a:r>
            <a:endParaRPr/>
          </a:p>
          <a:p>
            <a:pPr algn="just">
              <a:lnSpc>
                <a:spcPct val="100000"/>
              </a:lnSpc>
            </a:pPr>
            <a:endParaRPr/>
          </a:p>
          <a:p>
            <a:pPr algn="just">
              <a:lnSpc>
                <a:spcPct val="100000"/>
              </a:lnSpc>
            </a:pP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CustomShape 1"/>
          <p:cNvSpPr/>
          <p:nvPr/>
        </p:nvSpPr>
        <p:spPr>
          <a:xfrm>
            <a:off x="470160" y="936360"/>
            <a:ext cx="7520400" cy="738360"/>
          </a:xfrm>
          <a:prstGeom prst="rect">
            <a:avLst/>
          </a:prstGeom>
        </p:spPr>
        <p:txBody>
          <a:bodyPr anchor="ctr" bIns="0" lIns="0" rIns="0" tIns="0" wrap="none"/>
          <a:p>
            <a:pPr>
              <a:lnSpc>
                <a:spcPct val="100000"/>
              </a:lnSpc>
            </a:pPr>
            <a:r>
              <a:rPr lang="es-MX" sz="5000">
                <a:solidFill>
                  <a:srgbClr val="04617b"/>
                </a:solidFill>
                <a:latin typeface="Calibri"/>
              </a:rPr>
              <a:t>Bolts</a:t>
            </a:r>
            <a:endParaRPr/>
          </a:p>
        </p:txBody>
      </p:sp>
      <p:sp>
        <p:nvSpPr>
          <p:cNvPr id="50" name="CustomShape 2"/>
          <p:cNvSpPr/>
          <p:nvPr/>
        </p:nvSpPr>
        <p:spPr>
          <a:xfrm>
            <a:off x="457560" y="1935720"/>
            <a:ext cx="8227800" cy="4387320"/>
          </a:xfrm>
          <a:prstGeom prst="rect">
            <a:avLst/>
          </a:prstGeom>
        </p:spPr>
        <p:txBody>
          <a:bodyPr bIns="45000" lIns="90000" rIns="90000" tIns="45000"/>
          <a:p>
            <a:pPr algn="just">
              <a:lnSpc>
                <a:spcPct val="100000"/>
              </a:lnSpc>
            </a:pPr>
            <a:r>
              <a:rPr lang="es-MX" sz="2200">
                <a:solidFill>
                  <a:srgbClr val="000000"/>
                </a:solidFill>
                <a:latin typeface="Calibri"/>
              </a:rPr>
              <a:t>Todo el procesamiento se realiza con los </a:t>
            </a:r>
            <a:r>
              <a:rPr b="1" lang="es-MX" sz="2200">
                <a:solidFill>
                  <a:srgbClr val="000000"/>
                </a:solidFill>
                <a:latin typeface="Calibri"/>
              </a:rPr>
              <a:t>bolts. </a:t>
            </a:r>
            <a:r>
              <a:rPr lang="es-MX" sz="2200">
                <a:solidFill>
                  <a:srgbClr val="000000"/>
                </a:solidFill>
                <a:latin typeface="Calibri"/>
              </a:rPr>
              <a:t>Los Bolts pueden hacer lo que sea desde funciones hasta hablar con una base de datos. Los bolts realizan simples transformaciones a streams. Hacer transformaciones complejas usualmente requieren varios pasos por la tanto requeriras varios bolts. Por ejemplo, si queremos contar las palabras que tiene un documento se necesitarán al menos dos bolts, uno que nos trasnmita las palabras del documento, y otro que se encargue de contarlas.</a:t>
            </a:r>
            <a:endParaRPr/>
          </a:p>
          <a:p>
            <a:pPr algn="just">
              <a:lnSpc>
                <a:spcPct val="100000"/>
              </a:lnSpc>
            </a:pPr>
            <a:endParaRPr/>
          </a:p>
          <a:p>
            <a:pPr algn="just">
              <a:lnSpc>
                <a:spcPct val="100000"/>
              </a:lnSpc>
            </a:pPr>
            <a:r>
              <a:rPr lang="es-MX" sz="2200">
                <a:solidFill>
                  <a:srgbClr val="000000"/>
                </a:solidFill>
                <a:latin typeface="Calibri"/>
              </a:rPr>
              <a:t>Los bolts pueden emitar más de una stream.</a:t>
            </a:r>
            <a:endParaRPr/>
          </a:p>
          <a:p>
            <a:pPr algn="just">
              <a:lnSpc>
                <a:spcPct val="100000"/>
              </a:lnSpc>
            </a:pPr>
            <a:endParaRPr/>
          </a:p>
          <a:p>
            <a:pPr algn="just">
              <a:lnSpc>
                <a:spcPct val="100000"/>
              </a:lnSpc>
            </a:pPr>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470160" y="936360"/>
            <a:ext cx="7520400" cy="738360"/>
          </a:xfrm>
          <a:prstGeom prst="rect">
            <a:avLst/>
          </a:prstGeom>
        </p:spPr>
        <p:txBody>
          <a:bodyPr anchor="ctr" bIns="0" lIns="0" rIns="0" tIns="0" wrap="none"/>
          <a:p>
            <a:pPr>
              <a:lnSpc>
                <a:spcPct val="100000"/>
              </a:lnSpc>
            </a:pPr>
            <a:r>
              <a:rPr lang="es-MX" sz="5000">
                <a:solidFill>
                  <a:srgbClr val="04617b"/>
                </a:solidFill>
                <a:latin typeface="Calibri"/>
              </a:rPr>
              <a:t>Streaming Grouping</a:t>
            </a:r>
            <a:endParaRPr/>
          </a:p>
        </p:txBody>
      </p:sp>
      <p:sp>
        <p:nvSpPr>
          <p:cNvPr id="52" name="CustomShape 2"/>
          <p:cNvSpPr/>
          <p:nvPr/>
        </p:nvSpPr>
        <p:spPr>
          <a:xfrm>
            <a:off x="457560" y="1935720"/>
            <a:ext cx="8227800" cy="4387320"/>
          </a:xfrm>
          <a:prstGeom prst="rect">
            <a:avLst/>
          </a:prstGeom>
        </p:spPr>
        <p:txBody>
          <a:bodyPr bIns="45000" lIns="90000" rIns="90000" tIns="45000"/>
          <a:p>
            <a:pPr algn="just">
              <a:lnSpc>
                <a:spcPct val="100000"/>
              </a:lnSpc>
            </a:pPr>
            <a:r>
              <a:rPr lang="es-MX" sz="2200">
                <a:solidFill>
                  <a:srgbClr val="000000"/>
                </a:solidFill>
                <a:latin typeface="Calibri"/>
              </a:rPr>
              <a:t>Un</a:t>
            </a:r>
            <a:r>
              <a:rPr b="1" lang="es-MX" sz="2200">
                <a:solidFill>
                  <a:srgbClr val="000000"/>
                </a:solidFill>
                <a:latin typeface="Calibri"/>
              </a:rPr>
              <a:t> stream grouping </a:t>
            </a:r>
            <a:r>
              <a:rPr lang="es-MX" sz="2200">
                <a:solidFill>
                  <a:srgbClr val="000000"/>
                </a:solidFill>
                <a:latin typeface="Calibri"/>
              </a:rPr>
              <a:t>nos define de que manera se debe particionar una stream entre las tareas de los bolts.</a:t>
            </a:r>
            <a:endParaRPr/>
          </a:p>
          <a:p>
            <a:pPr algn="just">
              <a:lnSpc>
                <a:spcPct val="100000"/>
              </a:lnSpc>
            </a:pPr>
            <a:endParaRPr/>
          </a:p>
          <a:p>
            <a:pPr algn="just">
              <a:lnSpc>
                <a:spcPct val="100000"/>
              </a:lnSpc>
            </a:pPr>
            <a:r>
              <a:rPr lang="es-MX" sz="2200">
                <a:solidFill>
                  <a:srgbClr val="000000"/>
                </a:solidFill>
                <a:latin typeface="Calibri"/>
              </a:rPr>
              <a:t>Existen 7 tipos de stream grouping, pero hay 2 que son los más relevantes:</a:t>
            </a:r>
            <a:endParaRPr/>
          </a:p>
          <a:p>
            <a:pPr algn="just">
              <a:lnSpc>
                <a:spcPct val="100000"/>
              </a:lnSpc>
            </a:pPr>
            <a:endParaRPr/>
          </a:p>
          <a:p>
            <a:pPr algn="just">
              <a:lnSpc>
                <a:spcPct val="100000"/>
              </a:lnSpc>
            </a:pPr>
            <a:r>
              <a:rPr b="1" lang="es-MX" sz="2200">
                <a:solidFill>
                  <a:srgbClr val="000000"/>
                </a:solidFill>
                <a:latin typeface="Calibri"/>
              </a:rPr>
              <a:t>Shuffle Grouping.</a:t>
            </a:r>
            <a:r>
              <a:rPr lang="es-MX" sz="2200">
                <a:solidFill>
                  <a:srgbClr val="000000"/>
                </a:solidFill>
                <a:latin typeface="Calibri"/>
              </a:rPr>
              <a:t>- Las tuplas son distribuidas de manera aleatoria entre las tareas de los bolts, con la condición de que cada bolt recibas más o menos el mismo número de tuplas.</a:t>
            </a:r>
            <a:endParaRPr/>
          </a:p>
          <a:p>
            <a:pPr algn="just">
              <a:lnSpc>
                <a:spcPct val="100000"/>
              </a:lnSpc>
            </a:pPr>
            <a:endParaRPr/>
          </a:p>
          <a:p>
            <a:pPr algn="just">
              <a:lnSpc>
                <a:spcPct val="100000"/>
              </a:lnSpc>
            </a:pPr>
            <a:r>
              <a:rPr b="1" lang="es-MX" sz="2200">
                <a:solidFill>
                  <a:srgbClr val="000000"/>
                </a:solidFill>
                <a:latin typeface="Calibri"/>
              </a:rPr>
              <a:t>Fields grouping.- </a:t>
            </a:r>
            <a:r>
              <a:rPr lang="es-MX" sz="2200">
                <a:solidFill>
                  <a:srgbClr val="000000"/>
                </a:solidFill>
                <a:latin typeface="Calibri"/>
              </a:rPr>
              <a:t>El stream se particiona dependiendo del campo que hallamos especificado.</a:t>
            </a:r>
            <a:endParaRPr/>
          </a:p>
          <a:p>
            <a:pPr algn="just">
              <a:lnSpc>
                <a:spcPct val="100000"/>
              </a:lnSpc>
            </a:pPr>
            <a:endParaRPr/>
          </a:p>
          <a:p>
            <a:pPr algn="just">
              <a:lnSpc>
                <a:spcPct val="100000"/>
              </a:lnSpc>
            </a:pPr>
            <a:endParaRPr/>
          </a:p>
        </p:txBody>
      </p:sp>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CustomShape 1"/>
          <p:cNvSpPr/>
          <p:nvPr/>
        </p:nvSpPr>
        <p:spPr>
          <a:xfrm>
            <a:off x="457200" y="704160"/>
            <a:ext cx="8227800" cy="1141200"/>
          </a:xfrm>
          <a:prstGeom prst="rect">
            <a:avLst/>
          </a:prstGeom>
        </p:spPr>
      </p:sp>
      <p:sp>
        <p:nvSpPr>
          <p:cNvPr id="54" name="CustomShape 2"/>
          <p:cNvSpPr/>
          <p:nvPr/>
        </p:nvSpPr>
        <p:spPr>
          <a:xfrm>
            <a:off x="216000" y="864000"/>
            <a:ext cx="8528400" cy="738000"/>
          </a:xfrm>
          <a:prstGeom prst="rect">
            <a:avLst/>
          </a:prstGeom>
        </p:spPr>
        <p:txBody>
          <a:bodyPr anchor="ctr" bIns="0" lIns="0" rIns="0" tIns="0" wrap="none"/>
          <a:p>
            <a:pPr>
              <a:lnSpc>
                <a:spcPct val="100000"/>
              </a:lnSpc>
            </a:pPr>
            <a:r>
              <a:rPr lang="es-MX" sz="5000">
                <a:solidFill>
                  <a:srgbClr val="04617b"/>
                </a:solidFill>
                <a:latin typeface="Calibri"/>
              </a:rPr>
              <a:t>Paralelismo en Storm</a:t>
            </a:r>
            <a:endParaRPr/>
          </a:p>
        </p:txBody>
      </p:sp>
      <p:sp>
        <p:nvSpPr>
          <p:cNvPr id="55" name="CustomShape 3"/>
          <p:cNvSpPr/>
          <p:nvPr/>
        </p:nvSpPr>
        <p:spPr>
          <a:xfrm>
            <a:off x="457560" y="1659600"/>
            <a:ext cx="8227800" cy="4387320"/>
          </a:xfrm>
          <a:prstGeom prst="rect">
            <a:avLst/>
          </a:prstGeom>
        </p:spPr>
        <p:txBody>
          <a:bodyPr bIns="45000" lIns="90000" rIns="90000" tIns="45000"/>
          <a:p>
            <a:pPr algn="just">
              <a:lnSpc>
                <a:spcPct val="100000"/>
              </a:lnSpc>
              <a:buSzPct val="45000"/>
              <a:buFont typeface="StarSymbol"/>
              <a:buChar char="l"/>
            </a:pPr>
            <a:r>
              <a:rPr lang="es-MX" sz="2200">
                <a:solidFill>
                  <a:srgbClr val="000000"/>
                </a:solidFill>
                <a:latin typeface="Calibri"/>
              </a:rPr>
              <a:t>Storm distingue entre estas 3 entidades cuando corre una topología en un cluster:</a:t>
            </a:r>
            <a:endParaRPr/>
          </a:p>
          <a:p>
            <a:pPr algn="just">
              <a:lnSpc>
                <a:spcPct val="100000"/>
              </a:lnSpc>
            </a:pPr>
            <a:endParaRPr/>
          </a:p>
          <a:p>
            <a:pPr algn="just">
              <a:lnSpc>
                <a:spcPct val="100000"/>
              </a:lnSpc>
            </a:pPr>
            <a:r>
              <a:rPr b="1" lang="es-MX" sz="2200">
                <a:solidFill>
                  <a:srgbClr val="000000"/>
                </a:solidFill>
                <a:latin typeface="Calibri"/>
              </a:rPr>
              <a:t>Worker process</a:t>
            </a:r>
            <a:r>
              <a:rPr lang="es-MX" sz="2200">
                <a:solidFill>
                  <a:srgbClr val="000000"/>
                </a:solidFill>
                <a:latin typeface="Calibri"/>
              </a:rPr>
              <a:t>  .-Ejecuta una subconjunto de la topología, un worker process pertenece a una topología en específico y puede correr uno o más executors para uno o más componentes (spouts and bolts) de la topología.</a:t>
            </a:r>
            <a:endParaRPr/>
          </a:p>
          <a:p>
            <a:pPr algn="just">
              <a:lnSpc>
                <a:spcPct val="100000"/>
              </a:lnSpc>
            </a:pPr>
            <a:endParaRPr/>
          </a:p>
          <a:p>
            <a:pPr algn="just">
              <a:lnSpc>
                <a:spcPct val="100000"/>
              </a:lnSpc>
            </a:pPr>
            <a:r>
              <a:rPr b="1" lang="es-MX" sz="2200">
                <a:solidFill>
                  <a:srgbClr val="000000"/>
                </a:solidFill>
                <a:latin typeface="Calibri"/>
              </a:rPr>
              <a:t>Executors</a:t>
            </a:r>
            <a:r>
              <a:rPr lang="es-MX" sz="2200">
                <a:solidFill>
                  <a:srgbClr val="000000"/>
                </a:solidFill>
                <a:latin typeface="Calibri"/>
              </a:rPr>
              <a:t>.- Este correrá uno o más tasks para cada componente (Spout o Bolt).</a:t>
            </a:r>
            <a:endParaRPr/>
          </a:p>
          <a:p>
            <a:pPr algn="just">
              <a:lnSpc>
                <a:spcPct val="100000"/>
              </a:lnSpc>
            </a:pPr>
            <a:endParaRPr/>
          </a:p>
          <a:p>
            <a:pPr algn="just">
              <a:lnSpc>
                <a:spcPct val="100000"/>
              </a:lnSpc>
            </a:pPr>
            <a:r>
              <a:rPr b="1" lang="es-MX" sz="2200">
                <a:solidFill>
                  <a:srgbClr val="000000"/>
                </a:solidFill>
                <a:latin typeface="Calibri"/>
              </a:rPr>
              <a:t>Task</a:t>
            </a:r>
            <a:r>
              <a:rPr lang="es-MX" sz="2200">
                <a:solidFill>
                  <a:srgbClr val="000000"/>
                </a:solidFill>
                <a:latin typeface="Calibri"/>
              </a:rPr>
              <a:t>.- Un task lleva acabo el procesamiento de datos, por defecto en storm el número de task es el mismo que el número de executors.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