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MX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s-MX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ev.twitter.com/apps" TargetMode="External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533520" y="1371600"/>
            <a:ext cx="7848000" cy="1825200"/>
          </a:xfrm>
          <a:prstGeom prst="rect">
            <a:avLst/>
          </a:prstGeom>
        </p:spPr>
        <p:txBody>
          <a:bodyPr anchor="b" bIns="0" lIns="0" rIns="18360" tIns="0"/>
          <a:p>
            <a:pPr>
              <a:lnSpc>
                <a:spcPct val="100000"/>
              </a:lnSpc>
            </a:pPr>
            <a:r>
              <a:rPr b="1" lang="es-MX" sz="5600">
                <a:solidFill>
                  <a:srgbClr val="50e0ea"/>
                </a:solidFill>
                <a:latin typeface="Calibri"/>
              </a:rPr>
              <a:t>Twitter Storm</a:t>
            </a:r>
            <a:endParaRPr/>
          </a:p>
        </p:txBody>
      </p:sp>
      <p:sp>
        <p:nvSpPr>
          <p:cNvPr id="35" name="CustomShape 2"/>
          <p:cNvSpPr/>
          <p:nvPr/>
        </p:nvSpPr>
        <p:spPr>
          <a:xfrm>
            <a:off x="533520" y="3228480"/>
            <a:ext cx="7851240" cy="1748880"/>
          </a:xfrm>
          <a:prstGeom prst="rect">
            <a:avLst/>
          </a:prstGeom>
        </p:spPr>
        <p:txBody>
          <a:bodyPr bIns="45000" lIns="0" rIns="18360" tIns="45000"/>
          <a:p>
            <a:pPr algn="r">
              <a:lnSpc>
                <a:spcPct val="100000"/>
              </a:lnSpc>
            </a:pPr>
            <a:r>
              <a:rPr lang="es-MX" sz="2600">
                <a:solidFill>
                  <a:srgbClr val="000000"/>
                </a:solidFill>
                <a:latin typeface="Constantia"/>
              </a:rPr>
              <a:t>Twitter api con Twitter4j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12560" y="576000"/>
            <a:ext cx="8226000" cy="77940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MX" sz="5000">
                <a:solidFill>
                  <a:srgbClr val="04617b"/>
                </a:solidFill>
                <a:latin typeface="Calibri"/>
              </a:rPr>
              <a:t>¿Que es una api?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413640" y="1806120"/>
            <a:ext cx="8226000" cy="438552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r>
              <a:rPr lang="es-MX"/>
              <a:t>Interfaz de programación de aplicaciones (IPA) o API (del inglés Application Programming Interface) es el conjunto de funciones y procedimientos (o métodos, en la programación orientada a objetos) que ofrece cierta biblioteca para ser utilizado por otro software como una capa de abstracción. Son usadas generalmente en las bibliotecas.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MX"/>
              <a:t>Pero los analistas de datos, debemos ver a las API'S como fuentes de datos, es decir, usualmente las usamos para recabar información para después hacer 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/>
              <a:t>algún proceso estadístico y obtener algun resultado, comentario o recomendación.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12560" y="576000"/>
            <a:ext cx="8226000" cy="77940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MX" sz="5000">
                <a:solidFill>
                  <a:srgbClr val="04617b"/>
                </a:solidFill>
                <a:latin typeface="Calibri"/>
              </a:rPr>
              <a:t>Twitter4j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485640" y="1800000"/>
            <a:ext cx="8226000" cy="438552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r>
              <a:rPr lang="es-MX"/>
              <a:t>Trabajar con la twitter api y java puede ser algo tedioso y muy complicado. Afortunadamente, contamos con una librería que nos hará el trabajo más facil. Twitter4j es una librería no oficial que nos comunicará con la twitter api.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MX"/>
              <a:t>Toda la información está dentro de su sitio web </a:t>
            </a:r>
            <a:r>
              <a:rPr b="1" lang="es-MX"/>
              <a:t>“http://twitter4j.org/en/index.html”.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descr="" id="4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12000" y="4176000"/>
            <a:ext cx="6407640" cy="150552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12640" y="483480"/>
            <a:ext cx="8059320" cy="8294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s-MX" sz="2800">
                <a:solidFill>
                  <a:srgbClr val="04617b"/>
                </a:solidFill>
                <a:latin typeface="Calibri"/>
              </a:rPr>
              <a:t>¿Cómo obtener credenciales de tweeter?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486000" y="1800360"/>
            <a:ext cx="8226000" cy="287964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r>
              <a:rPr lang="es-MX"/>
              <a:t>Antes de empezar a programar, es necesario tener un pase especial que twitter nos dará. Lo único que necesitamos es tener una cuenta de twitter.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MX"/>
              <a:t>Hay que seguir los siguientes pasos: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Liberation Serif"/>
              <a:buAutoNum type="arabicParenR"/>
            </a:pPr>
            <a:r>
              <a:rPr lang="es-MX"/>
              <a:t>Entrar a </a:t>
            </a:r>
            <a:r>
              <a:rPr lang="es-MX" u="sng">
                <a:solidFill>
                  <a:srgbClr val="0000ff"/>
                </a:solidFill>
                <a:hlinkClick r:id="rId1"/>
              </a:rPr>
              <a:t>https://dev.twitter.com/apps</a:t>
            </a:r>
            <a:endParaRPr/>
          </a:p>
          <a:p>
            <a:pPr algn="just">
              <a:lnSpc>
                <a:spcPct val="100000"/>
              </a:lnSpc>
              <a:buFont typeface="Liberation Serif"/>
              <a:buAutoNum type="arabicParenR"/>
            </a:pPr>
            <a:r>
              <a:rPr lang="es-MX">
                <a:solidFill>
                  <a:srgbClr val="0000ff"/>
                </a:solidFill>
              </a:rPr>
              <a:t>Creamos una aplicación</a:t>
            </a:r>
            <a:endParaRPr/>
          </a:p>
          <a:p>
            <a:pPr algn="just">
              <a:lnSpc>
                <a:spcPct val="100000"/>
              </a:lnSpc>
              <a:buFont typeface="Liberation Serif"/>
              <a:buAutoNum type="arabicParenR"/>
            </a:pPr>
            <a:r>
              <a:rPr lang="es-MX">
                <a:solidFill>
                  <a:srgbClr val="0000ff"/>
                </a:solidFill>
              </a:rPr>
              <a:t>Nos pedirán cosas como el nombre del proyecto, nuestro sitio web, etc</a:t>
            </a:r>
            <a:endParaRPr/>
          </a:p>
          <a:p>
            <a:pPr algn="just">
              <a:lnSpc>
                <a:spcPct val="100000"/>
              </a:lnSpc>
              <a:buFont typeface="Liberation Serif"/>
              <a:buAutoNum type="arabicParenR"/>
            </a:pPr>
            <a:r>
              <a:rPr lang="es-MX">
                <a:solidFill>
                  <a:srgbClr val="0000ff"/>
                </a:solidFill>
              </a:rPr>
              <a:t>Llenamos el CAPCHA</a:t>
            </a:r>
            <a:endParaRPr/>
          </a:p>
          <a:p>
            <a:pPr algn="just">
              <a:lnSpc>
                <a:spcPct val="100000"/>
              </a:lnSpc>
              <a:buFont typeface="Liberation Serif"/>
              <a:buAutoNum type="arabicParenR"/>
            </a:pPr>
            <a:r>
              <a:rPr lang="es-MX">
                <a:solidFill>
                  <a:srgbClr val="0000ff"/>
                </a:solidFill>
              </a:rPr>
              <a:t>Al final creamos el Token de acceso.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414000" y="4896000"/>
            <a:ext cx="8226000" cy="108000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r>
              <a:rPr lang="es-MX"/>
              <a:t>En youtube hay muchos videos que nos explicaran paso a paso cómo obtener nuestras credenciales. Estas credenciales son </a:t>
            </a:r>
            <a:r>
              <a:rPr b="1" lang="es-MX"/>
              <a:t>personales</a:t>
            </a:r>
            <a:r>
              <a:rPr lang="es-MX"/>
              <a:t>, ya que si se rompen las politicas de twitter podriamos ser baneados de por vida.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12640" y="483480"/>
            <a:ext cx="8059320" cy="8294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s-MX" sz="2800">
                <a:solidFill>
                  <a:srgbClr val="04617b"/>
                </a:solidFill>
                <a:latin typeface="Calibri"/>
              </a:rPr>
              <a:t>¿Cómo se ven las credenciales?</a:t>
            </a:r>
            <a:endParaRPr/>
          </a:p>
        </p:txBody>
      </p:sp>
      <p:pic>
        <p:nvPicPr>
          <p:cNvPr descr="" id="4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52200" y="1235160"/>
            <a:ext cx="7211520" cy="501012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64680" y="216000"/>
            <a:ext cx="8059320" cy="9158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s-MX" sz="2800">
                <a:solidFill>
                  <a:srgbClr val="04617b"/>
                </a:solidFill>
                <a:latin typeface="Calibri"/>
              </a:rPr>
              <a:t>¿Cómo integrar Twitter4j a nuestro proyecto?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486360" y="1800360"/>
            <a:ext cx="8226000" cy="285300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48" name="CustomShape 3"/>
          <p:cNvSpPr/>
          <p:nvPr/>
        </p:nvSpPr>
        <p:spPr>
          <a:xfrm>
            <a:off x="414000" y="864000"/>
            <a:ext cx="8226000" cy="561600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r>
              <a:rPr lang="es-MX"/>
              <a:t>Debemos agregar lo siguiente al POM.xml.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MX"/>
              <a:t>              </a:t>
            </a:r>
            <a:r>
              <a:rPr lang="es-MX" sz="1500"/>
              <a:t>&lt;repository&gt;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&lt;id&gt;twitter4j.org&lt;/id&gt;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&lt;name&gt;twitter4j.org Repository&lt;/name&gt;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&lt;url&gt;http://twitter4j.org/maven2&lt;/url&gt;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&lt;releases&gt;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&lt;enabled&gt;true&lt;/enabled&gt;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&lt;/releases&gt;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&lt;snapshots&gt;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&lt;enabled&gt;true&lt;/enabled&gt;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&lt;/snapshots&gt;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&lt;/repository&gt;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MX" sz="1500"/>
              <a:t>                 </a:t>
            </a:r>
            <a:r>
              <a:rPr lang="es-MX" sz="1500"/>
              <a:t>&lt;dependency&gt;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&lt;groupId&gt;org.twitter4j&lt;/groupId&gt;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&lt;artifactId&gt;twitter4j-core&lt;/artifactId&gt;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&lt;version&gt;3.0.3&lt;/version&gt;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&lt;/dependency&gt;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&lt;dependency&gt;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&lt;groupId&gt;org.twitter4j&lt;/groupId&gt;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&lt;artifactId&gt;twitter4j-stream&lt;/artifactId&gt;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&lt;version&gt;3.0.3&lt;/version&gt;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s-MX" sz="1500"/>
              <a:t>	</a:t>
            </a:r>
            <a:r>
              <a:rPr lang="es-MX" sz="1500"/>
              <a:t>	</a:t>
            </a:r>
            <a:r>
              <a:rPr lang="es-MX" sz="1500"/>
              <a:t>&lt;/dependency&gt;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096000" y="216000"/>
            <a:ext cx="2803320" cy="6480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s-MX" sz="2800">
                <a:solidFill>
                  <a:srgbClr val="04617b"/>
                </a:solidFill>
                <a:latin typeface="Calibri"/>
              </a:rPr>
              <a:t>Twitter Spout</a:t>
            </a:r>
            <a:endParaRPr/>
          </a:p>
        </p:txBody>
      </p:sp>
      <p:sp>
        <p:nvSpPr>
          <p:cNvPr id="50" name="CustomShape 2"/>
          <p:cNvSpPr/>
          <p:nvPr/>
        </p:nvSpPr>
        <p:spPr>
          <a:xfrm>
            <a:off x="486360" y="1800360"/>
            <a:ext cx="8226000" cy="285300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51" name="CustomShape 3"/>
          <p:cNvSpPr/>
          <p:nvPr/>
        </p:nvSpPr>
        <p:spPr>
          <a:xfrm>
            <a:off x="414000" y="864000"/>
            <a:ext cx="8226000" cy="561600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52" name="CustomShape 4"/>
          <p:cNvSpPr/>
          <p:nvPr/>
        </p:nvSpPr>
        <p:spPr>
          <a:xfrm>
            <a:off x="414000" y="864000"/>
            <a:ext cx="8226000" cy="561600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r>
              <a:rPr lang="es-MX"/>
              <a:t>Obviamente, el twitter spout debe incluir las librerías de Twitter4j, a diferencia de la topología y los bolts que no la usarán. A primera vista el twitter Spout puede parecer complicado, pero no lo es. La mayoría del código proviene de la página web Twitter4j.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graphicFrame>
        <p:nvGraphicFramePr>
          <p:cNvPr id="53" name="Table 5"/>
          <p:cNvGraphicFramePr/>
          <p:nvPr/>
        </p:nvGraphicFramePr>
        <p:xfrm>
          <a:off x="214920" y="2104200"/>
          <a:ext cx="8525880" cy="4015800"/>
        </p:xfrm>
        <a:graphic>
          <a:graphicData uri="http://schemas.openxmlformats.org/drawingml/2006/table">
            <a:tbl>
              <a:tblPr/>
              <a:tblGrid>
                <a:gridCol w="2201040"/>
                <a:gridCol w="4278960"/>
                <a:gridCol w="1687320"/>
              </a:tblGrid>
              <a:tr h="605880">
                <a:tc>
                  <a:txBody>
                    <a:bodyPr bIns="46800" lIns="90000" rIns="90000" tIns="46800" wrap="none"/>
                    <a:p>
                      <a:r>
                        <a:rPr b="1" lang="es-MX"/>
                        <a:t>Sección de código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b="1" lang="es-MX"/>
                        <a:t>¿Cómo obtener el código?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s-MX"/>
                        <a:t>Método</a:t>
                      </a:r>
                      <a:endParaRPr/>
                    </a:p>
                  </a:txBody>
                  <a:tcPr/>
                </a:tc>
              </a:tr>
              <a:tr h="1258200">
                <a:tc>
                  <a:txBody>
                    <a:bodyPr bIns="46800" lIns="90000" rIns="90000" tIns="46800" wrap="none"/>
                    <a:p>
                      <a:r>
                        <a:rPr lang="es-MX"/>
                        <a:t>Streaming api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s-MX"/>
                        <a:t>En la página twitter4j nos vamos a la sección </a:t>
                      </a:r>
                      <a:r>
                        <a:rPr b="1" lang="es-MX"/>
                        <a:t>Code Examples</a:t>
                      </a:r>
                      <a:r>
                        <a:rPr lang="es-MX"/>
                        <a:t>, el número 9 corresponde al código para poder llamar al streaming api.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s-MX"/>
                        <a:t>Open</a:t>
                      </a:r>
                      <a:endParaRPr/>
                    </a:p>
                  </a:txBody>
                  <a:tcPr/>
                </a:tc>
              </a:tr>
              <a:tr h="1546200">
                <a:tc>
                  <a:txBody>
                    <a:bodyPr bIns="46800" lIns="90000" rIns="90000" tIns="46800" wrap="none"/>
                    <a:p>
                      <a:r>
                        <a:rPr lang="es-MX"/>
                        <a:t>Credenciales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s-MX"/>
                        <a:t>En twitter4j debemos ir a </a:t>
                      </a:r>
                      <a:r>
                        <a:rPr b="1" lang="es-MX"/>
                        <a:t>configuration, </a:t>
                      </a:r>
                      <a:r>
                        <a:rPr lang="es-MX"/>
                        <a:t>y nos aparecerán varias formas para agregar las credenciales, podemos elegir cualquiera.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s-MX"/>
                        <a:t>Open</a:t>
                      </a:r>
                      <a:endParaRPr/>
                    </a:p>
                  </a:txBody>
                  <a:tcPr/>
                </a:tc>
              </a:tr>
              <a:tr h="605880">
                <a:tc>
                  <a:txBody>
                    <a:bodyPr bIns="46800" lIns="90000" rIns="90000" tIns="46800" wrap="none"/>
                    <a:p>
                      <a:r>
                        <a:rPr lang="es-MX"/>
                        <a:t>Enviando el tweet al bolt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s-MX"/>
                        <a:t>Este código proviene de la bibliografía existente.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s-MX"/>
                        <a:t>nextTuple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