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6" r:id="rId4"/>
    <p:sldId id="267" r:id="rId5"/>
    <p:sldId id="272" r:id="rId6"/>
    <p:sldId id="269" r:id="rId7"/>
    <p:sldId id="270" r:id="rId8"/>
    <p:sldId id="258" r:id="rId9"/>
    <p:sldId id="259" r:id="rId10"/>
    <p:sldId id="260" r:id="rId11"/>
    <p:sldId id="261" r:id="rId12"/>
    <p:sldId id="262" r:id="rId13"/>
    <p:sldId id="263" r:id="rId14"/>
    <p:sldId id="264" r:id="rId15"/>
    <p:sldId id="265"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19" autoAdjust="0"/>
    <p:restoredTop sz="94615" autoAdjust="0"/>
  </p:normalViewPr>
  <p:slideViewPr>
    <p:cSldViewPr>
      <p:cViewPr>
        <p:scale>
          <a:sx n="51" d="100"/>
          <a:sy n="51" d="100"/>
        </p:scale>
        <p:origin x="-570" y="-162"/>
      </p:cViewPr>
      <p:guideLst>
        <p:guide orient="horz" pos="2160"/>
        <p:guide pos="3840"/>
      </p:guideLst>
    </p:cSldViewPr>
  </p:slideViewPr>
  <p:outlineViewPr>
    <p:cViewPr>
      <p:scale>
        <a:sx n="33" d="100"/>
        <a:sy n="33" d="100"/>
      </p:scale>
      <p:origin x="0" y="63708"/>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xmlns="">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xmlns="">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8A87A34-81AB-432B-8DAE-1953F412C126}" type="datetimeFigureOut">
              <a:rPr lang="en-US" dirty="0"/>
              <a:pPr/>
              <a:t>3/23/2022</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xmlns="">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xmlns="">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3/23/2022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xmlns="">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xmlns="">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pPr/>
              <a:t>3/23/2022</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xmlns="">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xmlns="">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3/23/2022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xmlns="">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xmlns="">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pPr/>
              <a:t>3/23/2022</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xmlns="">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xmlns="">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pPr/>
              <a:t>3/23/2022</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xmlns="">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xmlns="">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48A87A34-81AB-432B-8DAE-1953F412C126}" type="datetimeFigureOut">
              <a:rPr lang="en-US" dirty="0"/>
              <a:pPr/>
              <a:t>3/23/2022</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xmlns="">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xmlns="">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pPr/>
              <a:t>3/23/2022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8A87A34-81AB-432B-8DAE-1953F412C126}" type="datetimeFigureOut">
              <a:rPr lang="en-US" dirty="0"/>
              <a:pPr/>
              <a:t>3/23/2022</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xmlns="">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xmlns="">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3/23/2022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xmlns="">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xmlns="">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xmlns="">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xmlns="">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pPr/>
              <a:t>3/23/2022</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dirty="0"/>
              <a:pPr/>
              <a:t>3/23/2022</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edition.cnn.com/2009/WORLD/asiapcf/05/11/india.prostitution.children/index.html?iref=24hours" TargetMode="External"/><Relationship Id="rId2" Type="http://schemas.openxmlformats.org/officeDocument/2006/relationships/hyperlink" Target="http://www.ilo.org/global/publications/books/WCMS_575479/lang--en/index.htm" TargetMode="External"/><Relationship Id="rId1" Type="http://schemas.openxmlformats.org/officeDocument/2006/relationships/slideLayout" Target="../slideLayouts/slideLayout7.xml"/><Relationship Id="rId6" Type="http://schemas.openxmlformats.org/officeDocument/2006/relationships/hyperlink" Target="http://www.ilo.org/wcmsp5/groups/public/---asia/---ro-bangkok/---sro-new_delhi/documents/publication/wcms_359371.pdf" TargetMode="External"/><Relationship Id="rId5" Type="http://schemas.openxmlformats.org/officeDocument/2006/relationships/hyperlink" Target="http://unicef.in/Whatwedo/21/Child-Labour" TargetMode="External"/><Relationship Id="rId4" Type="http://schemas.openxmlformats.org/officeDocument/2006/relationships/hyperlink" Target="http://www.ilo.org/newdelhi/whatwedo/publications/WCMS_359371/lang--en/index.htm"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Tamil_Nadu" TargetMode="External"/><Relationship Id="rId7" Type="http://schemas.openxmlformats.org/officeDocument/2006/relationships/hyperlink" Target="https://www.equalitynow.org/learn_more_sexual_violence_in_india/equalitynow.org/southasia" TargetMode="External"/><Relationship Id="rId2" Type="http://schemas.openxmlformats.org/officeDocument/2006/relationships/hyperlink" Target="https://en.wikipedia.org/wiki/Nagaland" TargetMode="External"/><Relationship Id="rId1" Type="http://schemas.openxmlformats.org/officeDocument/2006/relationships/slideLayout" Target="../slideLayouts/slideLayout2.xml"/><Relationship Id="rId6" Type="http://schemas.openxmlformats.org/officeDocument/2006/relationships/hyperlink" Target="https://en.wikipedia.org/wiki/Rajasthan" TargetMode="External"/><Relationship Id="rId5" Type="http://schemas.openxmlformats.org/officeDocument/2006/relationships/hyperlink" Target="https://en.wikipedia.org/wiki/States_and_union_territories_of_India" TargetMode="External"/><Relationship Id="rId4" Type="http://schemas.openxmlformats.org/officeDocument/2006/relationships/hyperlink" Target="https://en.wikipedia.org/wiki/Bihar"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Water_supply_and_sanitation_in_India" TargetMode="External"/><Relationship Id="rId2" Type="http://schemas.openxmlformats.org/officeDocument/2006/relationships/hyperlink" Target="https://en.wikipedia.org/wiki/National_Democratic_Alliance_(India)"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hyperlink" Target="https://en.wikipedia.org/wiki/Andhra_Pradesh" TargetMode="External"/><Relationship Id="rId3" Type="http://schemas.openxmlformats.org/officeDocument/2006/relationships/hyperlink" Target="https://en.wikipedia.org/wiki/Literacy_in_India" TargetMode="External"/><Relationship Id="rId7" Type="http://schemas.openxmlformats.org/officeDocument/2006/relationships/hyperlink" Target="https://en.wikipedia.org/wiki/Rajasthan" TargetMode="External"/><Relationship Id="rId2" Type="http://schemas.openxmlformats.org/officeDocument/2006/relationships/hyperlink" Target="https://en.wikipedia.org/wiki/Kerala" TargetMode="External"/><Relationship Id="rId1" Type="http://schemas.openxmlformats.org/officeDocument/2006/relationships/slideLayout" Target="../slideLayouts/slideLayout2.xml"/><Relationship Id="rId6" Type="http://schemas.openxmlformats.org/officeDocument/2006/relationships/hyperlink" Target="https://en.wikipedia.org/wiki/Madhya_Pradesh" TargetMode="External"/><Relationship Id="rId11" Type="http://schemas.openxmlformats.org/officeDocument/2006/relationships/hyperlink" Target="https://en.wikipedia.org/wiki/Chhattisgarh" TargetMode="External"/><Relationship Id="rId5" Type="http://schemas.openxmlformats.org/officeDocument/2006/relationships/hyperlink" Target="https://en.wikipedia.org/wiki/Uttar_Pradesh" TargetMode="External"/><Relationship Id="rId10" Type="http://schemas.openxmlformats.org/officeDocument/2006/relationships/hyperlink" Target="https://en.wikipedia.org/wiki/Jharkhand" TargetMode="External"/><Relationship Id="rId4" Type="http://schemas.openxmlformats.org/officeDocument/2006/relationships/hyperlink" Target="https://en.wikipedia.org/wiki/Bihar" TargetMode="External"/><Relationship Id="rId9" Type="http://schemas.openxmlformats.org/officeDocument/2006/relationships/hyperlink" Target="https://en.wikipedia.org/wiki/Telangana"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484B804-0D1B-B648-8C47-2619612C4FB9}"/>
              </a:ext>
            </a:extLst>
          </p:cNvPr>
          <p:cNvSpPr>
            <a:spLocks noGrp="1"/>
          </p:cNvSpPr>
          <p:nvPr>
            <p:ph type="ctrTitle"/>
          </p:nvPr>
        </p:nvSpPr>
        <p:spPr/>
        <p:txBody>
          <a:bodyPr/>
          <a:lstStyle/>
          <a:p>
            <a:r>
              <a:rPr lang="en-IN" dirty="0"/>
              <a:t>Contemporary problems of the Indian society</a:t>
            </a:r>
            <a:endParaRPr lang="en-US" dirty="0"/>
          </a:p>
        </p:txBody>
      </p:sp>
      <p:sp>
        <p:nvSpPr>
          <p:cNvPr id="3" name="Subtitle 2">
            <a:extLst>
              <a:ext uri="{FF2B5EF4-FFF2-40B4-BE49-F238E27FC236}">
                <a16:creationId xmlns:a16="http://schemas.microsoft.com/office/drawing/2014/main" xmlns="" id="{EC05928A-E5A4-1F4C-BBC5-1C72805E723D}"/>
              </a:ext>
            </a:extLst>
          </p:cNvPr>
          <p:cNvSpPr>
            <a:spLocks noGrp="1"/>
          </p:cNvSpPr>
          <p:nvPr>
            <p:ph type="subTitle" idx="1"/>
          </p:nvPr>
        </p:nvSpPr>
        <p:spPr/>
        <p:txBody>
          <a:bodyPr>
            <a:normAutofit fontScale="92500" lnSpcReduction="20000"/>
          </a:bodyPr>
          <a:lstStyle/>
          <a:p>
            <a:r>
              <a:rPr lang="en-IN"/>
              <a:t>Name-Arabinda chand</a:t>
            </a:r>
          </a:p>
          <a:p>
            <a:r>
              <a:rPr lang="en-IN"/>
              <a:t>Class-12/A</a:t>
            </a:r>
          </a:p>
          <a:p>
            <a:r>
              <a:rPr lang="en-IN"/>
              <a:t>Roll no.-17</a:t>
            </a:r>
          </a:p>
          <a:p>
            <a:r>
              <a:rPr lang="en-IN"/>
              <a:t>Academic year-2021-22</a:t>
            </a:r>
            <a:endParaRPr lang="en-US"/>
          </a:p>
        </p:txBody>
      </p:sp>
      <p:sp>
        <p:nvSpPr>
          <p:cNvPr id="4" name="TextBox 3">
            <a:extLst>
              <a:ext uri="{FF2B5EF4-FFF2-40B4-BE49-F238E27FC236}">
                <a16:creationId xmlns:a16="http://schemas.microsoft.com/office/drawing/2014/main" xmlns="" id="{5894102E-B870-8E4F-A518-776782B9693C}"/>
              </a:ext>
            </a:extLst>
          </p:cNvPr>
          <p:cNvSpPr txBox="1"/>
          <p:nvPr/>
        </p:nvSpPr>
        <p:spPr>
          <a:xfrm rot="10800000" flipV="1">
            <a:off x="3077308" y="1467073"/>
            <a:ext cx="5920154" cy="461665"/>
          </a:xfrm>
          <a:prstGeom prst="rect">
            <a:avLst/>
          </a:prstGeom>
          <a:noFill/>
        </p:spPr>
        <p:txBody>
          <a:bodyPr wrap="square" rtlCol="0">
            <a:spAutoFit/>
          </a:bodyPr>
          <a:lstStyle/>
          <a:p>
            <a:pPr algn="l"/>
            <a:r>
              <a:rPr lang="en-IN" sz="2400"/>
              <a:t>Poddar Brio International school</a:t>
            </a:r>
            <a:endParaRPr lang="en-US" sz="2400"/>
          </a:p>
        </p:txBody>
      </p:sp>
    </p:spTree>
    <p:extLst>
      <p:ext uri="{BB962C8B-B14F-4D97-AF65-F5344CB8AC3E}">
        <p14:creationId xmlns:p14="http://schemas.microsoft.com/office/powerpoint/2010/main" xmlns="" val="25689955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5C596C45-5F2E-EE49-9F09-B05EA65DB4FA}"/>
              </a:ext>
            </a:extLst>
          </p:cNvPr>
          <p:cNvSpPr>
            <a:spLocks noGrp="1"/>
          </p:cNvSpPr>
          <p:nvPr>
            <p:ph idx="4294967295"/>
          </p:nvPr>
        </p:nvSpPr>
        <p:spPr>
          <a:xfrm>
            <a:off x="-457200" y="228600"/>
            <a:ext cx="12649200" cy="8534400"/>
          </a:xfrm>
        </p:spPr>
        <p:txBody>
          <a:bodyPr>
            <a:normAutofit fontScale="32500" lnSpcReduction="20000"/>
          </a:bodyPr>
          <a:lstStyle/>
          <a:p>
            <a:r>
              <a:rPr lang="en-US" sz="4900" dirty="0" smtClean="0"/>
              <a:t>While child </a:t>
            </a:r>
            <a:r>
              <a:rPr lang="en-US" sz="4900" dirty="0" err="1" smtClean="0"/>
              <a:t>labour</a:t>
            </a:r>
            <a:r>
              <a:rPr lang="en-US" sz="4900" dirty="0" smtClean="0"/>
              <a:t> around the world has declined by more than a third in the last 15 years, it remains a serious challenge and barrier to the well-being of children. According </a:t>
            </a:r>
            <a:r>
              <a:rPr lang="en-US" sz="4900" dirty="0" smtClean="0">
                <a:hlinkClick r:id="rId2"/>
              </a:rPr>
              <a:t>to a 2017 report by the International </a:t>
            </a:r>
            <a:r>
              <a:rPr lang="en-US" sz="4900" dirty="0" err="1" smtClean="0">
                <a:hlinkClick r:id="rId2"/>
              </a:rPr>
              <a:t>Labour</a:t>
            </a:r>
            <a:r>
              <a:rPr lang="en-US" sz="4900" dirty="0" smtClean="0">
                <a:hlinkClick r:id="rId2"/>
              </a:rPr>
              <a:t> Organization (ILO),</a:t>
            </a:r>
            <a:r>
              <a:rPr lang="en-US" sz="4900" dirty="0" smtClean="0"/>
              <a:t> the number of child </a:t>
            </a:r>
            <a:r>
              <a:rPr lang="en-US" sz="4900" dirty="0" err="1" smtClean="0"/>
              <a:t>labourers</a:t>
            </a:r>
            <a:r>
              <a:rPr lang="en-US" sz="4900" dirty="0" smtClean="0"/>
              <a:t> around the world fell from 246 million in 2000 to around 152 million in 2016. However, millions of children continue to be exploited for cheap </a:t>
            </a:r>
            <a:r>
              <a:rPr lang="en-US" sz="4900" dirty="0" err="1" smtClean="0"/>
              <a:t>labour</a:t>
            </a:r>
            <a:r>
              <a:rPr lang="en-US" sz="4900" dirty="0" smtClean="0"/>
              <a:t>, especially in countries such as India</a:t>
            </a:r>
            <a:r>
              <a:rPr lang="en-US" sz="4900" dirty="0" smtClean="0"/>
              <a:t>.</a:t>
            </a:r>
            <a:r>
              <a:rPr lang="en-US" sz="4900" dirty="0" smtClean="0"/>
              <a:t> Despite the recent economic boom in India, more than a third of all Indians still live below the poverty line. The technical innovations and developments in the IT sector have not created jobs in poverty-stricken areas. People from rural areas with little education often see no alternative but to take their children out of school and put them to work to help feed their family. Due to the dire situation of many families, children are sold by their fathers and mothers to child traffickers or parents abandon their children in the countryside while they look for work in a big city. These children are especially vulnerable and are often exploited by traffickers who force the boys and girls to work for very low wages or nothing at all</a:t>
            </a:r>
            <a:r>
              <a:rPr lang="en-US" sz="4900" dirty="0" smtClean="0"/>
              <a:t>.</a:t>
            </a:r>
            <a:r>
              <a:rPr lang="en-US" sz="4900" dirty="0" smtClean="0"/>
              <a:t> According to a study by the ILO, the majority of the world's child </a:t>
            </a:r>
            <a:r>
              <a:rPr lang="en-US" sz="4900" dirty="0" err="1" smtClean="0"/>
              <a:t>labour</a:t>
            </a:r>
            <a:r>
              <a:rPr lang="en-US" sz="4900" dirty="0" smtClean="0"/>
              <a:t> (around 71 percent) is done in the agriculture sector, including cotton plantations and rice fields. Around 17 percent are employed as service staff, mainly as domestic workers or in restaurants, and another 12 percent of child </a:t>
            </a:r>
            <a:r>
              <a:rPr lang="en-US" sz="4900" dirty="0" err="1" smtClean="0"/>
              <a:t>labour</a:t>
            </a:r>
            <a:r>
              <a:rPr lang="en-US" sz="4900" dirty="0" smtClean="0"/>
              <a:t> is spread across jobs in the industry sector, including dangerous activities in </a:t>
            </a:r>
            <a:r>
              <a:rPr lang="en-US" sz="4900" dirty="0" err="1" smtClean="0"/>
              <a:t>mines.Many</a:t>
            </a:r>
            <a:r>
              <a:rPr lang="en-US" sz="4900" dirty="0" smtClean="0"/>
              <a:t> </a:t>
            </a:r>
            <a:r>
              <a:rPr lang="en-US" sz="4900" dirty="0" smtClean="0"/>
              <a:t>child </a:t>
            </a:r>
            <a:r>
              <a:rPr lang="en-US" sz="4900" dirty="0" err="1" smtClean="0"/>
              <a:t>labourers</a:t>
            </a:r>
            <a:r>
              <a:rPr lang="en-US" sz="4900" dirty="0" smtClean="0"/>
              <a:t> in India are working for starvation wages in textile factories, helping with the processing of carpets, or doing back breaking work in brick making factories and quarries. Other child </a:t>
            </a:r>
            <a:r>
              <a:rPr lang="en-US" sz="4900" dirty="0" err="1" smtClean="0"/>
              <a:t>labourers</a:t>
            </a:r>
            <a:r>
              <a:rPr lang="en-US" sz="4900" dirty="0" smtClean="0"/>
              <a:t> work selling cigarettes, called "</a:t>
            </a:r>
            <a:r>
              <a:rPr lang="en-US" sz="4900" dirty="0" err="1" smtClean="0"/>
              <a:t>Bidis</a:t>
            </a:r>
            <a:r>
              <a:rPr lang="en-US" sz="4900" dirty="0" smtClean="0"/>
              <a:t>", on the street for the tobacco industry. Children are also used for cheap </a:t>
            </a:r>
            <a:r>
              <a:rPr lang="en-US" sz="4900" dirty="0" err="1" smtClean="0"/>
              <a:t>labour</a:t>
            </a:r>
            <a:r>
              <a:rPr lang="en-US" sz="4900" dirty="0" smtClean="0"/>
              <a:t> in industries such as steel extraction, gem polishing and carpet manufacturing.  A staggering number of girls are victims of child trafficking in India, whether through traditional bondage or through organized crime. The commercial sexual exploitation of children is among the worst forms of child </a:t>
            </a:r>
            <a:r>
              <a:rPr lang="en-US" sz="4900" dirty="0" err="1" smtClean="0"/>
              <a:t>labour</a:t>
            </a:r>
            <a:r>
              <a:rPr lang="en-US" sz="4900" dirty="0" smtClean="0"/>
              <a:t> and in India there are around </a:t>
            </a:r>
            <a:r>
              <a:rPr lang="en-US" sz="4900" dirty="0" smtClean="0">
                <a:hlinkClick r:id="rId3"/>
              </a:rPr>
              <a:t>1.2 million</a:t>
            </a:r>
            <a:r>
              <a:rPr lang="en-US" sz="4900" dirty="0" smtClean="0"/>
              <a:t> children involved in </a:t>
            </a:r>
            <a:r>
              <a:rPr lang="en-US" sz="4900" dirty="0" err="1" smtClean="0"/>
              <a:t>prostitution.According</a:t>
            </a:r>
            <a:r>
              <a:rPr lang="en-US" sz="4900" dirty="0" smtClean="0"/>
              <a:t> </a:t>
            </a:r>
            <a:r>
              <a:rPr lang="en-US" sz="4900" dirty="0" smtClean="0"/>
              <a:t>to the ILO, there are around </a:t>
            </a:r>
            <a:r>
              <a:rPr lang="en-US" sz="4900" dirty="0" smtClean="0">
                <a:hlinkClick r:id="rId4"/>
              </a:rPr>
              <a:t>12.9 million Indian children</a:t>
            </a:r>
            <a:r>
              <a:rPr lang="en-US" sz="4900" dirty="0" smtClean="0"/>
              <a:t> engaged in work between the ages of 7 to 17 years old. When children are employed or doing unpaid work, they are less likely to attend school or attend only intermittingly, trapping them in the cycle of poverty. Millions of Indian girls and boys are going to work every day in quarries and factories, or selling cigarettes on the street. The majority of these children are between 12 and 17 years old and work up to 16 hours a day to help their families make ends meet. But child </a:t>
            </a:r>
            <a:r>
              <a:rPr lang="en-US" sz="4900" dirty="0" err="1" smtClean="0"/>
              <a:t>labour</a:t>
            </a:r>
            <a:r>
              <a:rPr lang="en-US" sz="4900" dirty="0" smtClean="0"/>
              <a:t> in India can start even earlier with an estimated </a:t>
            </a:r>
            <a:r>
              <a:rPr lang="en-US" sz="4900" dirty="0" smtClean="0">
                <a:hlinkClick r:id="rId5"/>
              </a:rPr>
              <a:t>10.1 million</a:t>
            </a:r>
            <a:r>
              <a:rPr lang="en-US" sz="4900" dirty="0" smtClean="0"/>
              <a:t> children between the ages of 5 and 14 years-old engaged in </a:t>
            </a:r>
            <a:r>
              <a:rPr lang="en-US" sz="4900" dirty="0" err="1" smtClean="0"/>
              <a:t>work.As</a:t>
            </a:r>
            <a:r>
              <a:rPr lang="en-US" sz="4900" dirty="0" smtClean="0"/>
              <a:t> </a:t>
            </a:r>
            <a:r>
              <a:rPr lang="en-US" sz="4900" dirty="0" smtClean="0"/>
              <a:t>children get older, their involvement in employment also increases. In India,</a:t>
            </a:r>
            <a:r>
              <a:rPr lang="en-US" sz="4900" dirty="0" smtClean="0">
                <a:hlinkClick r:id="rId4"/>
              </a:rPr>
              <a:t> 20 percent of all children aged 15 to 17 years old are involved in hazardous industries and jobs </a:t>
            </a:r>
            <a:r>
              <a:rPr lang="en-US" sz="4900" dirty="0" smtClean="0"/>
              <a:t>. Measuring the exact scale of child </a:t>
            </a:r>
            <a:r>
              <a:rPr lang="en-US" sz="4900" dirty="0" err="1" smtClean="0"/>
              <a:t>labour</a:t>
            </a:r>
            <a:r>
              <a:rPr lang="en-US" sz="4900" dirty="0" smtClean="0"/>
              <a:t> in India is difficult as it is often hidden and under-reported.  There are almost </a:t>
            </a:r>
            <a:r>
              <a:rPr lang="en-US" sz="4900" dirty="0" smtClean="0">
                <a:hlinkClick r:id="rId6"/>
              </a:rPr>
              <a:t>18 million children</a:t>
            </a:r>
            <a:r>
              <a:rPr lang="en-US" sz="4900" dirty="0" smtClean="0"/>
              <a:t> between the ages of 7 to 17 years old who are considered “inactive” in India, neither in employment nor in school. These missing girls and boys in India are potentially subject to some of the worst forms of child </a:t>
            </a:r>
            <a:r>
              <a:rPr lang="en-US" sz="4900" dirty="0" err="1" smtClean="0"/>
              <a:t>labour</a:t>
            </a:r>
            <a:endParaRPr lang="en-US" sz="4900" dirty="0" smtClean="0"/>
          </a:p>
          <a:p>
            <a:pPr>
              <a:buNone/>
            </a:pPr>
            <a:endParaRPr lang="en-US" dirty="0"/>
          </a:p>
        </p:txBody>
      </p:sp>
      <p:sp>
        <p:nvSpPr>
          <p:cNvPr id="2" name="Title 1">
            <a:extLst>
              <a:ext uri="{FF2B5EF4-FFF2-40B4-BE49-F238E27FC236}">
                <a16:creationId xmlns:a16="http://schemas.microsoft.com/office/drawing/2014/main" xmlns="" id="{6D104931-CF53-7247-8C59-D606993BF179}"/>
              </a:ext>
            </a:extLst>
          </p:cNvPr>
          <p:cNvSpPr>
            <a:spLocks noGrp="1"/>
          </p:cNvSpPr>
          <p:nvPr>
            <p:ph type="title" idx="4294967295"/>
          </p:nvPr>
        </p:nvSpPr>
        <p:spPr>
          <a:xfrm>
            <a:off x="3048000" y="-1066800"/>
            <a:ext cx="3498850" cy="2457450"/>
          </a:xfrm>
        </p:spPr>
        <p:txBody>
          <a:bodyPr/>
          <a:lstStyle/>
          <a:p>
            <a:r>
              <a:rPr lang="en-IN" dirty="0"/>
              <a:t>Child labour</a:t>
            </a:r>
            <a:endParaRPr lang="en-US" dirty="0"/>
          </a:p>
        </p:txBody>
      </p:sp>
    </p:spTree>
    <p:extLst>
      <p:ext uri="{BB962C8B-B14F-4D97-AF65-F5344CB8AC3E}">
        <p14:creationId xmlns:p14="http://schemas.microsoft.com/office/powerpoint/2010/main" xmlns="" val="26480292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971621F-A34F-1D49-BC68-5F73AD2B5DC6}"/>
              </a:ext>
            </a:extLst>
          </p:cNvPr>
          <p:cNvSpPr>
            <a:spLocks noGrp="1"/>
          </p:cNvSpPr>
          <p:nvPr>
            <p:ph type="title"/>
          </p:nvPr>
        </p:nvSpPr>
        <p:spPr/>
        <p:txBody>
          <a:bodyPr/>
          <a:lstStyle/>
          <a:p>
            <a:r>
              <a:rPr lang="en-IN"/>
              <a:t>Discrimination</a:t>
            </a:r>
            <a:endParaRPr lang="en-US"/>
          </a:p>
        </p:txBody>
      </p:sp>
      <p:sp>
        <p:nvSpPr>
          <p:cNvPr id="3" name="Content Placeholder 2">
            <a:extLst>
              <a:ext uri="{FF2B5EF4-FFF2-40B4-BE49-F238E27FC236}">
                <a16:creationId xmlns:a16="http://schemas.microsoft.com/office/drawing/2014/main" xmlns="" id="{AD59EA0D-7C93-BA4C-8E1D-9D331202A3B6}"/>
              </a:ext>
            </a:extLst>
          </p:cNvPr>
          <p:cNvSpPr>
            <a:spLocks noGrp="1"/>
          </p:cNvSpPr>
          <p:nvPr>
            <p:ph idx="1"/>
          </p:nvPr>
        </p:nvSpPr>
        <p:spPr>
          <a:xfrm>
            <a:off x="4191000" y="609600"/>
            <a:ext cx="8305800" cy="6248400"/>
          </a:xfrm>
        </p:spPr>
        <p:txBody>
          <a:bodyPr>
            <a:noAutofit/>
          </a:bodyPr>
          <a:lstStyle/>
          <a:p>
            <a:pPr>
              <a:buNone/>
            </a:pPr>
            <a:r>
              <a:rPr lang="en-US" sz="1600" dirty="0" smtClean="0"/>
              <a:t>Discrimination is the act of making unjustified distinctions between people based on </a:t>
            </a:r>
            <a:r>
              <a:rPr lang="en-US" sz="1600" dirty="0" smtClean="0"/>
              <a:t>the race</a:t>
            </a:r>
            <a:r>
              <a:rPr lang="en-US" sz="1600" dirty="0" smtClean="0"/>
              <a:t>, gender, age, religion, or sexual </a:t>
            </a:r>
            <a:r>
              <a:rPr lang="en-US" sz="1600" dirty="0" err="1" smtClean="0"/>
              <a:t>orientationThe</a:t>
            </a:r>
            <a:r>
              <a:rPr lang="en-US" sz="1600" dirty="0" smtClean="0"/>
              <a:t> </a:t>
            </a:r>
            <a:r>
              <a:rPr lang="en-US" sz="1600" dirty="0" smtClean="0"/>
              <a:t>report, Sustainable Development Goals: Agenda 2030, coordinated by citizen’s collective Wada Na </a:t>
            </a:r>
            <a:r>
              <a:rPr lang="en-US" sz="1600" dirty="0" err="1" smtClean="0"/>
              <a:t>Todo</a:t>
            </a:r>
            <a:r>
              <a:rPr lang="en-US" sz="1600" dirty="0" smtClean="0"/>
              <a:t> </a:t>
            </a:r>
            <a:r>
              <a:rPr lang="en-US" sz="1600" dirty="0" err="1" smtClean="0"/>
              <a:t>Abhiyan</a:t>
            </a:r>
            <a:r>
              <a:rPr lang="en-US" sz="1600" dirty="0" smtClean="0"/>
              <a:t>, was released ahead of the government’s presentation of its report on Sustainable Development Goals at a high level forum in New York this </a:t>
            </a:r>
            <a:r>
              <a:rPr lang="en-US" sz="1600" dirty="0" err="1" smtClean="0"/>
              <a:t>month.According</a:t>
            </a:r>
            <a:r>
              <a:rPr lang="en-US" sz="1600" dirty="0" smtClean="0"/>
              <a:t> </a:t>
            </a:r>
            <a:r>
              <a:rPr lang="en-US" sz="1600" dirty="0" smtClean="0"/>
              <a:t>to the civil society report, gender inequalities have curbed the progress of women in India, while caste has played an important role in the exclusion of a community which consists of more than 201 million people in the country. The report said religious minorities, differently </a:t>
            </a:r>
            <a:r>
              <a:rPr lang="en-US" sz="1600" dirty="0" err="1" smtClean="0"/>
              <a:t>abled</a:t>
            </a:r>
            <a:r>
              <a:rPr lang="en-US" sz="1600" dirty="0" smtClean="0"/>
              <a:t>, elderly and people with different sexual orientation have also faced similar discrimination in socio-economic and political aspects of life</a:t>
            </a:r>
            <a:r>
              <a:rPr lang="en-US" sz="1600" dirty="0" smtClean="0"/>
              <a:t>.</a:t>
            </a:r>
            <a:r>
              <a:rPr lang="en-US" sz="1600" dirty="0" smtClean="0"/>
              <a:t> All United Nations member states are committed to achieving SDGs Agenda 2030 consisting of 17 goals and 169 targets, relating to economic, social and environmental development. Each country, through the government and other stakeholders, including local governments, business and the civil society, is expected to identify, implement and report on specific actions that lead to their achievement. The government finally has to translate these goals and targets into national policies, to implement these policies and to measure their </a:t>
            </a:r>
            <a:r>
              <a:rPr lang="en-US" sz="1600" dirty="0" err="1" smtClean="0"/>
              <a:t>implementation.The</a:t>
            </a:r>
            <a:r>
              <a:rPr lang="en-US" sz="1600" dirty="0" smtClean="0"/>
              <a:t> </a:t>
            </a:r>
            <a:r>
              <a:rPr lang="en-US" sz="1600" dirty="0" smtClean="0"/>
              <a:t>government, which has formed a task force with different concerned ministries and agencies to prepare the report, will be presenting this Voluntary National Review in New York on 12 July </a:t>
            </a:r>
            <a:r>
              <a:rPr lang="en-US" sz="1600" dirty="0" smtClean="0"/>
              <a:t>.The </a:t>
            </a:r>
            <a:r>
              <a:rPr lang="en-US" sz="1600" dirty="0" smtClean="0"/>
              <a:t>report says close attention needs to be paid to inequities in health indicators as well as provision of services, especially along lines of caste, class, religion and geographical location. Specific concerns of marginalized groups especially </a:t>
            </a:r>
            <a:r>
              <a:rPr lang="en-US" sz="1600" dirty="0" err="1" smtClean="0"/>
              <a:t>Dalits</a:t>
            </a:r>
            <a:r>
              <a:rPr lang="en-US" sz="1600" dirty="0" smtClean="0"/>
              <a:t>, </a:t>
            </a:r>
            <a:r>
              <a:rPr lang="en-US" sz="1600" dirty="0" err="1" smtClean="0"/>
              <a:t>tribals</a:t>
            </a:r>
            <a:r>
              <a:rPr lang="en-US" sz="1600" dirty="0" smtClean="0"/>
              <a:t>, religious minorities and women must be taken into account in the designing and provisioning of health services, it says.</a:t>
            </a:r>
          </a:p>
          <a:p>
            <a:r>
              <a:rPr lang="en-US" sz="1400" dirty="0" smtClean="0"/>
              <a:t/>
            </a:r>
            <a:br>
              <a:rPr lang="en-US" sz="1400" dirty="0" smtClean="0"/>
            </a:br>
            <a:endParaRPr lang="en-US" sz="1400" dirty="0"/>
          </a:p>
        </p:txBody>
      </p:sp>
    </p:spTree>
    <p:extLst>
      <p:ext uri="{BB962C8B-B14F-4D97-AF65-F5344CB8AC3E}">
        <p14:creationId xmlns:p14="http://schemas.microsoft.com/office/powerpoint/2010/main" xmlns="" val="24384619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E708823-7114-1D49-AAC8-937F19F1A623}"/>
              </a:ext>
            </a:extLst>
          </p:cNvPr>
          <p:cNvSpPr>
            <a:spLocks noGrp="1"/>
          </p:cNvSpPr>
          <p:nvPr>
            <p:ph type="title" idx="4294967295"/>
          </p:nvPr>
        </p:nvSpPr>
        <p:spPr>
          <a:xfrm>
            <a:off x="3886200" y="-762000"/>
            <a:ext cx="3498850" cy="2457450"/>
          </a:xfrm>
        </p:spPr>
        <p:txBody>
          <a:bodyPr/>
          <a:lstStyle/>
          <a:p>
            <a:r>
              <a:rPr lang="en-IN" dirty="0"/>
              <a:t>Corruption</a:t>
            </a:r>
            <a:endParaRPr lang="en-US" dirty="0"/>
          </a:p>
        </p:txBody>
      </p:sp>
      <p:sp>
        <p:nvSpPr>
          <p:cNvPr id="3" name="Content Placeholder 2">
            <a:extLst>
              <a:ext uri="{FF2B5EF4-FFF2-40B4-BE49-F238E27FC236}">
                <a16:creationId xmlns:a16="http://schemas.microsoft.com/office/drawing/2014/main" xmlns="" id="{DD778247-AED2-F144-BCD3-B86B24C19BD4}"/>
              </a:ext>
            </a:extLst>
          </p:cNvPr>
          <p:cNvSpPr>
            <a:spLocks noGrp="1"/>
          </p:cNvSpPr>
          <p:nvPr>
            <p:ph idx="4294967295"/>
          </p:nvPr>
        </p:nvSpPr>
        <p:spPr>
          <a:xfrm>
            <a:off x="-533400" y="533400"/>
            <a:ext cx="13182600" cy="7620000"/>
          </a:xfrm>
        </p:spPr>
        <p:txBody>
          <a:bodyPr>
            <a:normAutofit fontScale="55000" lnSpcReduction="20000"/>
          </a:bodyPr>
          <a:lstStyle/>
          <a:p>
            <a:pPr fontAlgn="base">
              <a:buNone/>
            </a:pPr>
            <a:r>
              <a:rPr lang="en-US" dirty="0" smtClean="0"/>
              <a:t> “Corruption is just another type of tyranny,” said Joe Bidden, America’s 47th Vice President. According to the statement, corruption is on par with cruel and tyrannical government rule. Corruption, on the other hand, is a struggle that a common man or woman encounters every day in order to maintain his or her fundamental rights and other benefits as human beings granted by the Constitution. Corruption in public life is a means of obtaining personal benefit through illicit means and the abuse of public office and property. Private-sector corruption is all about making unjust profits by exploiting employees and consumers while skirting government regulations. Corruption exists in every sector and at every level of government in the country, large or little. People in the public and private sectors employ corrupt methods and unfair methods to complete a variety of large and minor tasks. This is because people desire to make a lot of money without putting in a lot of </a:t>
            </a:r>
            <a:r>
              <a:rPr lang="en-US" dirty="0" err="1" smtClean="0"/>
              <a:t>effort.Despite</a:t>
            </a:r>
            <a:r>
              <a:rPr lang="en-US" dirty="0" smtClean="0"/>
              <a:t> </a:t>
            </a:r>
            <a:r>
              <a:rPr lang="en-US" dirty="0" smtClean="0"/>
              <a:t>the fact that India’s ranking in the Global Corruption Index 2018 has improved by three places, it still ranks 78th among other countries. India is still a long way from being a corruption-free country. Even throughout the British Empire’s reign, India was rife with corruption. Even Mohammed Ali Jinnah, the Muslim League leader who plotted to divide India by forming Pakistan on August 14, 1947, admitted that bribery and corruption were rampant during British rule in undivided India: “One of the biggest curses that India is suffering from—I am not saying that other countries are free of it, but I believe our situation is much worse—is bribery and corruption.” Corruption is a poisonous substance.” If Jinnah, who worked with the British to split India, says so, it clearly demonstrates the deep-rooted institutional corruption in British India, which the British authority firmly supports and </a:t>
            </a:r>
            <a:r>
              <a:rPr lang="en-US" dirty="0" err="1" smtClean="0"/>
              <a:t>practises</a:t>
            </a:r>
            <a:r>
              <a:rPr lang="en-US" dirty="0" smtClean="0"/>
              <a:t> to suit their selfish aims. Corruption is a poison that really has taken root in the human brain of those who place themselves above society, community, and even country in order to take advantage of ill-gotten profits. It is the mistreatment of public resources with the intention of obtaining unfair benefits in order to satisfy material goals. It is concerned with the inappropriate and needless use of authority and position by anyone in power, whether in government or non-government </a:t>
            </a:r>
            <a:r>
              <a:rPr lang="en-US" dirty="0" err="1" smtClean="0"/>
              <a:t>organisations</a:t>
            </a:r>
            <a:r>
              <a:rPr lang="en-US" dirty="0" smtClean="0"/>
              <a:t>. It has a negative impact on both individual and national growth, lowering both personal and national income. It is a major contributor to the current state of inequity in our society. It stifles a country’s social, economic, and political growth and progress on all </a:t>
            </a:r>
            <a:r>
              <a:rPr lang="en-US" dirty="0" err="1" smtClean="0"/>
              <a:t>fronts.As</a:t>
            </a:r>
            <a:r>
              <a:rPr lang="en-US" dirty="0" smtClean="0"/>
              <a:t> </a:t>
            </a:r>
            <a:r>
              <a:rPr lang="en-US" dirty="0" smtClean="0"/>
              <a:t>per a research conducted by Transparency International in 2005, more than 62 percent of Indians have paid a bribe to a public official at some time in their lives. Another report from 2008 found that about half of Indians had first hand experience paying bribes or using contacts to get services from government agencies; however, the CPI (Corruption Perception Index) ranked the country 78th out of 180 countries in 2018, indicating a steady decline in public perception of corruption. India’s government and political parties are notorious for their corruption. Rather than engaging in corrupt </a:t>
            </a:r>
            <a:r>
              <a:rPr lang="en-US" dirty="0" err="1" smtClean="0"/>
              <a:t>practises</a:t>
            </a:r>
            <a:r>
              <a:rPr lang="en-US" dirty="0" smtClean="0"/>
              <a:t>, they should seek to alleviate the problem of corruption. They must set an example for citizens, inspiring them to work honestly and diligently to achieve their objectives rather than using dishonest methods. In India, anyone can enter politics and form a political party. The educational qualifications of a person are not a part of the eligibility criteria. Ministers have been appointed who have never attended school and have little knowledge of the Indian political system. There are also people who have been convicted of a crime. Corruption is unavoidable when such people are in charge of the government. For entry into public life in politics, a minimum educational qualification criterion must be established. Only candidates who meet the educational requirements and have a clean criminal record should be able to run for office. After winning the election, the candidates must be trained to handle the numerous roles and responsibilities that have been given to them. A well-educated and well-trained individual can undoubtedly lead the country more effectively than others. For everything, there must be a set policy, and the Ministers’ activities must be watched by a higher authorities must ensure that they are following </a:t>
            </a:r>
            <a:r>
              <a:rPr lang="en-US" dirty="0" err="1" smtClean="0"/>
              <a:t>it.There</a:t>
            </a:r>
            <a:r>
              <a:rPr lang="en-US" dirty="0" smtClean="0"/>
              <a:t> </a:t>
            </a:r>
            <a:r>
              <a:rPr lang="en-US" dirty="0" smtClean="0"/>
              <a:t>are various explanations for our country’s high level of corruption. The quantity of available employment on the market is smaller than the number of competent young people. While many young people today are unemployed or working in positions that are far below their qualifications, others take jobs that are far below their qualifications. Dissatisfaction among these individuals, as well as their desire to gain more money, has led them to use dishonest methods. People in our country get away with corrupt </a:t>
            </a:r>
            <a:r>
              <a:rPr lang="en-US" dirty="0" err="1" smtClean="0"/>
              <a:t>practises</a:t>
            </a:r>
            <a:r>
              <a:rPr lang="en-US" dirty="0" smtClean="0"/>
              <a:t> such as paying and receiving bribes, not paying income taxes, running enterprises by unscrupulous means, and so on. There are no rigorous laws in place to keep track of these people’s activities. Even if they are detected, they are not harshly punished for the corrupt actions they have engaged in. This is one of the reasons why the country’s corruption rate is so </a:t>
            </a:r>
            <a:r>
              <a:rPr lang="en-US" dirty="0" err="1" smtClean="0"/>
              <a:t>high.Corruption</a:t>
            </a:r>
            <a:r>
              <a:rPr lang="en-US" dirty="0" smtClean="0"/>
              <a:t> </a:t>
            </a:r>
            <a:r>
              <a:rPr lang="en-US" dirty="0" smtClean="0"/>
              <a:t>is less frequent in a society where people are educated. When people are uneducated, they count on unequal and unscrupulous methods to make a living. The vast majority of people still do not </a:t>
            </a:r>
            <a:r>
              <a:rPr lang="en-US" dirty="0" err="1" smtClean="0"/>
              <a:t>recognise</a:t>
            </a:r>
            <a:r>
              <a:rPr lang="en-US" dirty="0" smtClean="0"/>
              <a:t> the value of education, which contributes to an increase in corruption. Growing corruption is also a result of unbridled greed and increased market competitiveness. People have become exceedingly selfish in recent years. They desire to make more money than their relatives and friends, and in their haste, they are willing to use corrupt tactics to achieve their goals. Everyone wants the country to be free of corruption and condemns the government for not doing enough to combat it, without blaming oneself for contributing to the </a:t>
            </a:r>
            <a:r>
              <a:rPr lang="en-US" dirty="0" err="1" smtClean="0"/>
              <a:t>problem.Corruption</a:t>
            </a:r>
            <a:r>
              <a:rPr lang="en-US" dirty="0" smtClean="0"/>
              <a:t> </a:t>
            </a:r>
            <a:r>
              <a:rPr lang="en-US" dirty="0" smtClean="0"/>
              <a:t>has well-established causes. It is believed that identifying the root of an issue is half the battle won. Rather than debating the issue over and over, it is now time to seek for answers. The government must rid India of corruption; else, our country will be unable to prosper. Corruption must be eradicated at its source. For example, India’s expanding population is linked to a shortage of adequate work options, which leads to corruption. To keep the country’s population under control, the government must adopt severe measures. Similarly, it must work on all fronts to create a corruption-free India. We can defeat corruption if we stand unified and committed to rid the world of this evil. Another factor contributing to the rise of corruption is a lack of knowledge. To a considerable extent, spreading education can assist to alleviate this problem. People who engage in corrupt </a:t>
            </a:r>
            <a:r>
              <a:rPr lang="en-US" dirty="0" err="1" smtClean="0"/>
              <a:t>practises</a:t>
            </a:r>
            <a:r>
              <a:rPr lang="en-US" dirty="0" smtClean="0"/>
              <a:t> such as receiving and offering bribes, using unlawful means to build their enterprises, acquiring black money, and other advantages that they do not have legal access to must face harsh penalties. These people must be severely punished. The media and the government should work together to </a:t>
            </a:r>
            <a:r>
              <a:rPr lang="en-US" dirty="0" err="1" smtClean="0"/>
              <a:t>organise</a:t>
            </a:r>
            <a:r>
              <a:rPr lang="en-US" dirty="0" smtClean="0"/>
              <a:t> sting operations to expose corrupt individuals in various industries. Such sting operations will not only expose corrupt individuals, but will also deter others from engaging in such </a:t>
            </a:r>
            <a:r>
              <a:rPr lang="en-US" dirty="0" err="1" smtClean="0"/>
              <a:t>behaviour</a:t>
            </a:r>
            <a:r>
              <a:rPr lang="en-US" dirty="0" smtClean="0"/>
              <a:t>. Each of us must accept it as a personal obligation to follow the proper procedure for getting things done rather than paying bribes to get things done or avoid </a:t>
            </a:r>
            <a:r>
              <a:rPr lang="en-US" dirty="0" err="1" smtClean="0"/>
              <a:t>fines.Technology</a:t>
            </a:r>
            <a:r>
              <a:rPr lang="en-US" dirty="0" smtClean="0"/>
              <a:t> </a:t>
            </a:r>
            <a:r>
              <a:rPr lang="en-US" dirty="0" smtClean="0"/>
              <a:t>can also support in the reduction of corruption. CCTV cameras must be put at government buildings, at red lights, and other locations where bribes are frequently taken and given. Recorders can be used in situations where cameras are difficult to deploy. People might also take the initiative to record any corrupt </a:t>
            </a:r>
            <a:r>
              <a:rPr lang="en-US" dirty="0" err="1" smtClean="0"/>
              <a:t>practises</a:t>
            </a:r>
            <a:r>
              <a:rPr lang="en-US" dirty="0" smtClean="0"/>
              <a:t> that are taking place in their area on their phones and then share the information with the local police station. People in India are afraid of coming to the police station, even to file a complaint against corrupt officials. They avoid going to the police station for fear of becoming entangled in the nitty-gritty of the police investigation and gaining a poor reputation. The processes at the police station must be set up in such a way that persons who desire to assist the cops are not inconvenienced. Though corruption is widespread in India, it is also true that the majority of Indians are honest and have a strong distaste for corruption. Corruption, no matter how deep seated, may be successfully eradicated with political resolve and public knowledge. While individual efforts can help to rid the country of corruption, the government’s involvement is also required if the problem is to be addressed at its source. To address this issue, the central government must enact severe legislation. Individuals, the media, and the government all need to work together to help achieve a corruption-free India. To make the country a better place to live, they must collaborate.</a:t>
            </a:r>
          </a:p>
          <a:p>
            <a:endParaRPr lang="en-US" dirty="0"/>
          </a:p>
        </p:txBody>
      </p:sp>
    </p:spTree>
    <p:extLst>
      <p:ext uri="{BB962C8B-B14F-4D97-AF65-F5344CB8AC3E}">
        <p14:creationId xmlns:p14="http://schemas.microsoft.com/office/powerpoint/2010/main" xmlns="" val="23612910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4D57BDC-CF7E-1A4F-BBC2-F0EDDF473B53}"/>
              </a:ext>
            </a:extLst>
          </p:cNvPr>
          <p:cNvSpPr>
            <a:spLocks noGrp="1"/>
          </p:cNvSpPr>
          <p:nvPr>
            <p:ph type="title"/>
          </p:nvPr>
        </p:nvSpPr>
        <p:spPr/>
        <p:txBody>
          <a:bodyPr/>
          <a:lstStyle/>
          <a:p>
            <a:r>
              <a:rPr lang="en-IN"/>
              <a:t>Juvenile deliquency</a:t>
            </a:r>
            <a:endParaRPr lang="en-US"/>
          </a:p>
        </p:txBody>
      </p:sp>
      <p:sp>
        <p:nvSpPr>
          <p:cNvPr id="3" name="Content Placeholder 2">
            <a:extLst>
              <a:ext uri="{FF2B5EF4-FFF2-40B4-BE49-F238E27FC236}">
                <a16:creationId xmlns:a16="http://schemas.microsoft.com/office/drawing/2014/main" xmlns="" id="{91DF6869-E56B-824B-84FF-FF400BB73EF8}"/>
              </a:ext>
            </a:extLst>
          </p:cNvPr>
          <p:cNvSpPr>
            <a:spLocks noGrp="1"/>
          </p:cNvSpPr>
          <p:nvPr>
            <p:ph idx="1"/>
          </p:nvPr>
        </p:nvSpPr>
        <p:spPr>
          <a:xfrm>
            <a:off x="4572001" y="-1828800"/>
            <a:ext cx="7620000" cy="11125200"/>
          </a:xfrm>
        </p:spPr>
        <p:txBody>
          <a:bodyPr>
            <a:normAutofit/>
          </a:bodyPr>
          <a:lstStyle/>
          <a:p>
            <a:r>
              <a:rPr lang="en-US" dirty="0" smtClean="0"/>
              <a:t>Juvenile delinquency is the participation by a minor between the ages of 10 and 17, in illegal activities.</a:t>
            </a:r>
          </a:p>
          <a:p>
            <a:r>
              <a:rPr lang="en-US" dirty="0" smtClean="0"/>
              <a:t>Causes</a:t>
            </a:r>
          </a:p>
          <a:p>
            <a:pPr>
              <a:buNone/>
            </a:pPr>
            <a:r>
              <a:rPr lang="en-US" dirty="0" smtClean="0"/>
              <a:t>Education </a:t>
            </a:r>
          </a:p>
          <a:p>
            <a:pPr>
              <a:buNone/>
            </a:pPr>
            <a:r>
              <a:rPr lang="en-US" dirty="0" smtClean="0"/>
              <a:t>substance abuse </a:t>
            </a:r>
          </a:p>
          <a:p>
            <a:pPr>
              <a:buNone/>
            </a:pPr>
            <a:r>
              <a:rPr lang="en-US" dirty="0" smtClean="0"/>
              <a:t>Mental health</a:t>
            </a:r>
          </a:p>
          <a:p>
            <a:pPr>
              <a:buNone/>
            </a:pPr>
            <a:r>
              <a:rPr lang="en-US" dirty="0" smtClean="0"/>
              <a:t>Family </a:t>
            </a:r>
          </a:p>
          <a:p>
            <a:r>
              <a:rPr lang="en-US" b="1" dirty="0" smtClean="0"/>
              <a:t>ACT OF DELINQUENCY MAY INCLUDE:</a:t>
            </a:r>
            <a:endParaRPr lang="en-US" dirty="0" smtClean="0"/>
          </a:p>
          <a:p>
            <a:pPr>
              <a:buNone/>
            </a:pPr>
            <a:r>
              <a:rPr lang="en-US" dirty="0" smtClean="0"/>
              <a:t>1.</a:t>
            </a:r>
            <a:r>
              <a:rPr lang="en-US" b="1" dirty="0" smtClean="0"/>
              <a:t> </a:t>
            </a:r>
            <a:r>
              <a:rPr lang="en-US" dirty="0" smtClean="0"/>
              <a:t>Running away from home without the permission of parents.</a:t>
            </a:r>
            <a:endParaRPr lang="en-US" b="1" dirty="0" smtClean="0"/>
          </a:p>
          <a:p>
            <a:pPr>
              <a:buNone/>
            </a:pPr>
            <a:r>
              <a:rPr lang="en-US" dirty="0" smtClean="0"/>
              <a:t>2.</a:t>
            </a:r>
            <a:r>
              <a:rPr lang="en-US" b="1" dirty="0" smtClean="0"/>
              <a:t> </a:t>
            </a:r>
            <a:r>
              <a:rPr lang="en-US" dirty="0" smtClean="0"/>
              <a:t>Habitual behavior beyond the control of parents.</a:t>
            </a:r>
            <a:endParaRPr lang="en-US" b="1" dirty="0" smtClean="0"/>
          </a:p>
          <a:p>
            <a:pPr>
              <a:buNone/>
            </a:pPr>
            <a:r>
              <a:rPr lang="en-US" dirty="0" smtClean="0"/>
              <a:t>3.</a:t>
            </a:r>
            <a:r>
              <a:rPr lang="en-US" b="1" dirty="0" smtClean="0"/>
              <a:t> </a:t>
            </a:r>
            <a:r>
              <a:rPr lang="en-US" dirty="0" smtClean="0"/>
              <a:t>Spending time idly beyond limits.</a:t>
            </a:r>
            <a:endParaRPr lang="en-US" b="1" dirty="0" smtClean="0"/>
          </a:p>
          <a:p>
            <a:pPr>
              <a:buNone/>
            </a:pPr>
            <a:r>
              <a:rPr lang="en-US" dirty="0" smtClean="0"/>
              <a:t>4.</a:t>
            </a:r>
            <a:r>
              <a:rPr lang="en-US" b="1" dirty="0" smtClean="0"/>
              <a:t> </a:t>
            </a:r>
            <a:r>
              <a:rPr lang="en-US" dirty="0" smtClean="0"/>
              <a:t>Use of vulgar languages.</a:t>
            </a:r>
            <a:endParaRPr lang="en-US" b="1" dirty="0" smtClean="0"/>
          </a:p>
          <a:p>
            <a:pPr>
              <a:buNone/>
            </a:pPr>
            <a:r>
              <a:rPr lang="en-US" dirty="0" smtClean="0"/>
              <a:t>5.</a:t>
            </a:r>
            <a:r>
              <a:rPr lang="en-US" b="1" dirty="0" smtClean="0"/>
              <a:t> </a:t>
            </a:r>
            <a:r>
              <a:rPr lang="en-US" dirty="0" smtClean="0"/>
              <a:t>Committing sexual crime.</a:t>
            </a:r>
            <a:endParaRPr lang="en-US" b="1" dirty="0" smtClean="0"/>
          </a:p>
          <a:p>
            <a:pPr>
              <a:buNone/>
            </a:pPr>
            <a:r>
              <a:rPr lang="en-US" dirty="0" smtClean="0"/>
              <a:t>6. Visiting gambling center etc.</a:t>
            </a:r>
          </a:p>
          <a:p>
            <a:endParaRPr lang="en-US" dirty="0" smtClean="0"/>
          </a:p>
          <a:p>
            <a:pPr>
              <a:buNone/>
            </a:pPr>
            <a:endParaRPr lang="en-US" b="1" dirty="0" smtClean="0"/>
          </a:p>
        </p:txBody>
      </p:sp>
    </p:spTree>
    <p:extLst>
      <p:ext uri="{BB962C8B-B14F-4D97-AF65-F5344CB8AC3E}">
        <p14:creationId xmlns:p14="http://schemas.microsoft.com/office/powerpoint/2010/main" xmlns="" val="1783715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F57B46-54A1-304D-A72A-A9D2D55280C8}"/>
              </a:ext>
            </a:extLst>
          </p:cNvPr>
          <p:cNvSpPr>
            <a:spLocks noGrp="1"/>
          </p:cNvSpPr>
          <p:nvPr>
            <p:ph type="title"/>
          </p:nvPr>
        </p:nvSpPr>
        <p:spPr/>
        <p:txBody>
          <a:bodyPr/>
          <a:lstStyle/>
          <a:p>
            <a:r>
              <a:rPr lang="en-IN"/>
              <a:t>Pollution</a:t>
            </a:r>
            <a:endParaRPr lang="en-US"/>
          </a:p>
        </p:txBody>
      </p:sp>
      <p:sp>
        <p:nvSpPr>
          <p:cNvPr id="3" name="Content Placeholder 2">
            <a:extLst>
              <a:ext uri="{FF2B5EF4-FFF2-40B4-BE49-F238E27FC236}">
                <a16:creationId xmlns:a16="http://schemas.microsoft.com/office/drawing/2014/main" xmlns="" id="{92BB14CB-BFC8-8747-A2C2-C87C636AFD52}"/>
              </a:ext>
            </a:extLst>
          </p:cNvPr>
          <p:cNvSpPr>
            <a:spLocks noGrp="1"/>
          </p:cNvSpPr>
          <p:nvPr>
            <p:ph idx="1"/>
          </p:nvPr>
        </p:nvSpPr>
        <p:spPr>
          <a:xfrm>
            <a:off x="4191000" y="-381000"/>
            <a:ext cx="8305800" cy="7848600"/>
          </a:xfrm>
        </p:spPr>
        <p:txBody>
          <a:bodyPr>
            <a:normAutofit fontScale="62500" lnSpcReduction="20000"/>
          </a:bodyPr>
          <a:lstStyle/>
          <a:p>
            <a:r>
              <a:rPr lang="en-US" b="1" dirty="0" smtClean="0"/>
              <a:t>Lack of </a:t>
            </a:r>
            <a:r>
              <a:rPr lang="en-US" b="1" dirty="0" smtClean="0"/>
              <a:t>infrastructure-</a:t>
            </a:r>
            <a:r>
              <a:rPr lang="en-US" dirty="0" smtClean="0"/>
              <a:t>India </a:t>
            </a:r>
            <a:r>
              <a:rPr lang="en-US" dirty="0" smtClean="0"/>
              <a:t>has been struggling with deficient infrastructure in the form of lack of well-equipped medical institutes for quite a while now. To add to it, the rate of building such medical teaching or training facilities remains less as compared to the need of the </a:t>
            </a:r>
            <a:r>
              <a:rPr lang="en-US" dirty="0" err="1" smtClean="0"/>
              <a:t>hour.For</a:t>
            </a:r>
            <a:r>
              <a:rPr lang="en-US" dirty="0" smtClean="0"/>
              <a:t> </a:t>
            </a:r>
            <a:r>
              <a:rPr lang="en-US" dirty="0" smtClean="0"/>
              <a:t>a considerable time, the government regulation mandated that private medical colleges must be built on at least five acres of land. As a result, quite a few private colleges were built in rural areas, where it became quite difficult to recruit adequately qualified, full-time doctors due to lack of proper living conditions, besides low pay </a:t>
            </a:r>
            <a:r>
              <a:rPr lang="en-US" dirty="0" err="1" smtClean="0"/>
              <a:t>scales.It</a:t>
            </a:r>
            <a:r>
              <a:rPr lang="en-US" dirty="0" smtClean="0"/>
              <a:t> </a:t>
            </a:r>
            <a:r>
              <a:rPr lang="en-US" dirty="0" smtClean="0"/>
              <a:t>is only now that the newly-constituted National Medical Commission (NMC) has put forward the idea to do away with the requirement of minimum five acres of land for setting up a medical </a:t>
            </a:r>
            <a:r>
              <a:rPr lang="en-US" dirty="0" err="1" smtClean="0"/>
              <a:t>college.Further</a:t>
            </a:r>
            <a:r>
              <a:rPr lang="en-US" dirty="0" smtClean="0"/>
              <a:t>, the commission has proposed to curtail the minimum number of beds required as a proportion of the number of seats in the </a:t>
            </a:r>
            <a:r>
              <a:rPr lang="en-US" dirty="0" err="1" smtClean="0"/>
              <a:t>college.In</a:t>
            </a:r>
            <a:r>
              <a:rPr lang="en-US" dirty="0" smtClean="0"/>
              <a:t> </a:t>
            </a:r>
            <a:r>
              <a:rPr lang="en-US" dirty="0" smtClean="0"/>
              <a:t>addition, the new regulations have also laid down the requirements for lecture theatres, libraries, laboratories, minimum bed requirement of the attached medical college, and location of faculty offices and accommodation of students.</a:t>
            </a:r>
          </a:p>
          <a:p>
            <a:r>
              <a:rPr lang="en-US" b="1" dirty="0" smtClean="0"/>
              <a:t>Shortage of efficient and trained </a:t>
            </a:r>
            <a:r>
              <a:rPr lang="en-US" b="1" dirty="0" smtClean="0"/>
              <a:t>manpower-</a:t>
            </a:r>
            <a:r>
              <a:rPr lang="en-US" dirty="0" smtClean="0"/>
              <a:t>One </a:t>
            </a:r>
            <a:r>
              <a:rPr lang="en-US" dirty="0" smtClean="0"/>
              <a:t>of the most pressing problems in India remains a severe shortage of trained manpower in the medical stream, this includes doctors, nurses, paramedics and primary healthcare workers. The situation remains worrisome in rural areas, where almost 66 per cent of India’s population </a:t>
            </a:r>
            <a:r>
              <a:rPr lang="en-US" dirty="0" err="1" smtClean="0"/>
              <a:t>resides.The</a:t>
            </a:r>
            <a:r>
              <a:rPr lang="en-US" dirty="0" smtClean="0"/>
              <a:t> </a:t>
            </a:r>
            <a:r>
              <a:rPr lang="en-US" dirty="0" smtClean="0"/>
              <a:t>doctor-to-patient ratio remains abysmally low, which is merely 0.7 doctors per 1,000 people. This is compared to the World Health </a:t>
            </a:r>
            <a:r>
              <a:rPr lang="en-US" dirty="0" err="1" smtClean="0"/>
              <a:t>Organisation</a:t>
            </a:r>
            <a:r>
              <a:rPr lang="en-US" dirty="0" smtClean="0"/>
              <a:t> (WHO) average of 2.5 doctors per 1,000 people. Improving this situation continues to remain a long-term </a:t>
            </a:r>
            <a:r>
              <a:rPr lang="en-US" dirty="0" err="1" smtClean="0"/>
              <a:t>process.The</a:t>
            </a:r>
            <a:r>
              <a:rPr lang="en-US" dirty="0" smtClean="0"/>
              <a:t> </a:t>
            </a:r>
            <a:r>
              <a:rPr lang="en-US" dirty="0" smtClean="0"/>
              <a:t>issue can be suitably addressed by increasing the capacity of existing teaching and training institutes while adding new ones in the long run.</a:t>
            </a:r>
          </a:p>
          <a:p>
            <a:r>
              <a:rPr lang="en-US" b="1" dirty="0" smtClean="0"/>
              <a:t>Unmanageable </a:t>
            </a:r>
            <a:r>
              <a:rPr lang="en-US" b="1" dirty="0" smtClean="0"/>
              <a:t>patient-load-</a:t>
            </a:r>
            <a:r>
              <a:rPr lang="en-US" dirty="0" smtClean="0"/>
              <a:t>Even </a:t>
            </a:r>
            <a:r>
              <a:rPr lang="en-US" dirty="0" smtClean="0"/>
              <a:t>prior to the outbreak of the Covid-19 pandemic, healthcare facilities had been feeling the strain due to unmanageable patient-load. Moreover, serving a population of 1.4 billion remains a Herculean task in itself when it comes to suitably managing healthcare </a:t>
            </a:r>
            <a:r>
              <a:rPr lang="en-US" dirty="0" err="1" smtClean="0"/>
              <a:t>facilities.There</a:t>
            </a:r>
            <a:r>
              <a:rPr lang="en-US" dirty="0" smtClean="0"/>
              <a:t> </a:t>
            </a:r>
            <a:r>
              <a:rPr lang="en-US" dirty="0" smtClean="0"/>
              <a:t>is a need to adopt technology wherever possible to streamline the operational and clinical processes for healthcare facilities in order to manage efficient patient flow. In addition, there is the challenge to think beyond the obvious and promote virtual care protocols, and </a:t>
            </a:r>
            <a:r>
              <a:rPr lang="en-US" dirty="0" err="1" smtClean="0"/>
              <a:t>telehealth</a:t>
            </a:r>
            <a:r>
              <a:rPr lang="en-US" dirty="0" smtClean="0"/>
              <a:t> services, which can be leveraged to reduce the patient-load burden to a large </a:t>
            </a:r>
            <a:r>
              <a:rPr lang="en-US" dirty="0" err="1" smtClean="0"/>
              <a:t>extent.Public</a:t>
            </a:r>
            <a:r>
              <a:rPr lang="en-US" dirty="0" smtClean="0"/>
              <a:t> </a:t>
            </a:r>
            <a:r>
              <a:rPr lang="en-US" dirty="0" smtClean="0"/>
              <a:t>health policy and proactive </a:t>
            </a:r>
            <a:r>
              <a:rPr lang="en-US" dirty="0" smtClean="0"/>
              <a:t>healthcare-The </a:t>
            </a:r>
            <a:r>
              <a:rPr lang="en-US" dirty="0" smtClean="0"/>
              <a:t>latest National Health Policy (NHP) 2017 highlights the ‘Health for All’ approach to provide assured healthcare for all at an affordable cost. However, there is scope to do much more under the NHP 2017. Ideally, the public health policy needs to be </a:t>
            </a:r>
            <a:r>
              <a:rPr lang="en-US" dirty="0" err="1" smtClean="0"/>
              <a:t>focussed</a:t>
            </a:r>
            <a:r>
              <a:rPr lang="en-US" dirty="0" smtClean="0"/>
              <a:t> towards proactive healthcare, not reactive </a:t>
            </a:r>
            <a:r>
              <a:rPr lang="en-US" dirty="0" err="1" smtClean="0"/>
              <a:t>healthcare.Besides</a:t>
            </a:r>
            <a:r>
              <a:rPr lang="en-US" dirty="0" smtClean="0"/>
              <a:t>, in the case of the government’s </a:t>
            </a:r>
            <a:r>
              <a:rPr lang="en-US" dirty="0" err="1" smtClean="0"/>
              <a:t>Ayushman</a:t>
            </a:r>
            <a:r>
              <a:rPr lang="en-US" dirty="0" smtClean="0"/>
              <a:t> Bharat scheme, the </a:t>
            </a:r>
            <a:r>
              <a:rPr lang="en-US" dirty="0" err="1" smtClean="0"/>
              <a:t>Pradhan</a:t>
            </a:r>
            <a:r>
              <a:rPr lang="en-US" dirty="0" smtClean="0"/>
              <a:t> </a:t>
            </a:r>
            <a:r>
              <a:rPr lang="en-US" dirty="0" err="1" smtClean="0"/>
              <a:t>Mantri</a:t>
            </a:r>
            <a:r>
              <a:rPr lang="en-US" dirty="0" smtClean="0"/>
              <a:t> Jan </a:t>
            </a:r>
            <a:r>
              <a:rPr lang="en-US" dirty="0" err="1" smtClean="0"/>
              <a:t>Arogya</a:t>
            </a:r>
            <a:r>
              <a:rPr lang="en-US" dirty="0" smtClean="0"/>
              <a:t> </a:t>
            </a:r>
            <a:r>
              <a:rPr lang="en-US" dirty="0" err="1" smtClean="0"/>
              <a:t>Yojana</a:t>
            </a:r>
            <a:r>
              <a:rPr lang="en-US" dirty="0" smtClean="0"/>
              <a:t> (PM-JAY), the universal health insurance scheme, has received considerable attention and resources than the health and wellness </a:t>
            </a:r>
            <a:r>
              <a:rPr lang="en-US" dirty="0" err="1" smtClean="0"/>
              <a:t>centres</a:t>
            </a:r>
            <a:r>
              <a:rPr lang="en-US" dirty="0" smtClean="0"/>
              <a:t> (HWCs) component. This asymmetry needs to be suitably addressed for the growth of healthcare in the future.</a:t>
            </a:r>
          </a:p>
          <a:p>
            <a:r>
              <a:rPr lang="en-US" b="1" dirty="0" smtClean="0"/>
              <a:t>High out-of-pocket expenditure remains a stress </a:t>
            </a:r>
            <a:r>
              <a:rPr lang="en-US" b="1" dirty="0" smtClean="0"/>
              <a:t>factor-</a:t>
            </a:r>
            <a:r>
              <a:rPr lang="en-US" dirty="0" smtClean="0"/>
              <a:t>While </a:t>
            </a:r>
            <a:r>
              <a:rPr lang="en-US" dirty="0" smtClean="0"/>
              <a:t>public hospitals offer free health services, these facilities are understaffed, poorly equipped, and located mainly in urban areas. It is a known fact that accessible and affordable healthcare in the public sector can considerably reduce the rise in dependence on private institutions. However, governmental facilities leave no alternatives but to access private institutions and incurring high out-of-pocket expenses in healthcare. Most health services are, therefore, provided by private facilities, and 65 per cent of medical expenses in India are paid out of pocket by </a:t>
            </a:r>
            <a:r>
              <a:rPr lang="en-US" dirty="0" err="1" smtClean="0"/>
              <a:t>patients.A</a:t>
            </a:r>
            <a:r>
              <a:rPr lang="en-US" dirty="0" smtClean="0"/>
              <a:t> </a:t>
            </a:r>
            <a:r>
              <a:rPr lang="en-US" dirty="0" smtClean="0"/>
              <a:t>possible solution to address the issue could be to increase the adoption of health insurance. In this regard, the government and private institutions both need to work together. Adoption of digital insurance processing solutions integrated with the healthcare ecosystem for faster turnaround time for insurance processes will also motivate adoption of health </a:t>
            </a:r>
            <a:r>
              <a:rPr lang="en-US" dirty="0" err="1" smtClean="0"/>
              <a:t>insurance.What</a:t>
            </a:r>
            <a:r>
              <a:rPr lang="en-US" dirty="0" smtClean="0"/>
              <a:t> </a:t>
            </a:r>
            <a:r>
              <a:rPr lang="en-US" dirty="0" smtClean="0"/>
              <a:t>primarily ails the healthcare system is that there has been a general lack of focus on the vertical from the government. For years now, knee-jerk reaction work is being witnessed towards the improvement of quality of </a:t>
            </a:r>
            <a:r>
              <a:rPr lang="en-US" dirty="0" err="1" smtClean="0"/>
              <a:t>service.To</a:t>
            </a:r>
            <a:r>
              <a:rPr lang="en-US" dirty="0" smtClean="0"/>
              <a:t> </a:t>
            </a:r>
            <a:r>
              <a:rPr lang="en-US" dirty="0" smtClean="0"/>
              <a:t>sum it up, there is an urgency to make healthcare service and service providers more transparent operationally. This will help ensure people and processes can be made easily accountable to provide better healthcare services. It is only then that the healthcare system can breathe a bit easier</a:t>
            </a:r>
            <a:r>
              <a:rPr lang="en-US" dirty="0" smtClean="0"/>
              <a:t>.</a:t>
            </a:r>
            <a:endParaRPr lang="en-US" dirty="0" smtClean="0"/>
          </a:p>
        </p:txBody>
      </p:sp>
    </p:spTree>
    <p:extLst>
      <p:ext uri="{BB962C8B-B14F-4D97-AF65-F5344CB8AC3E}">
        <p14:creationId xmlns:p14="http://schemas.microsoft.com/office/powerpoint/2010/main" xmlns="" val="4021303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CD8EF9A-BB77-D84C-A818-AECE8EDF56C3}"/>
              </a:ext>
            </a:extLst>
          </p:cNvPr>
          <p:cNvSpPr>
            <a:spLocks noGrp="1"/>
          </p:cNvSpPr>
          <p:nvPr>
            <p:ph type="title"/>
          </p:nvPr>
        </p:nvSpPr>
        <p:spPr/>
        <p:txBody>
          <a:bodyPr/>
          <a:lstStyle/>
          <a:p>
            <a:r>
              <a:rPr lang="en-IN"/>
              <a:t>Substance abuse</a:t>
            </a:r>
            <a:endParaRPr lang="en-US"/>
          </a:p>
        </p:txBody>
      </p:sp>
      <p:sp>
        <p:nvSpPr>
          <p:cNvPr id="3" name="Content Placeholder 2">
            <a:extLst>
              <a:ext uri="{FF2B5EF4-FFF2-40B4-BE49-F238E27FC236}">
                <a16:creationId xmlns:a16="http://schemas.microsoft.com/office/drawing/2014/main" xmlns="" id="{25F9FBD0-A101-174B-B611-623ACBDB20F1}"/>
              </a:ext>
            </a:extLst>
          </p:cNvPr>
          <p:cNvSpPr>
            <a:spLocks noGrp="1"/>
          </p:cNvSpPr>
          <p:nvPr>
            <p:ph idx="1"/>
          </p:nvPr>
        </p:nvSpPr>
        <p:spPr/>
        <p:txBody>
          <a:bodyPr>
            <a:normAutofit/>
          </a:bodyPr>
          <a:lstStyle/>
          <a:p>
            <a:r>
              <a:rPr lang="en-IN" dirty="0"/>
              <a:t>Misuse of narcotics and psychoactive substances is on the rise in India </a:t>
            </a:r>
          </a:p>
          <a:p>
            <a:r>
              <a:rPr lang="en-US" dirty="0" smtClean="0"/>
              <a:t>There are  2 billion alcohol users, 1.3 billion smokers and 185 million drug users globally (WHO 2002). </a:t>
            </a:r>
          </a:p>
          <a:p>
            <a:r>
              <a:rPr lang="en-US" dirty="0" smtClean="0"/>
              <a:t>3.5% to 5.7% of world’s population aged 15-64 used other psychoactive substances, such as cannabis, amphetamines, cocaine, </a:t>
            </a:r>
            <a:r>
              <a:rPr lang="en-US" dirty="0" err="1" smtClean="0"/>
              <a:t>opioids</a:t>
            </a:r>
            <a:r>
              <a:rPr lang="en-US" dirty="0" smtClean="0"/>
              <a:t>, and non-prescribed psychoactive prescription medication (WHO-2008)</a:t>
            </a:r>
          </a:p>
          <a:p>
            <a:r>
              <a:rPr lang="en-US" dirty="0" smtClean="0"/>
              <a:t>People who inject drugs (psychoactive drugs for non medical purposes) are at increased risk of HIV, hepatitis B and hepatitis C</a:t>
            </a:r>
          </a:p>
          <a:p>
            <a:r>
              <a:rPr lang="en-US" dirty="0" smtClean="0"/>
              <a:t>Psychoactive substance use by drivers has been associated with impaired driving and increased accidents risk..</a:t>
            </a:r>
            <a:endParaRPr lang="en-IN" dirty="0"/>
          </a:p>
          <a:p>
            <a:endParaRPr lang="en-US" dirty="0"/>
          </a:p>
        </p:txBody>
      </p:sp>
    </p:spTree>
    <p:extLst>
      <p:ext uri="{BB962C8B-B14F-4D97-AF65-F5344CB8AC3E}">
        <p14:creationId xmlns:p14="http://schemas.microsoft.com/office/powerpoint/2010/main" xmlns="" val="12887128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C10BFDE3-DF17-7D44-81D8-D1D752F2C59E}"/>
              </a:ext>
            </a:extLst>
          </p:cNvPr>
          <p:cNvSpPr txBox="1"/>
          <p:nvPr/>
        </p:nvSpPr>
        <p:spPr>
          <a:xfrm>
            <a:off x="2416969" y="2705725"/>
            <a:ext cx="7358061" cy="1446550"/>
          </a:xfrm>
          <a:prstGeom prst="rect">
            <a:avLst/>
          </a:prstGeom>
          <a:noFill/>
        </p:spPr>
        <p:txBody>
          <a:bodyPr wrap="square" rtlCol="0">
            <a:spAutoFit/>
          </a:bodyPr>
          <a:lstStyle/>
          <a:p>
            <a:pPr algn="l"/>
            <a:r>
              <a:rPr lang="en-IN" sz="8800" dirty="0"/>
              <a:t>Thank you!</a:t>
            </a:r>
            <a:endParaRPr lang="en-US" sz="8800" dirty="0"/>
          </a:p>
        </p:txBody>
      </p:sp>
    </p:spTree>
    <p:extLst>
      <p:ext uri="{BB962C8B-B14F-4D97-AF65-F5344CB8AC3E}">
        <p14:creationId xmlns:p14="http://schemas.microsoft.com/office/powerpoint/2010/main" xmlns="" val="16518368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89A0D6-5361-2847-B7B2-9B4255EF80F8}"/>
              </a:ext>
            </a:extLst>
          </p:cNvPr>
          <p:cNvSpPr>
            <a:spLocks noGrp="1"/>
          </p:cNvSpPr>
          <p:nvPr>
            <p:ph type="title"/>
          </p:nvPr>
        </p:nvSpPr>
        <p:spPr/>
        <p:txBody>
          <a:bodyPr/>
          <a:lstStyle/>
          <a:p>
            <a:r>
              <a:rPr lang="en-IN"/>
              <a:t>Poverty</a:t>
            </a:r>
            <a:endParaRPr lang="en-US"/>
          </a:p>
        </p:txBody>
      </p:sp>
      <p:sp>
        <p:nvSpPr>
          <p:cNvPr id="3" name="Content Placeholder 2">
            <a:extLst>
              <a:ext uri="{FF2B5EF4-FFF2-40B4-BE49-F238E27FC236}">
                <a16:creationId xmlns:a16="http://schemas.microsoft.com/office/drawing/2014/main" xmlns="" id="{A7930B99-8D08-6344-8423-5E653B5706A2}"/>
              </a:ext>
            </a:extLst>
          </p:cNvPr>
          <p:cNvSpPr>
            <a:spLocks noGrp="1"/>
          </p:cNvSpPr>
          <p:nvPr>
            <p:ph idx="1"/>
          </p:nvPr>
        </p:nvSpPr>
        <p:spPr/>
        <p:txBody>
          <a:bodyPr>
            <a:normAutofit fontScale="85000" lnSpcReduction="10000"/>
          </a:bodyPr>
          <a:lstStyle/>
          <a:p>
            <a:r>
              <a:rPr lang="en-US" dirty="0" smtClean="0"/>
              <a:t>Poverty is the complete lack of the means necessary to meet basic personal needs, such as food, clothing, and shelter.</a:t>
            </a:r>
          </a:p>
          <a:p>
            <a:r>
              <a:rPr lang="en-US" dirty="0" smtClean="0"/>
              <a:t>the urban unemployment rate was 9.78 per cent in April, 14.72 per cent in May and 10.08 per cent in June last year. It eased to 8.32 per cent in July 2021, increased in August to 9.78 per cent and then again moderated to 8.64 per cent in September. The urban unemployment rate rose to 9.30 per cent in December and has eased since then to 8.16 per cent in January and 7.55 per cent in February 2022,</a:t>
            </a:r>
          </a:p>
          <a:p>
            <a:r>
              <a:rPr lang="en-US" dirty="0" smtClean="0"/>
              <a:t> Poverty, defined as living on less than $1.90 a day, affected between 9.1% and 9.4% of the world's population in 2020</a:t>
            </a:r>
          </a:p>
          <a:p>
            <a:r>
              <a:rPr lang="en-US" dirty="0" smtClean="0"/>
              <a:t>More than 800 million people in India are considered poor. </a:t>
            </a:r>
          </a:p>
          <a:p>
            <a:r>
              <a:rPr lang="en-US" i="1" dirty="0" smtClean="0"/>
              <a:t> Over 30% even have less than $1.25 per day available - they are considered extremely poor. </a:t>
            </a:r>
          </a:p>
          <a:p>
            <a:r>
              <a:rPr lang="en-US" dirty="0" smtClean="0"/>
              <a:t>The SOS Children's Villages is working together with other aid organizations and the population to fight poverty in India. Since 1963,41 SOS Children's Villages across the vast country,</a:t>
            </a:r>
            <a:endParaRPr lang="en-US" dirty="0"/>
          </a:p>
        </p:txBody>
      </p:sp>
    </p:spTree>
    <p:extLst>
      <p:ext uri="{BB962C8B-B14F-4D97-AF65-F5344CB8AC3E}">
        <p14:creationId xmlns:p14="http://schemas.microsoft.com/office/powerpoint/2010/main" xmlns="" val="37770912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CAE4883-C3BA-144D-9A5C-70C6A1C927D9}"/>
              </a:ext>
            </a:extLst>
          </p:cNvPr>
          <p:cNvSpPr>
            <a:spLocks noGrp="1"/>
          </p:cNvSpPr>
          <p:nvPr>
            <p:ph type="title"/>
          </p:nvPr>
        </p:nvSpPr>
        <p:spPr/>
        <p:txBody>
          <a:bodyPr/>
          <a:lstStyle/>
          <a:p>
            <a:r>
              <a:rPr lang="en-IN"/>
              <a:t>Sexual violence</a:t>
            </a:r>
            <a:endParaRPr lang="en-US"/>
          </a:p>
        </p:txBody>
      </p:sp>
      <p:sp>
        <p:nvSpPr>
          <p:cNvPr id="3" name="Content Placeholder 2">
            <a:extLst>
              <a:ext uri="{FF2B5EF4-FFF2-40B4-BE49-F238E27FC236}">
                <a16:creationId xmlns:a16="http://schemas.microsoft.com/office/drawing/2014/main" xmlns="" id="{E8D6C80D-D873-8A47-9758-A2D68AABDEFF}"/>
              </a:ext>
            </a:extLst>
          </p:cNvPr>
          <p:cNvSpPr>
            <a:spLocks noGrp="1"/>
          </p:cNvSpPr>
          <p:nvPr>
            <p:ph idx="1"/>
          </p:nvPr>
        </p:nvSpPr>
        <p:spPr/>
        <p:txBody>
          <a:bodyPr>
            <a:normAutofit fontScale="92500" lnSpcReduction="10000"/>
          </a:bodyPr>
          <a:lstStyle/>
          <a:p>
            <a:r>
              <a:rPr lang="en-US" dirty="0" smtClean="0"/>
              <a:t>Sexual violence means that someone forces or manipulates someone else into unwanted sexual activity without their consent. Reasons someone might not consent include fear, age, illness, disability, and/or influence of alcohol or other drugs. Anyone can experience sexual violence including: children, teens, adults, and elders. Those who sexually abuse can be acquaintances, family members, trusted individuals or strangers.</a:t>
            </a:r>
          </a:p>
          <a:p>
            <a:r>
              <a:rPr lang="en-US" dirty="0" smtClean="0"/>
              <a:t>One rape was reported every 16 minutes in India in 2019. As of 2019, </a:t>
            </a:r>
            <a:r>
              <a:rPr lang="en-US" dirty="0" smtClean="0">
                <a:hlinkClick r:id="rId2" tooltip="Nagaland"/>
              </a:rPr>
              <a:t>Nagaland</a:t>
            </a:r>
            <a:r>
              <a:rPr lang="en-US" dirty="0" smtClean="0"/>
              <a:t> (0.8), </a:t>
            </a:r>
            <a:r>
              <a:rPr lang="en-US" dirty="0" smtClean="0">
                <a:hlinkClick r:id="rId3" tooltip="Tamil Nadu"/>
              </a:rPr>
              <a:t>Tamil Nadu</a:t>
            </a:r>
            <a:r>
              <a:rPr lang="en-US" dirty="0" smtClean="0"/>
              <a:t> (1.0), and </a:t>
            </a:r>
            <a:r>
              <a:rPr lang="en-US" dirty="0" smtClean="0">
                <a:hlinkClick r:id="rId4" tooltip="Bihar"/>
              </a:rPr>
              <a:t>Bihar</a:t>
            </a:r>
            <a:r>
              <a:rPr lang="en-US" dirty="0" smtClean="0"/>
              <a:t> (1.3) had the lowest rape rates among the </a:t>
            </a:r>
            <a:r>
              <a:rPr lang="en-US" dirty="0" smtClean="0">
                <a:hlinkClick r:id="rId5" tooltip="States and union territories of India"/>
              </a:rPr>
              <a:t>states of India</a:t>
            </a:r>
            <a:r>
              <a:rPr lang="en-US" dirty="0" smtClean="0"/>
              <a:t>, while </a:t>
            </a:r>
            <a:r>
              <a:rPr lang="en-US" dirty="0" smtClean="0">
                <a:hlinkClick r:id="rId6" tooltip="Rajasthan"/>
              </a:rPr>
              <a:t>Rajasthan</a:t>
            </a:r>
            <a:r>
              <a:rPr lang="en-US" dirty="0" smtClean="0"/>
              <a:t> (15.9) had the highest rape rate. There were </a:t>
            </a:r>
            <a:r>
              <a:rPr lang="en-US" dirty="0" smtClean="0">
                <a:hlinkClick r:id="rId7"/>
              </a:rPr>
              <a:t>32,033 reported rape cases in 2019, with 33,356 in 2018</a:t>
            </a:r>
            <a:r>
              <a:rPr lang="en-US" dirty="0" smtClean="0"/>
              <a:t>. According to official crime data, there were 3,486 reported cases of rape against </a:t>
            </a:r>
            <a:r>
              <a:rPr lang="en-US" dirty="0" err="1" smtClean="0"/>
              <a:t>Dalit</a:t>
            </a:r>
            <a:r>
              <a:rPr lang="en-US" dirty="0" smtClean="0"/>
              <a:t> (Scheduled Caste) women and girls in 2019, and 1,110 reported rape cases against </a:t>
            </a:r>
            <a:r>
              <a:rPr lang="en-US" dirty="0" err="1" smtClean="0"/>
              <a:t>Adivasi</a:t>
            </a:r>
            <a:r>
              <a:rPr lang="en-US" dirty="0" smtClean="0"/>
              <a:t> women and girls (Scheduled Tribes).</a:t>
            </a:r>
            <a:endParaRPr lang="en-US" dirty="0"/>
          </a:p>
        </p:txBody>
      </p:sp>
    </p:spTree>
    <p:extLst>
      <p:ext uri="{BB962C8B-B14F-4D97-AF65-F5344CB8AC3E}">
        <p14:creationId xmlns:p14="http://schemas.microsoft.com/office/powerpoint/2010/main" xmlns="" val="2577326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05487FD-442E-E143-86D3-8058EF8E2725}"/>
              </a:ext>
            </a:extLst>
          </p:cNvPr>
          <p:cNvSpPr>
            <a:spLocks noGrp="1"/>
          </p:cNvSpPr>
          <p:nvPr>
            <p:ph type="title"/>
          </p:nvPr>
        </p:nvSpPr>
        <p:spPr/>
        <p:txBody>
          <a:bodyPr/>
          <a:lstStyle/>
          <a:p>
            <a:r>
              <a:rPr lang="en-IN" dirty="0" smtClean="0"/>
              <a:t>Sanitation </a:t>
            </a:r>
            <a:endParaRPr lang="en-US" dirty="0"/>
          </a:p>
        </p:txBody>
      </p:sp>
      <p:sp>
        <p:nvSpPr>
          <p:cNvPr id="3" name="Content Placeholder 2">
            <a:extLst>
              <a:ext uri="{FF2B5EF4-FFF2-40B4-BE49-F238E27FC236}">
                <a16:creationId xmlns:a16="http://schemas.microsoft.com/office/drawing/2014/main" xmlns="" id="{B0B9A157-FAE7-ED42-A56F-D82A7B7591FC}"/>
              </a:ext>
            </a:extLst>
          </p:cNvPr>
          <p:cNvSpPr>
            <a:spLocks noGrp="1"/>
          </p:cNvSpPr>
          <p:nvPr>
            <p:ph idx="1"/>
          </p:nvPr>
        </p:nvSpPr>
        <p:spPr/>
        <p:txBody>
          <a:bodyPr/>
          <a:lstStyle/>
          <a:p>
            <a:r>
              <a:rPr lang="en-US" dirty="0" smtClean="0"/>
              <a:t>the promotion of hygiene and prevention of disease by maintenance of sanitary conditions such as by removal of sewage and trash</a:t>
            </a:r>
          </a:p>
          <a:p>
            <a:r>
              <a:rPr lang="en-US" dirty="0" smtClean="0"/>
              <a:t>Between 2014 and 2019, the </a:t>
            </a:r>
            <a:r>
              <a:rPr lang="en-US" dirty="0" smtClean="0">
                <a:hlinkClick r:id="rId2" tooltip="National Democratic Alliance (India)"/>
              </a:rPr>
              <a:t>NDA</a:t>
            </a:r>
            <a:r>
              <a:rPr lang="en-US" dirty="0" smtClean="0"/>
              <a:t> Government in India claims to have built around 110 million toilets</a:t>
            </a:r>
            <a:r>
              <a:rPr lang="en-US" baseline="30000" dirty="0" smtClean="0">
                <a:hlinkClick r:id="rId3"/>
              </a:rPr>
              <a:t>[12]</a:t>
            </a:r>
            <a:r>
              <a:rPr lang="en-US" dirty="0" smtClean="0"/>
              <a:t> all across India, due to which the basic sanitation coverage went up from 38.7% in October, 2014 to 93.3% in 2019</a:t>
            </a:r>
          </a:p>
          <a:p>
            <a:r>
              <a:rPr lang="en-US" dirty="0" smtClean="0"/>
              <a:t> 44% of the rural population in Bihar, Madhya Pradesh, Uttar Pradesh, and Rajasthan still defecate in the open.</a:t>
            </a:r>
          </a:p>
          <a:p>
            <a:r>
              <a:rPr lang="en-US" dirty="0" smtClean="0"/>
              <a:t>In 2015, 44% had access to basic sanitation, or 65% in urban areas and 34% in rural areas. </a:t>
            </a:r>
            <a:r>
              <a:rPr lang="en-US" smtClean="0"/>
              <a:t>In 2015, there were still 150 million people without access to "at least basic" water</a:t>
            </a:r>
          </a:p>
          <a:p>
            <a:endParaRPr lang="en-US" dirty="0"/>
          </a:p>
        </p:txBody>
      </p:sp>
    </p:spTree>
    <p:extLst>
      <p:ext uri="{BB962C8B-B14F-4D97-AF65-F5344CB8AC3E}">
        <p14:creationId xmlns:p14="http://schemas.microsoft.com/office/powerpoint/2010/main" xmlns="" val="8156486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xmlns="" id="{C3835C1C-2952-5648-B872-776295AB9D9F}"/>
              </a:ext>
            </a:extLst>
          </p:cNvPr>
          <p:cNvSpPr txBox="1">
            <a:spLocks/>
          </p:cNvSpPr>
          <p:nvPr/>
        </p:nvSpPr>
        <p:spPr>
          <a:xfrm>
            <a:off x="0" y="685800"/>
            <a:ext cx="12192000" cy="6172200"/>
          </a:xfrm>
          <a:prstGeom prst="rect">
            <a:avLst/>
          </a:prstGeom>
        </p:spPr>
        <p:txBody>
          <a:bodyPr>
            <a:normAutofit/>
          </a:bodyPr>
          <a:lstStyle/>
          <a:p>
            <a:pPr marL="228600" marR="0" lvl="0" indent="-228600" algn="l" defTabSz="914400" rtl="0" eaLnBrk="1" fontAlgn="auto" latinLnBrk="0" hangingPunct="1">
              <a:lnSpc>
                <a:spcPct val="120000"/>
              </a:lnSpc>
              <a:spcBef>
                <a:spcPts val="1000"/>
              </a:spcBef>
              <a:spcAft>
                <a:spcPts val="0"/>
              </a:spcAft>
              <a:buClr>
                <a:schemeClr val="accent1"/>
              </a:buClr>
              <a:buSzPct val="110000"/>
              <a:buFont typeface="Wingdings" panose="05000000000000000000" pitchFamily="2" charset="2"/>
              <a:buNone/>
              <a:tabLst/>
              <a:defRPr/>
            </a:pPr>
            <a:r>
              <a:rPr kumimoji="0" lang="en-US" sz="1800" b="0" i="0" u="none" strike="noStrike" kern="1200" cap="none" spc="0" normalizeH="0" baseline="0" noProof="0" dirty="0" smtClean="0">
                <a:ln>
                  <a:noFill/>
                </a:ln>
                <a:solidFill>
                  <a:schemeClr val="tx1"/>
                </a:solidFill>
                <a:effectLst/>
                <a:uLnTx/>
                <a:uFillTx/>
                <a:latin typeface="+mn-lt"/>
                <a:ea typeface="+mn-ea"/>
                <a:cs typeface="+mn-cs"/>
              </a:rPr>
              <a:t>Reasons Poor policy and Planning: In the past, Government strategy primarily focused on raising agricultural output and improving food security rather than </a:t>
            </a:r>
            <a:r>
              <a:rPr kumimoji="0" lang="en-US" sz="1800" b="0" i="0" u="none" strike="noStrike" kern="1200" cap="none" spc="0" normalizeH="0" baseline="0" noProof="0" dirty="0" err="1" smtClean="0">
                <a:ln>
                  <a:noFill/>
                </a:ln>
                <a:solidFill>
                  <a:schemeClr val="tx1"/>
                </a:solidFill>
                <a:effectLst/>
                <a:uLnTx/>
                <a:uFillTx/>
                <a:latin typeface="+mn-lt"/>
                <a:ea typeface="+mn-ea"/>
                <a:cs typeface="+mn-cs"/>
              </a:rPr>
              <a:t>recognising</a:t>
            </a:r>
            <a:r>
              <a:rPr kumimoji="0" lang="en-US" sz="1800" b="0" i="0" u="none" strike="noStrike" kern="1200" cap="none" spc="0" normalizeH="0" baseline="0" noProof="0" dirty="0" smtClean="0">
                <a:ln>
                  <a:noFill/>
                </a:ln>
                <a:solidFill>
                  <a:schemeClr val="tx1"/>
                </a:solidFill>
                <a:effectLst/>
                <a:uLnTx/>
                <a:uFillTx/>
                <a:latin typeface="+mn-lt"/>
                <a:ea typeface="+mn-ea"/>
                <a:cs typeface="+mn-cs"/>
              </a:rPr>
              <a:t> the need to raise farmer’s income, Absence of direct measure to promote farmers welfare. Declining average size of farm </a:t>
            </a:r>
            <a:r>
              <a:rPr kumimoji="0" lang="en-US" sz="1800" b="0" i="0" u="none" strike="noStrike" kern="1200" cap="none" spc="0" normalizeH="0" baseline="0" noProof="0" dirty="0" err="1" smtClean="0">
                <a:ln>
                  <a:noFill/>
                </a:ln>
                <a:solidFill>
                  <a:schemeClr val="tx1"/>
                </a:solidFill>
                <a:effectLst/>
                <a:uLnTx/>
                <a:uFillTx/>
                <a:latin typeface="+mn-lt"/>
                <a:ea typeface="+mn-ea"/>
                <a:cs typeface="+mn-cs"/>
              </a:rPr>
              <a:t>holdings:Increasing</a:t>
            </a:r>
            <a:r>
              <a:rPr kumimoji="0" lang="en-US" sz="1800" b="0" i="0" u="none" strike="noStrike" kern="1200" cap="none" spc="0" normalizeH="0" baseline="0" noProof="0" dirty="0" smtClean="0">
                <a:ln>
                  <a:noFill/>
                </a:ln>
                <a:solidFill>
                  <a:schemeClr val="tx1"/>
                </a:solidFill>
                <a:effectLst/>
                <a:uLnTx/>
                <a:uFillTx/>
                <a:latin typeface="+mn-lt"/>
                <a:ea typeface="+mn-ea"/>
                <a:cs typeface="+mn-cs"/>
              </a:rPr>
              <a:t> demographic pressure, disguised employment in agriculture and conversion of agricultural land for alternative uses, have drastically reduced the average land holding. Dependence on rainfall and climate: Indian agriculture is heavily dependent on monsoon and ever-increasing global temperature has made agriculture more prone to extreme weather events. Collapsing farm prices: Low global prices have affected exports and the cheaper imports have hurt domestic prices in the country. Lack of easy credit to agriculture and dependence on money lenders. Fragmented supply chains: Large gaps in storage, Cold chains Limited connectivity Absence of marketing infrastructure Lack of </a:t>
            </a:r>
            <a:r>
              <a:rPr kumimoji="0" lang="en-US" sz="1800" b="0" i="0" u="none" strike="noStrike" kern="1200" cap="none" spc="0" normalizeH="0" baseline="0" noProof="0" dirty="0" err="1" smtClean="0">
                <a:ln>
                  <a:noFill/>
                </a:ln>
                <a:solidFill>
                  <a:schemeClr val="tx1"/>
                </a:solidFill>
                <a:effectLst/>
                <a:uLnTx/>
                <a:uFillTx/>
                <a:latin typeface="+mn-lt"/>
                <a:ea typeface="+mn-ea"/>
                <a:cs typeface="+mn-cs"/>
              </a:rPr>
              <a:t>Mechanisation</a:t>
            </a:r>
            <a:r>
              <a:rPr kumimoji="0" lang="en-US" sz="1800" b="0" i="0" u="none" strike="noStrike" kern="1200" cap="none" spc="0" normalizeH="0" baseline="0" noProof="0" dirty="0" smtClean="0">
                <a:ln>
                  <a:noFill/>
                </a:ln>
                <a:solidFill>
                  <a:schemeClr val="tx1"/>
                </a:solidFill>
                <a:effectLst/>
                <a:uLnTx/>
                <a:uFillTx/>
                <a:latin typeface="+mn-lt"/>
                <a:ea typeface="+mn-ea"/>
                <a:cs typeface="+mn-cs"/>
              </a:rPr>
              <a:t>: Introduction of latest technology has been limited due to various reasons like accessibility for credit and low awareness. Crop production is always at risk because of pests and diseases. Shortage of inputs like seeds and irrigation facilities. Deficiencies in Agricultural Produce Market Committees (APMC) Act. Profiteering by middlemen. 1/4 Impact The above factors have resulted in low income for farmers which is evident from the incidence of poverty among farm households. The low and highly fluctuating farm income is causing a detrimental effect on the interest in farming and farm investments and is also forcing more and more cultivators, particularly younger age group, to leave farming. The country also witnessed a sharp increase in the number of farmers suicides in the last decades. This can cause an adverse effect on the future of food security and the state of agriculture in the country. </a:t>
            </a: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3" name="TextBox 2"/>
          <p:cNvSpPr txBox="1"/>
          <p:nvPr/>
        </p:nvSpPr>
        <p:spPr>
          <a:xfrm>
            <a:off x="2667000" y="0"/>
            <a:ext cx="7391400" cy="923330"/>
          </a:xfrm>
          <a:prstGeom prst="rect">
            <a:avLst/>
          </a:prstGeom>
          <a:noFill/>
        </p:spPr>
        <p:txBody>
          <a:bodyPr wrap="square" rtlCol="0">
            <a:spAutoFit/>
          </a:bodyPr>
          <a:lstStyle/>
          <a:p>
            <a:r>
              <a:rPr lang="en-US" sz="5400" dirty="0" smtClean="0"/>
              <a:t>Agricultural distress</a:t>
            </a:r>
            <a:endParaRPr lang="en-US" sz="5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F064FC6-AB37-E64C-B195-03831773C2B0}"/>
              </a:ext>
            </a:extLst>
          </p:cNvPr>
          <p:cNvSpPr>
            <a:spLocks noGrp="1"/>
          </p:cNvSpPr>
          <p:nvPr>
            <p:ph type="title" idx="4294967295"/>
          </p:nvPr>
        </p:nvSpPr>
        <p:spPr>
          <a:xfrm>
            <a:off x="3657600" y="-609600"/>
            <a:ext cx="3498850" cy="1600200"/>
          </a:xfrm>
        </p:spPr>
        <p:txBody>
          <a:bodyPr/>
          <a:lstStyle/>
          <a:p>
            <a:r>
              <a:rPr lang="en-IN" sz="2800" dirty="0"/>
              <a:t>Elderly issues</a:t>
            </a:r>
            <a:endParaRPr lang="en-US" sz="2800" dirty="0"/>
          </a:p>
        </p:txBody>
      </p:sp>
      <p:sp>
        <p:nvSpPr>
          <p:cNvPr id="5" name="Content Placeholder 2">
            <a:extLst>
              <a:ext uri="{FF2B5EF4-FFF2-40B4-BE49-F238E27FC236}">
                <a16:creationId xmlns:a16="http://schemas.microsoft.com/office/drawing/2014/main" xmlns="" id="{988F9F3E-2477-1242-8DDF-E7BDC6498000}"/>
              </a:ext>
            </a:extLst>
          </p:cNvPr>
          <p:cNvSpPr txBox="1">
            <a:spLocks/>
          </p:cNvSpPr>
          <p:nvPr/>
        </p:nvSpPr>
        <p:spPr>
          <a:xfrm>
            <a:off x="-304800" y="304800"/>
            <a:ext cx="12801600" cy="7467600"/>
          </a:xfrm>
          <a:prstGeom prst="rect">
            <a:avLst/>
          </a:prstGeom>
        </p:spPr>
        <p:txBody>
          <a:bodyPr>
            <a:normAutofit fontScale="85000" lnSpcReduction="20000"/>
          </a:bodyPr>
          <a:lstStyle/>
          <a:p>
            <a:pPr marL="228600" marR="0" lvl="0" indent="-228600" algn="l" defTabSz="914400" rtl="0" eaLnBrk="1" fontAlgn="auto" latinLnBrk="0" hangingPunct="1">
              <a:lnSpc>
                <a:spcPct val="120000"/>
              </a:lnSpc>
              <a:spcAft>
                <a:spcPts val="0"/>
              </a:spcAft>
              <a:buClr>
                <a:schemeClr val="accent1"/>
              </a:buClr>
              <a:buSzPct val="110000"/>
              <a:buFont typeface="Wingdings" panose="05000000000000000000" pitchFamily="2" charset="2"/>
              <a:buChar char="§"/>
              <a:tabLst/>
              <a:defRPr/>
            </a:pPr>
            <a:r>
              <a:rPr kumimoji="0" lang="en-US" sz="1800" b="0" i="0" u="none" strike="noStrike" kern="1200" cap="none" spc="0" normalizeH="0" baseline="0" noProof="0" dirty="0" smtClean="0">
                <a:ln>
                  <a:noFill/>
                </a:ln>
                <a:solidFill>
                  <a:schemeClr val="tx1"/>
                </a:solidFill>
                <a:effectLst/>
                <a:uLnTx/>
                <a:uFillTx/>
                <a:latin typeface="+mn-lt"/>
                <a:ea typeface="+mn-ea"/>
                <a:cs typeface="+mn-cs"/>
              </a:rPr>
              <a:t>The elderly population in India is one of the fastest-growing in the world. At present India is considered as the second-largest global population of ageing citizens. It is expected that the present number will further increase by 2050. Nevertheless, India lacks the basic infrastructure and expertise to support the health and welfare of the elderly..According to various surveys across the country for most Indian senior citizens the biggest concerns that are prevailing are Healthcare costs, lack of financial support and seclusion. In addition to this most of the aged people are not accorded the dignity of care they deserve. So caretaker for elderly is utmost important nowadays.</a:t>
            </a:r>
          </a:p>
          <a:p>
            <a:pPr marL="228600" marR="0" lvl="0" indent="-228600" algn="l" defTabSz="914400" rtl="0" eaLnBrk="1" fontAlgn="auto" latinLnBrk="0" hangingPunct="1">
              <a:lnSpc>
                <a:spcPct val="120000"/>
              </a:lnSpc>
              <a:spcAft>
                <a:spcPts val="0"/>
              </a:spcAft>
              <a:buClr>
                <a:schemeClr val="accent1"/>
              </a:buClr>
              <a:buSzPct val="110000"/>
              <a:buFont typeface="Wingdings" panose="05000000000000000000" pitchFamily="2" charset="2"/>
              <a:buChar char="§"/>
              <a:tabLst/>
              <a:defRPr/>
            </a:pPr>
            <a:r>
              <a:rPr kumimoji="0" lang="en-US" sz="1800" b="0" i="0" u="none" strike="noStrike" kern="1200" cap="none" spc="0" normalizeH="0" baseline="0" noProof="0" dirty="0" smtClean="0">
                <a:ln>
                  <a:noFill/>
                </a:ln>
                <a:solidFill>
                  <a:schemeClr val="tx1"/>
                </a:solidFill>
                <a:effectLst/>
                <a:uLnTx/>
                <a:uFillTx/>
                <a:latin typeface="+mn-lt"/>
                <a:ea typeface="+mn-ea"/>
                <a:cs typeface="+mn-cs"/>
              </a:rPr>
              <a:t>Physical Infrastructure-Lack of physical infrastructure forms the major deterrent to providing comfort to the aged. There are just a few purpose-built care homes or public ramps that available for older citizens who are unable to move, like those who need wheelchair access. Presently, with increasing longevity and debilitating chronic diseases, many of the elder citizens will need better access to physical infrastructure in the coming years. This scenario is applicable in both their own homes and in public spaces, like roads and malls. </a:t>
            </a:r>
          </a:p>
          <a:p>
            <a:pPr marL="228600" marR="0" lvl="0" indent="-228600" algn="l" defTabSz="914400" rtl="0" eaLnBrk="1" fontAlgn="auto" latinLnBrk="0" hangingPunct="1">
              <a:lnSpc>
                <a:spcPct val="120000"/>
              </a:lnSpc>
              <a:spcAft>
                <a:spcPts val="0"/>
              </a:spcAft>
              <a:buClr>
                <a:schemeClr val="accent1"/>
              </a:buClr>
              <a:buSzPct val="110000"/>
              <a:buFont typeface="Wingdings" panose="05000000000000000000" pitchFamily="2" charset="2"/>
              <a:buChar char="§"/>
              <a:tabLst/>
              <a:defRPr/>
            </a:pPr>
            <a:r>
              <a:rPr kumimoji="0" lang="en-US" sz="1800" b="0" i="0" u="none" strike="noStrike" kern="1200" cap="none" spc="0" normalizeH="0" baseline="0" noProof="0" dirty="0" smtClean="0">
                <a:ln>
                  <a:noFill/>
                </a:ln>
                <a:solidFill>
                  <a:schemeClr val="tx1"/>
                </a:solidFill>
                <a:effectLst/>
                <a:uLnTx/>
                <a:uFillTx/>
                <a:latin typeface="+mn-lt"/>
                <a:ea typeface="+mn-ea"/>
                <a:cs typeface="+mn-cs"/>
              </a:rPr>
              <a:t>Knowledge of Specific Diseases-There are very little information and knowledge that exists about specific geriatric diseases. It is quite evident that mental health issues are rarely discussed and our country is ill-prepared to deal with the increasing incidence of dementia, depression and Alzheimer’s amongst the elderly. There are only a few facilities like elderly home care services which can manage geriatric health effectively even in major metros.</a:t>
            </a:r>
          </a:p>
          <a:p>
            <a:pPr marL="228600" marR="0" lvl="0" indent="-228600" algn="l" defTabSz="914400" rtl="0" eaLnBrk="1" fontAlgn="auto" latinLnBrk="0" hangingPunct="1">
              <a:lnSpc>
                <a:spcPct val="120000"/>
              </a:lnSpc>
              <a:spcAft>
                <a:spcPts val="0"/>
              </a:spcAft>
              <a:buClr>
                <a:schemeClr val="accent1"/>
              </a:buClr>
              <a:buSzPct val="110000"/>
              <a:buFont typeface="Wingdings" panose="05000000000000000000" pitchFamily="2" charset="2"/>
              <a:buChar char="§"/>
              <a:tabLst/>
              <a:defRPr/>
            </a:pPr>
            <a:r>
              <a:rPr kumimoji="0" lang="en-US" sz="1800" b="0" i="0" u="none" strike="noStrike" kern="1200" cap="none" spc="0" normalizeH="0" baseline="0" noProof="0" dirty="0" smtClean="0">
                <a:ln>
                  <a:noFill/>
                </a:ln>
                <a:solidFill>
                  <a:schemeClr val="tx1"/>
                </a:solidFill>
                <a:effectLst/>
                <a:uLnTx/>
                <a:uFillTx/>
                <a:latin typeface="+mn-lt"/>
                <a:ea typeface="+mn-ea"/>
                <a:cs typeface="+mn-cs"/>
              </a:rPr>
              <a:t>Lack of Financial Support-Furthermore, there is little public or private financial support for the elderly. Various research shows that the majority of the Indians who are working only a few of them are eligible for the pension. Generally, senior health insurance has very low penetration and has extremely poor pay-out history. Nevertheless, health costs keep rising in old age.</a:t>
            </a:r>
          </a:p>
          <a:p>
            <a:pPr marL="228600" marR="0" lvl="0" indent="-228600" algn="l" defTabSz="914400" rtl="0" eaLnBrk="1" fontAlgn="auto" latinLnBrk="0" hangingPunct="1">
              <a:lnSpc>
                <a:spcPct val="120000"/>
              </a:lnSpc>
              <a:spcAft>
                <a:spcPts val="0"/>
              </a:spcAft>
              <a:buClr>
                <a:schemeClr val="accent1"/>
              </a:buClr>
              <a:buSzPct val="110000"/>
              <a:buFont typeface="Wingdings" panose="05000000000000000000" pitchFamily="2" charset="2"/>
              <a:buChar char="§"/>
              <a:tabLst/>
              <a:defRPr/>
            </a:pPr>
            <a:r>
              <a:rPr kumimoji="0" lang="en-US" sz="1800" b="0" i="0" u="none" strike="noStrike" kern="1200" cap="none" spc="0" normalizeH="0" baseline="0" noProof="0" dirty="0" smtClean="0">
                <a:ln>
                  <a:noFill/>
                </a:ln>
                <a:solidFill>
                  <a:schemeClr val="tx1"/>
                </a:solidFill>
                <a:effectLst/>
                <a:uLnTx/>
                <a:uFillTx/>
                <a:latin typeface="+mn-lt"/>
                <a:ea typeface="+mn-ea"/>
                <a:cs typeface="+mn-cs"/>
              </a:rPr>
              <a:t>Lack of Emergency Response Infrastructure-The emergency response infrastructure for senior citizens is quite ill-developed in India, including the availability of public ambulances for hospitalization. One of the major fears for most senior citizens living alone is how to go about accessing an emergency facility if required, especially at night. With more elderly care services available now, it is somewhat making their life easier.</a:t>
            </a:r>
          </a:p>
          <a:p>
            <a:pPr marL="228600" marR="0" lvl="0" indent="-228600" algn="l" defTabSz="914400" rtl="0" eaLnBrk="1" fontAlgn="auto" latinLnBrk="0" hangingPunct="1">
              <a:lnSpc>
                <a:spcPct val="120000"/>
              </a:lnSpc>
              <a:spcAft>
                <a:spcPts val="0"/>
              </a:spcAft>
              <a:buClr>
                <a:schemeClr val="accent1"/>
              </a:buClr>
              <a:buSzPct val="110000"/>
              <a:buFont typeface="Wingdings" panose="05000000000000000000" pitchFamily="2" charset="2"/>
              <a:buChar char="§"/>
              <a:tabLst/>
              <a:defRPr/>
            </a:pPr>
            <a:r>
              <a:rPr kumimoji="0" lang="en-US" sz="1800" b="0" i="0" u="none" strike="noStrike" kern="1200" cap="none" spc="0" normalizeH="0" baseline="0" noProof="0" dirty="0" smtClean="0">
                <a:ln>
                  <a:noFill/>
                </a:ln>
                <a:solidFill>
                  <a:schemeClr val="tx1"/>
                </a:solidFill>
                <a:effectLst/>
                <a:uLnTx/>
                <a:uFillTx/>
                <a:latin typeface="+mn-lt"/>
                <a:ea typeface="+mn-ea"/>
                <a:cs typeface="+mn-cs"/>
              </a:rPr>
              <a:t>Rapid Socio-Economic Change-The rapid socio-economic change basically includes more nuclear families which are other factors that are making elder care management difficult. Especially in the case busy NRI children responsible for their older parents’ well being. No doubt managing home care for the elderly is a massive challenge as multiple elderly home care service providers who often do not talk to each other are involved in providing that care. These services basically include nursing agencies, physiotherapists and caregivers, etc. </a:t>
            </a:r>
          </a:p>
          <a:p>
            <a:pPr marL="228600" marR="0" lvl="0" indent="-228600" algn="l" defTabSz="914400" rtl="0" eaLnBrk="1" fontAlgn="auto" latinLnBrk="0" hangingPunct="1">
              <a:lnSpc>
                <a:spcPct val="120000"/>
              </a:lnSpc>
              <a:spcAft>
                <a:spcPts val="0"/>
              </a:spcAft>
              <a:buClr>
                <a:schemeClr val="accent1"/>
              </a:buClr>
              <a:buSzPct val="110000"/>
              <a:buFont typeface="Wingdings" panose="05000000000000000000" pitchFamily="2" charset="2"/>
              <a:buChar char="§"/>
              <a:tabLst/>
              <a:defRPr/>
            </a:pPr>
            <a:r>
              <a:rPr kumimoji="0" lang="en-US" sz="1800" b="0" i="0" u="none" strike="noStrike" kern="1200" cap="none" spc="0" normalizeH="0" baseline="0" noProof="0" dirty="0" smtClean="0">
                <a:ln>
                  <a:noFill/>
                </a:ln>
                <a:solidFill>
                  <a:schemeClr val="tx1"/>
                </a:solidFill>
                <a:effectLst/>
                <a:uLnTx/>
                <a:uFillTx/>
                <a:latin typeface="+mn-lt"/>
                <a:ea typeface="+mn-ea"/>
                <a:cs typeface="+mn-cs"/>
              </a:rPr>
              <a:t>Lack of Companionship-Most senior citizens who probably live alone suffer due to lack of companionship sometimes exacerbated by lack of mobility due to ill health. Loneliness and isolation are definitely a major concern among elderly Indians who are above the age of 60. Isolation basically can result in gradual depression and other mental disorders in the elderly. When you try to develop a strong bond with older parents and involve them in your life it could be quite beneficial for </a:t>
            </a:r>
            <a:r>
              <a:rPr kumimoji="0" lang="en-US" sz="1800" b="0" i="0" u="none" strike="noStrike" kern="1200" cap="none" spc="0" normalizeH="0" baseline="0" noProof="0" dirty="0" err="1" smtClean="0">
                <a:ln>
                  <a:noFill/>
                </a:ln>
                <a:solidFill>
                  <a:schemeClr val="tx1"/>
                </a:solidFill>
                <a:effectLst/>
                <a:uLnTx/>
                <a:uFillTx/>
                <a:latin typeface="+mn-lt"/>
                <a:ea typeface="+mn-ea"/>
                <a:cs typeface="+mn-cs"/>
              </a:rPr>
              <a:t>all.It</a:t>
            </a:r>
            <a:r>
              <a:rPr kumimoji="0" lang="en-US" sz="1800" b="0" i="0" u="none" strike="noStrike" kern="1200" cap="none" spc="0" normalizeH="0" baseline="0" noProof="0" dirty="0" smtClean="0">
                <a:ln>
                  <a:noFill/>
                </a:ln>
                <a:solidFill>
                  <a:schemeClr val="tx1"/>
                </a:solidFill>
                <a:effectLst/>
                <a:uLnTx/>
                <a:uFillTx/>
                <a:latin typeface="+mn-lt"/>
                <a:ea typeface="+mn-ea"/>
                <a:cs typeface="+mn-cs"/>
              </a:rPr>
              <a:t> is soon that India’s demographic dividend of being a ‘young’ country will turn into a demographic nightmare if the infrastructure and services are not developed fast enough for our elderly. Elderly care services will play an increasingly important role in bridging the massive gap between the investments and expertise needed and what is available from public and NGO sources.</a:t>
            </a:r>
          </a:p>
          <a:p>
            <a:pPr marL="228600" marR="0" lvl="0" indent="-228600" algn="l" defTabSz="914400" rtl="0" eaLnBrk="1" fontAlgn="auto" latinLnBrk="0" hangingPunct="1">
              <a:lnSpc>
                <a:spcPct val="120000"/>
              </a:lnSpc>
              <a:spcAft>
                <a:spcPts val="0"/>
              </a:spcAft>
              <a:buClr>
                <a:schemeClr val="accent1"/>
              </a:buClr>
              <a:buSzPct val="110000"/>
              <a:buFont typeface="Wingdings" panose="05000000000000000000" pitchFamily="2" charset="2"/>
              <a:buNone/>
              <a:tabLst/>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xmlns="" val="32727109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E357323-C5E4-284E-BC1F-CDF668F86F3E}"/>
              </a:ext>
            </a:extLst>
          </p:cNvPr>
          <p:cNvSpPr>
            <a:spLocks noGrp="1"/>
          </p:cNvSpPr>
          <p:nvPr>
            <p:ph type="title"/>
          </p:nvPr>
        </p:nvSpPr>
        <p:spPr/>
        <p:txBody>
          <a:bodyPr/>
          <a:lstStyle/>
          <a:p>
            <a:r>
              <a:rPr lang="en-IN"/>
              <a:t>Over Population</a:t>
            </a:r>
            <a:endParaRPr lang="en-US"/>
          </a:p>
        </p:txBody>
      </p:sp>
      <p:sp>
        <p:nvSpPr>
          <p:cNvPr id="3" name="Content Placeholder 2">
            <a:extLst>
              <a:ext uri="{FF2B5EF4-FFF2-40B4-BE49-F238E27FC236}">
                <a16:creationId xmlns:a16="http://schemas.microsoft.com/office/drawing/2014/main" xmlns="" id="{A911094E-740B-2F4E-9196-58FA7CCF5762}"/>
              </a:ext>
            </a:extLst>
          </p:cNvPr>
          <p:cNvSpPr>
            <a:spLocks noGrp="1"/>
          </p:cNvSpPr>
          <p:nvPr>
            <p:ph idx="1"/>
          </p:nvPr>
        </p:nvSpPr>
        <p:spPr>
          <a:xfrm>
            <a:off x="4419600" y="-914400"/>
            <a:ext cx="8077200" cy="8153400"/>
          </a:xfrm>
        </p:spPr>
        <p:txBody>
          <a:bodyPr>
            <a:normAutofit fontScale="77500" lnSpcReduction="20000"/>
          </a:bodyPr>
          <a:lstStyle/>
          <a:p>
            <a:pPr>
              <a:spcBef>
                <a:spcPts val="0"/>
              </a:spcBef>
              <a:buNone/>
            </a:pPr>
            <a:endParaRPr lang="en-US" dirty="0" smtClean="0"/>
          </a:p>
          <a:p>
            <a:pPr>
              <a:spcBef>
                <a:spcPts val="0"/>
              </a:spcBef>
              <a:buNone/>
            </a:pPr>
            <a:endParaRPr lang="en-US" dirty="0" smtClean="0"/>
          </a:p>
          <a:p>
            <a:pPr>
              <a:spcBef>
                <a:spcPts val="0"/>
              </a:spcBef>
              <a:buNone/>
            </a:pPr>
            <a:r>
              <a:rPr lang="en-US" sz="2800" dirty="0" smtClean="0"/>
              <a:t>India's current population is estimated at 1.3 billion. Nearly 17.7 per cent of the world's population lives in India. We are catching up with China whose population is 1.4 billion and has 18.47 per cent of the global population. India is expected to surpass China as the world's most populous nation by 2024. India's current population is estimated at 1.3 billion. Nearly 17.7 per cent of the world's population lives in India. We are catching up with China whose population is 1.4 billion and has 18.47 per cent of the global population. India is expected to surpass China as the world's most populous nation by 2024.</a:t>
            </a:r>
          </a:p>
          <a:p>
            <a:pPr>
              <a:spcBef>
                <a:spcPts val="0"/>
              </a:spcBef>
              <a:buNone/>
            </a:pPr>
            <a:r>
              <a:rPr lang="en-US" sz="2800" dirty="0" smtClean="0"/>
              <a:t>The current population growth rate is 1 per cent, which means India will add over 13 million people this year. In contrast, the death rate is 7.21 per thousand. The Indian birth rate is much higher than the death rate, although the fertility rate has been falling. But it is still a lot more compared to other countries. And the life expectancy is 69.42 years.</a:t>
            </a:r>
          </a:p>
          <a:p>
            <a:pPr>
              <a:spcBef>
                <a:spcPts val="0"/>
              </a:spcBef>
              <a:buNone/>
            </a:pPr>
            <a:r>
              <a:rPr lang="en-US" sz="2800" dirty="0" smtClean="0"/>
              <a:t>India is a country where 50 million people live on less than USD 2 a day and nearly 200 million people are undernourished</a:t>
            </a:r>
          </a:p>
        </p:txBody>
      </p:sp>
    </p:spTree>
    <p:extLst>
      <p:ext uri="{BB962C8B-B14F-4D97-AF65-F5344CB8AC3E}">
        <p14:creationId xmlns:p14="http://schemas.microsoft.com/office/powerpoint/2010/main" xmlns="" val="22087731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87498B7-9763-AA46-8AAE-6D148B29D8BF}"/>
              </a:ext>
            </a:extLst>
          </p:cNvPr>
          <p:cNvSpPr>
            <a:spLocks noGrp="1"/>
          </p:cNvSpPr>
          <p:nvPr>
            <p:ph type="title"/>
          </p:nvPr>
        </p:nvSpPr>
        <p:spPr/>
        <p:txBody>
          <a:bodyPr/>
          <a:lstStyle/>
          <a:p>
            <a:r>
              <a:rPr lang="en-IN"/>
              <a:t>Literacy</a:t>
            </a:r>
            <a:endParaRPr lang="en-US"/>
          </a:p>
        </p:txBody>
      </p:sp>
      <p:sp>
        <p:nvSpPr>
          <p:cNvPr id="3" name="Content Placeholder 2">
            <a:extLst>
              <a:ext uri="{FF2B5EF4-FFF2-40B4-BE49-F238E27FC236}">
                <a16:creationId xmlns:a16="http://schemas.microsoft.com/office/drawing/2014/main" xmlns="" id="{E824B9EC-A791-DF41-B883-525D4692D4EE}"/>
              </a:ext>
            </a:extLst>
          </p:cNvPr>
          <p:cNvSpPr>
            <a:spLocks noGrp="1"/>
          </p:cNvSpPr>
          <p:nvPr>
            <p:ph idx="1"/>
          </p:nvPr>
        </p:nvSpPr>
        <p:spPr>
          <a:xfrm>
            <a:off x="4495800" y="0"/>
            <a:ext cx="7696199" cy="6858000"/>
          </a:xfrm>
        </p:spPr>
        <p:txBody>
          <a:bodyPr>
            <a:normAutofit/>
          </a:bodyPr>
          <a:lstStyle/>
          <a:p>
            <a:r>
              <a:rPr lang="en-US" dirty="0" smtClean="0"/>
              <a:t>India's literacy rate is at 75%. </a:t>
            </a:r>
            <a:r>
              <a:rPr lang="en-US" dirty="0" smtClean="0">
                <a:hlinkClick r:id="rId2" tooltip="Kerala"/>
              </a:rPr>
              <a:t>Kerala</a:t>
            </a:r>
            <a:r>
              <a:rPr lang="en-US" dirty="0" smtClean="0"/>
              <a:t> has achieved a literacy rate of </a:t>
            </a:r>
            <a:r>
              <a:rPr lang="en-US" b="1" i="1" dirty="0" smtClean="0"/>
              <a:t>93</a:t>
            </a:r>
            <a:r>
              <a:rPr lang="en-US" baseline="30000" dirty="0" smtClean="0">
                <a:hlinkClick r:id="rId3"/>
              </a:rPr>
              <a:t>]</a:t>
            </a:r>
            <a:r>
              <a:rPr lang="en-US" dirty="0" smtClean="0"/>
              <a:t> %.</a:t>
            </a:r>
            <a:r>
              <a:rPr lang="en-US" dirty="0" smtClean="0">
                <a:hlinkClick r:id="rId4" tooltip="Bihar"/>
              </a:rPr>
              <a:t>Bihar</a:t>
            </a:r>
            <a:r>
              <a:rPr lang="en-US" dirty="0" smtClean="0"/>
              <a:t> is the least literate state in India, with a literacy of 63.82%. Several other social indicators of the two states are correlated with these rates, such as life expectancy at birth (71.61 for males and 75 for females in Kerala, 65.66 for males and 64.79 for females in Bihar), infant mortality per 1,000 live births (10 in Kerala, 61 in Bihar), birth rate per 1,000 people (16.9 in Kerala, 30.9 in Bihar) and death rate per 1,000 people (6.4 in Kerala, 7.9 in Bihar).Every census since 1881 had indicated rising literacy in the country, but the population growth rate had been high enough that the absolute number of illiterate people rose with every decade. The 2001–2011 decade is the second census period (after the 1991–2001 census period) when the absolute number of Indian illiterate population declined (by 31,196,847 people), indicating that the literacy growth rate is now outstripping the population growth </a:t>
            </a:r>
            <a:r>
              <a:rPr lang="en-US" dirty="0" err="1" smtClean="0"/>
              <a:t>rate.Six</a:t>
            </a:r>
            <a:r>
              <a:rPr lang="en-US" dirty="0" smtClean="0"/>
              <a:t> Indian states account for about 60% of all illiterates in India: </a:t>
            </a:r>
            <a:r>
              <a:rPr lang="en-US" u="sng" dirty="0" smtClean="0">
                <a:hlinkClick r:id="rId5"/>
              </a:rPr>
              <a:t>Uttar Pradesh</a:t>
            </a:r>
            <a:r>
              <a:rPr lang="en-US" dirty="0" smtClean="0"/>
              <a:t>, </a:t>
            </a:r>
            <a:r>
              <a:rPr lang="en-US" dirty="0" smtClean="0">
                <a:hlinkClick r:id="rId4" tooltip="Bihar"/>
              </a:rPr>
              <a:t>Bihar</a:t>
            </a:r>
            <a:r>
              <a:rPr lang="en-US" dirty="0" smtClean="0"/>
              <a:t>, </a:t>
            </a:r>
            <a:r>
              <a:rPr lang="en-US" dirty="0" smtClean="0">
                <a:hlinkClick r:id="rId6" tooltip="Madhya Pradesh"/>
              </a:rPr>
              <a:t>Madhya Pradesh</a:t>
            </a:r>
            <a:r>
              <a:rPr lang="en-US" dirty="0" smtClean="0"/>
              <a:t>, </a:t>
            </a:r>
            <a:r>
              <a:rPr lang="en-US" dirty="0" smtClean="0">
                <a:hlinkClick r:id="rId7" tooltip="Rajasthan"/>
              </a:rPr>
              <a:t>Rajasthan</a:t>
            </a:r>
            <a:r>
              <a:rPr lang="en-US" dirty="0" smtClean="0"/>
              <a:t>, and </a:t>
            </a:r>
            <a:r>
              <a:rPr lang="en-US" dirty="0" smtClean="0">
                <a:hlinkClick r:id="rId8" tooltip="Andhra Pradesh"/>
              </a:rPr>
              <a:t>Andhra Pradesh</a:t>
            </a:r>
            <a:r>
              <a:rPr lang="en-US" dirty="0" smtClean="0"/>
              <a:t> (including </a:t>
            </a:r>
            <a:r>
              <a:rPr lang="en-US" dirty="0" err="1" smtClean="0">
                <a:hlinkClick r:id="rId9" tooltip="Telangana"/>
              </a:rPr>
              <a:t>Telangana</a:t>
            </a:r>
            <a:r>
              <a:rPr lang="en-US" dirty="0" smtClean="0"/>
              <a:t>).</a:t>
            </a:r>
            <a:r>
              <a:rPr lang="en-US" baseline="30000" dirty="0" smtClean="0"/>
              <a:t>.</a:t>
            </a:r>
            <a:r>
              <a:rPr lang="en-US" dirty="0" smtClean="0"/>
              <a:t>Slightly less than half of all Indian illiterates (48.12%) are in the six states of Uttar Pradesh, Bihar, Rajasthan, Madhya Pradesh, </a:t>
            </a:r>
            <a:r>
              <a:rPr lang="en-US" dirty="0" smtClean="0">
                <a:hlinkClick r:id="rId10" tooltip="Jharkhand"/>
              </a:rPr>
              <a:t>Jharkhand</a:t>
            </a:r>
            <a:r>
              <a:rPr lang="en-US" dirty="0" smtClean="0"/>
              <a:t> and </a:t>
            </a:r>
            <a:r>
              <a:rPr lang="en-US" dirty="0" smtClean="0">
                <a:hlinkClick r:id="rId11" tooltip="Chhattisgarh"/>
              </a:rPr>
              <a:t>Chhattisgarh</a:t>
            </a:r>
            <a:endParaRPr lang="en-US" dirty="0"/>
          </a:p>
        </p:txBody>
      </p:sp>
    </p:spTree>
    <p:extLst>
      <p:ext uri="{BB962C8B-B14F-4D97-AF65-F5344CB8AC3E}">
        <p14:creationId xmlns:p14="http://schemas.microsoft.com/office/powerpoint/2010/main" xmlns="" val="30928455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2D0657CF-4109-0E41-85DE-D0920445C9E2}"/>
              </a:ext>
            </a:extLst>
          </p:cNvPr>
          <p:cNvSpPr>
            <a:spLocks noGrp="1"/>
          </p:cNvSpPr>
          <p:nvPr>
            <p:ph idx="4294967295"/>
          </p:nvPr>
        </p:nvSpPr>
        <p:spPr>
          <a:xfrm>
            <a:off x="-228600" y="228600"/>
            <a:ext cx="12725400" cy="7315200"/>
          </a:xfrm>
        </p:spPr>
        <p:txBody>
          <a:bodyPr>
            <a:normAutofit fontScale="70000" lnSpcReduction="20000"/>
          </a:bodyPr>
          <a:lstStyle/>
          <a:p>
            <a:r>
              <a:rPr lang="en-US" b="1" dirty="0" smtClean="0"/>
              <a:t>Lack of </a:t>
            </a:r>
            <a:r>
              <a:rPr lang="en-US" b="1" dirty="0" smtClean="0"/>
              <a:t>infrastructure-</a:t>
            </a:r>
            <a:r>
              <a:rPr lang="en-US" dirty="0" smtClean="0"/>
              <a:t>India </a:t>
            </a:r>
            <a:r>
              <a:rPr lang="en-US" dirty="0" smtClean="0"/>
              <a:t>has been struggling with deficient infrastructure in the form of lack of well-equipped medical institutes for quite a while now. To add to it, the rate of building such medical teaching or training facilities remains less as compared to the need of the </a:t>
            </a:r>
            <a:r>
              <a:rPr lang="en-US" dirty="0" err="1" smtClean="0"/>
              <a:t>hour.For</a:t>
            </a:r>
            <a:r>
              <a:rPr lang="en-US" dirty="0" smtClean="0"/>
              <a:t> </a:t>
            </a:r>
            <a:r>
              <a:rPr lang="en-US" dirty="0" smtClean="0"/>
              <a:t>a considerable time, the government regulation mandated that private medical colleges must be built on at least five acres of land. As a result, quite a few private colleges were built in rural areas, where it became quite difficult to recruit adequately qualified, full-time doctors due to lack of proper living conditions, besides low pay </a:t>
            </a:r>
            <a:r>
              <a:rPr lang="en-US" dirty="0" err="1" smtClean="0"/>
              <a:t>scales.It</a:t>
            </a:r>
            <a:r>
              <a:rPr lang="en-US" dirty="0" smtClean="0"/>
              <a:t> </a:t>
            </a:r>
            <a:r>
              <a:rPr lang="en-US" dirty="0" smtClean="0"/>
              <a:t>is only now that the newly-constituted National Medical Commission (NMC) has put forward the idea to do away with the requirement of minimum five acres of land for setting up a medical </a:t>
            </a:r>
            <a:r>
              <a:rPr lang="en-US" dirty="0" err="1" smtClean="0"/>
              <a:t>college.Further</a:t>
            </a:r>
            <a:r>
              <a:rPr lang="en-US" dirty="0" smtClean="0"/>
              <a:t>, the commission has proposed to curtail the minimum number of beds required as a proportion of the number of seats in the </a:t>
            </a:r>
            <a:r>
              <a:rPr lang="en-US" dirty="0" err="1" smtClean="0"/>
              <a:t>college.In</a:t>
            </a:r>
            <a:r>
              <a:rPr lang="en-US" dirty="0" smtClean="0"/>
              <a:t> </a:t>
            </a:r>
            <a:r>
              <a:rPr lang="en-US" dirty="0" smtClean="0"/>
              <a:t>addition, the new regulations have also laid down the requirements for lecture theatres, libraries, laboratories, minimum bed requirement of the attached medical college, and location of faculty offices and accommodation of students.</a:t>
            </a:r>
          </a:p>
          <a:p>
            <a:r>
              <a:rPr lang="en-US" b="1" dirty="0" smtClean="0"/>
              <a:t>Shortage of efficient and trained </a:t>
            </a:r>
            <a:r>
              <a:rPr lang="en-US" b="1" dirty="0" smtClean="0"/>
              <a:t>manpower-</a:t>
            </a:r>
            <a:r>
              <a:rPr lang="en-US" dirty="0" smtClean="0"/>
              <a:t>One </a:t>
            </a:r>
            <a:r>
              <a:rPr lang="en-US" dirty="0" smtClean="0"/>
              <a:t>of the most pressing problems in India remains a severe shortage of trained manpower in the medical stream, this includes doctors, nurses, paramedics and primary healthcare workers. The situation remains worrisome in rural areas, where almost 66 per cent of India’s population </a:t>
            </a:r>
            <a:r>
              <a:rPr lang="en-US" dirty="0" err="1" smtClean="0"/>
              <a:t>resides.The</a:t>
            </a:r>
            <a:r>
              <a:rPr lang="en-US" dirty="0" smtClean="0"/>
              <a:t> </a:t>
            </a:r>
            <a:r>
              <a:rPr lang="en-US" dirty="0" smtClean="0"/>
              <a:t>doctor-to-patient ratio remains abysmally low, which is merely 0.7 doctors per 1,000 people. This is compared to the World Health </a:t>
            </a:r>
            <a:r>
              <a:rPr lang="en-US" dirty="0" err="1" smtClean="0"/>
              <a:t>Organisation</a:t>
            </a:r>
            <a:r>
              <a:rPr lang="en-US" dirty="0" smtClean="0"/>
              <a:t> (WHO) average of 2.5 doctors per 1,000 people. Improving this situation continues to remain a long-term </a:t>
            </a:r>
            <a:r>
              <a:rPr lang="en-US" dirty="0" err="1" smtClean="0"/>
              <a:t>process.The</a:t>
            </a:r>
            <a:r>
              <a:rPr lang="en-US" dirty="0" smtClean="0"/>
              <a:t> </a:t>
            </a:r>
            <a:r>
              <a:rPr lang="en-US" dirty="0" smtClean="0"/>
              <a:t>issue can be suitably addressed by increasing the capacity of existing teaching and training institutes while adding new ones in the long run.</a:t>
            </a:r>
          </a:p>
          <a:p>
            <a:r>
              <a:rPr lang="en-US" b="1" dirty="0" smtClean="0"/>
              <a:t>Unmanageable </a:t>
            </a:r>
            <a:r>
              <a:rPr lang="en-US" b="1" dirty="0" smtClean="0"/>
              <a:t>patient-load-</a:t>
            </a:r>
            <a:r>
              <a:rPr lang="en-US" dirty="0" smtClean="0"/>
              <a:t>Even </a:t>
            </a:r>
            <a:r>
              <a:rPr lang="en-US" dirty="0" smtClean="0"/>
              <a:t>prior to the outbreak of the Covid-19 pandemic, healthcare facilities had been feeling the strain due to unmanageable patient-load. Moreover, serving a population of 1.4 billion remains a Herculean task in itself when it comes to suitably managing healthcare </a:t>
            </a:r>
            <a:r>
              <a:rPr lang="en-US" dirty="0" err="1" smtClean="0"/>
              <a:t>facilities.There</a:t>
            </a:r>
            <a:r>
              <a:rPr lang="en-US" dirty="0" smtClean="0"/>
              <a:t> </a:t>
            </a:r>
            <a:r>
              <a:rPr lang="en-US" dirty="0" smtClean="0"/>
              <a:t>is a need to adopt technology wherever possible to streamline the operational and clinical processes for healthcare facilities in order to manage efficient patient flow. In addition, there is the challenge to think beyond the obvious and promote virtual care protocols, and </a:t>
            </a:r>
            <a:r>
              <a:rPr lang="en-US" dirty="0" err="1" smtClean="0"/>
              <a:t>telehealth</a:t>
            </a:r>
            <a:r>
              <a:rPr lang="en-US" dirty="0" smtClean="0"/>
              <a:t> services, which can be leveraged to reduce the patient-load burden to a large </a:t>
            </a:r>
            <a:r>
              <a:rPr lang="en-US" dirty="0" err="1" smtClean="0"/>
              <a:t>extent.Public</a:t>
            </a:r>
            <a:r>
              <a:rPr lang="en-US" dirty="0" smtClean="0"/>
              <a:t> </a:t>
            </a:r>
            <a:r>
              <a:rPr lang="en-US" dirty="0" smtClean="0"/>
              <a:t>health policy and proactive </a:t>
            </a:r>
            <a:r>
              <a:rPr lang="en-US" dirty="0" smtClean="0"/>
              <a:t>healthcare-The </a:t>
            </a:r>
            <a:r>
              <a:rPr lang="en-US" dirty="0" smtClean="0"/>
              <a:t>latest National Health Policy (NHP) 2017 highlights the ‘Health for All’ approach to provide assured healthcare for all at an affordable cost. However, there is scope to do much more under the NHP 2017. Ideally, the public health policy needs to be </a:t>
            </a:r>
            <a:r>
              <a:rPr lang="en-US" dirty="0" err="1" smtClean="0"/>
              <a:t>focussed</a:t>
            </a:r>
            <a:r>
              <a:rPr lang="en-US" dirty="0" smtClean="0"/>
              <a:t> towards proactive healthcare, not reactive </a:t>
            </a:r>
            <a:r>
              <a:rPr lang="en-US" dirty="0" err="1" smtClean="0"/>
              <a:t>healthcare.Besides</a:t>
            </a:r>
            <a:r>
              <a:rPr lang="en-US" dirty="0" smtClean="0"/>
              <a:t>, in the case of the government’s </a:t>
            </a:r>
            <a:r>
              <a:rPr lang="en-US" dirty="0" err="1" smtClean="0"/>
              <a:t>Ayushman</a:t>
            </a:r>
            <a:r>
              <a:rPr lang="en-US" dirty="0" smtClean="0"/>
              <a:t> Bharat scheme, the </a:t>
            </a:r>
            <a:r>
              <a:rPr lang="en-US" dirty="0" err="1" smtClean="0"/>
              <a:t>Pradhan</a:t>
            </a:r>
            <a:r>
              <a:rPr lang="en-US" dirty="0" smtClean="0"/>
              <a:t> </a:t>
            </a:r>
            <a:r>
              <a:rPr lang="en-US" dirty="0" err="1" smtClean="0"/>
              <a:t>Mantri</a:t>
            </a:r>
            <a:r>
              <a:rPr lang="en-US" dirty="0" smtClean="0"/>
              <a:t> Jan </a:t>
            </a:r>
            <a:r>
              <a:rPr lang="en-US" dirty="0" err="1" smtClean="0"/>
              <a:t>Arogya</a:t>
            </a:r>
            <a:r>
              <a:rPr lang="en-US" dirty="0" smtClean="0"/>
              <a:t> </a:t>
            </a:r>
            <a:r>
              <a:rPr lang="en-US" dirty="0" err="1" smtClean="0"/>
              <a:t>Yojana</a:t>
            </a:r>
            <a:r>
              <a:rPr lang="en-US" dirty="0" smtClean="0"/>
              <a:t> (PM-JAY), the universal health insurance scheme, has received considerable attention and resources than the health and wellness </a:t>
            </a:r>
            <a:r>
              <a:rPr lang="en-US" dirty="0" err="1" smtClean="0"/>
              <a:t>centres</a:t>
            </a:r>
            <a:r>
              <a:rPr lang="en-US" dirty="0" smtClean="0"/>
              <a:t> (HWCs) component. This asymmetry needs to be suitably addressed for the growth of healthcare in the future.</a:t>
            </a:r>
          </a:p>
          <a:p>
            <a:r>
              <a:rPr lang="en-US" b="1" dirty="0" smtClean="0"/>
              <a:t>High out-of-pocket expenditure remains a stress </a:t>
            </a:r>
            <a:r>
              <a:rPr lang="en-US" b="1" dirty="0" smtClean="0"/>
              <a:t>factor-</a:t>
            </a:r>
            <a:r>
              <a:rPr lang="en-US" dirty="0" smtClean="0"/>
              <a:t>While </a:t>
            </a:r>
            <a:r>
              <a:rPr lang="en-US" dirty="0" smtClean="0"/>
              <a:t>public hospitals offer free health services, these facilities are understaffed, poorly equipped, and located mainly in urban areas. It is a known fact that accessible and affordable healthcare in the public sector can considerably reduce the rise in dependence on private institutions. However, governmental facilities leave no alternatives but to access private institutions and incurring high out-of-pocket expenses in healthcare. Most health services are, therefore, provided by private facilities, and 65 per cent of medical expenses in India are paid out of pocket by </a:t>
            </a:r>
            <a:r>
              <a:rPr lang="en-US" dirty="0" err="1" smtClean="0"/>
              <a:t>patients.A</a:t>
            </a:r>
            <a:r>
              <a:rPr lang="en-US" dirty="0" smtClean="0"/>
              <a:t> </a:t>
            </a:r>
            <a:r>
              <a:rPr lang="en-US" dirty="0" smtClean="0"/>
              <a:t>possible solution to address the issue could be to increase the adoption of health insurance. In this regard, the government and private institutions both need to work together. Adoption of digital insurance processing solutions integrated with the healthcare ecosystem for faster turnaround time for insurance processes will also motivate adoption of health </a:t>
            </a:r>
            <a:r>
              <a:rPr lang="en-US" dirty="0" err="1" smtClean="0"/>
              <a:t>insurance.What</a:t>
            </a:r>
            <a:r>
              <a:rPr lang="en-US" dirty="0" smtClean="0"/>
              <a:t> </a:t>
            </a:r>
            <a:r>
              <a:rPr lang="en-US" dirty="0" smtClean="0"/>
              <a:t>primarily ails the healthcare system is that there has been a general lack of focus on the vertical from the government. For years now, knee-jerk reaction work is being witnessed towards the improvement of quality of </a:t>
            </a:r>
            <a:r>
              <a:rPr lang="en-US" dirty="0" err="1" smtClean="0"/>
              <a:t>service.To</a:t>
            </a:r>
            <a:r>
              <a:rPr lang="en-US" dirty="0" smtClean="0"/>
              <a:t> </a:t>
            </a:r>
            <a:r>
              <a:rPr lang="en-US" dirty="0" smtClean="0"/>
              <a:t>sum it up, there is an urgency to make healthcare service and service providers more transparent operationally. This will help ensure people and processes can be made easily accountable to provide </a:t>
            </a:r>
            <a:r>
              <a:rPr lang="en-US" dirty="0" err="1" smtClean="0"/>
              <a:t>bettcer</a:t>
            </a:r>
            <a:r>
              <a:rPr lang="en-US" dirty="0" smtClean="0"/>
              <a:t> </a:t>
            </a:r>
            <a:r>
              <a:rPr lang="en-US" dirty="0" smtClean="0"/>
              <a:t>healthcare services. It is only then that the healthcare system can breathe a bit easier</a:t>
            </a:r>
            <a:r>
              <a:rPr lang="en-US" dirty="0" smtClean="0"/>
              <a:t>.</a:t>
            </a:r>
            <a:endParaRPr lang="en-US" dirty="0" smtClean="0"/>
          </a:p>
        </p:txBody>
      </p:sp>
      <p:sp>
        <p:nvSpPr>
          <p:cNvPr id="2" name="Title 1">
            <a:extLst>
              <a:ext uri="{FF2B5EF4-FFF2-40B4-BE49-F238E27FC236}">
                <a16:creationId xmlns:a16="http://schemas.microsoft.com/office/drawing/2014/main" xmlns="" id="{4733D834-917B-064B-94AB-2EFEA92ECEE4}"/>
              </a:ext>
            </a:extLst>
          </p:cNvPr>
          <p:cNvSpPr>
            <a:spLocks noGrp="1"/>
          </p:cNvSpPr>
          <p:nvPr>
            <p:ph type="title" idx="4294967295"/>
          </p:nvPr>
        </p:nvSpPr>
        <p:spPr>
          <a:xfrm>
            <a:off x="3962400" y="-685800"/>
            <a:ext cx="3498850" cy="1790700"/>
          </a:xfrm>
        </p:spPr>
        <p:txBody>
          <a:bodyPr/>
          <a:lstStyle/>
          <a:p>
            <a:r>
              <a:rPr lang="en-IN" dirty="0" smtClean="0"/>
              <a:t>Healthcare </a:t>
            </a:r>
            <a:endParaRPr lang="en-US" dirty="0"/>
          </a:p>
        </p:txBody>
      </p:sp>
    </p:spTree>
    <p:extLst>
      <p:ext uri="{BB962C8B-B14F-4D97-AF65-F5344CB8AC3E}">
        <p14:creationId xmlns:p14="http://schemas.microsoft.com/office/powerpoint/2010/main" xmlns="" val="1195059998"/>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xmlns=""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otalTime>960</TotalTime>
  <Words>3015</Words>
  <Application>Microsoft Office PowerPoint</Application>
  <PresentationFormat>Custom</PresentationFormat>
  <Paragraphs>77</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Atlas</vt:lpstr>
      <vt:lpstr>Contemporary problems of the Indian society</vt:lpstr>
      <vt:lpstr>Poverty</vt:lpstr>
      <vt:lpstr>Sexual violence</vt:lpstr>
      <vt:lpstr>Sanitation </vt:lpstr>
      <vt:lpstr>Slide 5</vt:lpstr>
      <vt:lpstr>Elderly issues</vt:lpstr>
      <vt:lpstr>Over Population</vt:lpstr>
      <vt:lpstr>Literacy</vt:lpstr>
      <vt:lpstr>Healthcare </vt:lpstr>
      <vt:lpstr>Child labour</vt:lpstr>
      <vt:lpstr>Discrimination</vt:lpstr>
      <vt:lpstr>Corruption</vt:lpstr>
      <vt:lpstr>Juvenile deliquency</vt:lpstr>
      <vt:lpstr>Pollution</vt:lpstr>
      <vt:lpstr>Substance abuse</vt:lpstr>
      <vt:lpstr>Slide 16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Contemporary problems of the Indian society</dc:title>
  <dc:creator>Swag Star</dc:creator>
  <cp:lastModifiedBy>acer</cp:lastModifiedBy>
  <cp:revision>63</cp:revision>
  <dcterms:created xsi:type="dcterms:W3CDTF">2022-03-15T05:25:23Z</dcterms:created>
  <dcterms:modified xsi:type="dcterms:W3CDTF">2022-03-23T18:00:59Z</dcterms:modified>
</cp:coreProperties>
</file>